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32"/>
  </p:notesMasterIdLst>
  <p:handoutMasterIdLst>
    <p:handoutMasterId r:id="rId33"/>
  </p:handoutMasterIdLst>
  <p:sldIdLst>
    <p:sldId id="256" r:id="rId2"/>
    <p:sldId id="295" r:id="rId3"/>
    <p:sldId id="329" r:id="rId4"/>
    <p:sldId id="277" r:id="rId5"/>
    <p:sldId id="269" r:id="rId6"/>
    <p:sldId id="270" r:id="rId7"/>
    <p:sldId id="293" r:id="rId8"/>
    <p:sldId id="317" r:id="rId9"/>
    <p:sldId id="273" r:id="rId10"/>
    <p:sldId id="274" r:id="rId11"/>
    <p:sldId id="282" r:id="rId12"/>
    <p:sldId id="283" r:id="rId13"/>
    <p:sldId id="284" r:id="rId14"/>
    <p:sldId id="292" r:id="rId15"/>
    <p:sldId id="327" r:id="rId16"/>
    <p:sldId id="280" r:id="rId17"/>
    <p:sldId id="281" r:id="rId18"/>
    <p:sldId id="298" r:id="rId19"/>
    <p:sldId id="299" r:id="rId20"/>
    <p:sldId id="301" r:id="rId21"/>
    <p:sldId id="300" r:id="rId22"/>
    <p:sldId id="328" r:id="rId23"/>
    <p:sldId id="324" r:id="rId24"/>
    <p:sldId id="323" r:id="rId25"/>
    <p:sldId id="322" r:id="rId26"/>
    <p:sldId id="321" r:id="rId27"/>
    <p:sldId id="279" r:id="rId28"/>
    <p:sldId id="326" r:id="rId29"/>
    <p:sldId id="330" r:id="rId30"/>
    <p:sldId id="294" r:id="rId31"/>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258"/>
    <p:restoredTop sz="78709"/>
  </p:normalViewPr>
  <p:slideViewPr>
    <p:cSldViewPr snapToGrid="0" snapToObjects="1">
      <p:cViewPr varScale="1">
        <p:scale>
          <a:sx n="131" d="100"/>
          <a:sy n="131" d="100"/>
        </p:scale>
        <p:origin x="928" y="176"/>
      </p:cViewPr>
      <p:guideLst/>
    </p:cSldViewPr>
  </p:slideViewPr>
  <p:notesTextViewPr>
    <p:cViewPr>
      <p:scale>
        <a:sx n="1" d="1"/>
        <a:sy n="1" d="1"/>
      </p:scale>
      <p:origin x="0" y="0"/>
    </p:cViewPr>
  </p:notesTextViewPr>
  <p:sorterViewPr>
    <p:cViewPr>
      <p:scale>
        <a:sx n="178" d="100"/>
        <a:sy n="178"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1898FAB-7B55-B64A-8BF6-67A247168228}" type="doc">
      <dgm:prSet loTypeId="urn:microsoft.com/office/officeart/2005/8/layout/StepDownProcess" loCatId="" qsTypeId="urn:microsoft.com/office/officeart/2005/8/quickstyle/simple1" qsCatId="simple" csTypeId="urn:microsoft.com/office/officeart/2005/8/colors/accent1_2" csCatId="accent1" phldr="1"/>
      <dgm:spPr/>
      <dgm:t>
        <a:bodyPr/>
        <a:lstStyle/>
        <a:p>
          <a:endParaRPr lang="en-US"/>
        </a:p>
      </dgm:t>
    </dgm:pt>
    <dgm:pt modelId="{1616CA45-B36A-B145-ABC0-58FDEB4A1597}">
      <dgm:prSet phldrT="[Text]" custT="1"/>
      <dgm:spPr/>
      <dgm:t>
        <a:bodyPr/>
        <a:lstStyle/>
        <a:p>
          <a:r>
            <a:rPr lang="en-US" sz="2000" dirty="0"/>
            <a:t>Examine curriculum</a:t>
          </a:r>
        </a:p>
      </dgm:t>
    </dgm:pt>
    <dgm:pt modelId="{625ECCFC-B409-D544-96A2-08582F489346}" type="parTrans" cxnId="{02330746-F90E-6546-8FAA-A4BFAA266653}">
      <dgm:prSet/>
      <dgm:spPr/>
      <dgm:t>
        <a:bodyPr/>
        <a:lstStyle/>
        <a:p>
          <a:endParaRPr lang="en-US"/>
        </a:p>
      </dgm:t>
    </dgm:pt>
    <dgm:pt modelId="{08182F28-108A-C84E-9FF0-5DA079382311}" type="sibTrans" cxnId="{02330746-F90E-6546-8FAA-A4BFAA266653}">
      <dgm:prSet/>
      <dgm:spPr/>
      <dgm:t>
        <a:bodyPr/>
        <a:lstStyle/>
        <a:p>
          <a:endParaRPr lang="en-US"/>
        </a:p>
      </dgm:t>
    </dgm:pt>
    <dgm:pt modelId="{8CD12B01-016B-0F47-BFEE-620FF5A50D90}">
      <dgm:prSet phldrT="[Text]" custT="1"/>
      <dgm:spPr/>
      <dgm:t>
        <a:bodyPr/>
        <a:lstStyle/>
        <a:p>
          <a:r>
            <a:rPr lang="en-US" sz="1600" dirty="0"/>
            <a:t>Degree maps</a:t>
          </a:r>
        </a:p>
      </dgm:t>
    </dgm:pt>
    <dgm:pt modelId="{6848AA21-B992-6D43-98FB-87D9A4CA3FBC}" type="parTrans" cxnId="{AE6D1724-9EEE-0D4B-8357-55A03BF11A69}">
      <dgm:prSet/>
      <dgm:spPr/>
      <dgm:t>
        <a:bodyPr/>
        <a:lstStyle/>
        <a:p>
          <a:endParaRPr lang="en-US"/>
        </a:p>
      </dgm:t>
    </dgm:pt>
    <dgm:pt modelId="{9DC0EED9-52CD-A144-AB0F-FADC406F1A53}" type="sibTrans" cxnId="{AE6D1724-9EEE-0D4B-8357-55A03BF11A69}">
      <dgm:prSet/>
      <dgm:spPr/>
      <dgm:t>
        <a:bodyPr/>
        <a:lstStyle/>
        <a:p>
          <a:endParaRPr lang="en-US"/>
        </a:p>
      </dgm:t>
    </dgm:pt>
    <dgm:pt modelId="{FC25D2A9-2875-4F45-8A8B-D6FA2FAEC376}">
      <dgm:prSet phldrT="[Text]" custT="1"/>
      <dgm:spPr/>
      <dgm:t>
        <a:bodyPr/>
        <a:lstStyle/>
        <a:p>
          <a:r>
            <a:rPr lang="en-US" sz="2000" dirty="0"/>
            <a:t>Identify key courses for IL instruction</a:t>
          </a:r>
        </a:p>
      </dgm:t>
    </dgm:pt>
    <dgm:pt modelId="{5100BAE1-3C5F-8841-B877-21916539A012}" type="parTrans" cxnId="{082B9F26-CAB1-F846-9404-2B2A523DDE83}">
      <dgm:prSet/>
      <dgm:spPr/>
      <dgm:t>
        <a:bodyPr/>
        <a:lstStyle/>
        <a:p>
          <a:endParaRPr lang="en-US"/>
        </a:p>
      </dgm:t>
    </dgm:pt>
    <dgm:pt modelId="{355AE995-D86B-5A4C-86DF-2C7E2B21C503}" type="sibTrans" cxnId="{082B9F26-CAB1-F846-9404-2B2A523DDE83}">
      <dgm:prSet/>
      <dgm:spPr/>
      <dgm:t>
        <a:bodyPr/>
        <a:lstStyle/>
        <a:p>
          <a:endParaRPr lang="en-US"/>
        </a:p>
      </dgm:t>
    </dgm:pt>
    <dgm:pt modelId="{19C7E5AB-2FD4-B34D-B63B-5BE555323ED1}">
      <dgm:prSet phldrT="[Text]" custT="1"/>
      <dgm:spPr/>
      <dgm:t>
        <a:bodyPr/>
        <a:lstStyle/>
        <a:p>
          <a:r>
            <a:rPr lang="en-US" sz="1600" dirty="0"/>
            <a:t>Examine IL standards and competencies</a:t>
          </a:r>
        </a:p>
      </dgm:t>
    </dgm:pt>
    <dgm:pt modelId="{6C67E429-EE3C-924F-82FE-230625C7DD7E}" type="parTrans" cxnId="{69298ECD-9AA2-AF4B-A657-82E7A7E8044A}">
      <dgm:prSet/>
      <dgm:spPr/>
      <dgm:t>
        <a:bodyPr/>
        <a:lstStyle/>
        <a:p>
          <a:endParaRPr lang="en-US"/>
        </a:p>
      </dgm:t>
    </dgm:pt>
    <dgm:pt modelId="{64596A03-430F-E249-8412-2455E7106508}" type="sibTrans" cxnId="{69298ECD-9AA2-AF4B-A657-82E7A7E8044A}">
      <dgm:prSet/>
      <dgm:spPr/>
      <dgm:t>
        <a:bodyPr/>
        <a:lstStyle/>
        <a:p>
          <a:endParaRPr lang="en-US"/>
        </a:p>
      </dgm:t>
    </dgm:pt>
    <dgm:pt modelId="{157D8783-E780-CD4B-B1BE-A343710C4822}">
      <dgm:prSet phldrT="[Text]" custT="1"/>
      <dgm:spPr/>
      <dgm:t>
        <a:bodyPr/>
        <a:lstStyle/>
        <a:p>
          <a:r>
            <a:rPr lang="en-US" sz="2000" dirty="0"/>
            <a:t>Meet, discuss, plan with Faculty</a:t>
          </a:r>
        </a:p>
      </dgm:t>
    </dgm:pt>
    <dgm:pt modelId="{1482122C-80AE-5A44-BD65-97EC4CC22EBB}" type="parTrans" cxnId="{E99C7AEC-ED8A-904D-9647-113B408D3232}">
      <dgm:prSet/>
      <dgm:spPr/>
      <dgm:t>
        <a:bodyPr/>
        <a:lstStyle/>
        <a:p>
          <a:endParaRPr lang="en-US"/>
        </a:p>
      </dgm:t>
    </dgm:pt>
    <dgm:pt modelId="{710A795C-51A4-8B40-8700-71EB0460F27E}" type="sibTrans" cxnId="{E99C7AEC-ED8A-904D-9647-113B408D3232}">
      <dgm:prSet/>
      <dgm:spPr/>
      <dgm:t>
        <a:bodyPr/>
        <a:lstStyle/>
        <a:p>
          <a:endParaRPr lang="en-US"/>
        </a:p>
      </dgm:t>
    </dgm:pt>
    <dgm:pt modelId="{5C89AF16-D0B9-9E46-9439-5A4117DF22C1}">
      <dgm:prSet phldrT="[Text]" custT="1"/>
      <dgm:spPr/>
      <dgm:t>
        <a:bodyPr/>
        <a:lstStyle/>
        <a:p>
          <a:r>
            <a:rPr lang="en-US" sz="1600" dirty="0"/>
            <a:t>Department Chair</a:t>
          </a:r>
        </a:p>
      </dgm:t>
    </dgm:pt>
    <dgm:pt modelId="{13A18C46-03D4-0446-96BC-D56846EF7CD9}" type="parTrans" cxnId="{2ADCB579-A0F9-F647-9038-7D92AA6EE1BF}">
      <dgm:prSet/>
      <dgm:spPr/>
      <dgm:t>
        <a:bodyPr/>
        <a:lstStyle/>
        <a:p>
          <a:endParaRPr lang="en-US"/>
        </a:p>
      </dgm:t>
    </dgm:pt>
    <dgm:pt modelId="{F4E38FE1-7B64-AC4A-91A7-170664E71542}" type="sibTrans" cxnId="{2ADCB579-A0F9-F647-9038-7D92AA6EE1BF}">
      <dgm:prSet/>
      <dgm:spPr/>
      <dgm:t>
        <a:bodyPr/>
        <a:lstStyle/>
        <a:p>
          <a:endParaRPr lang="en-US"/>
        </a:p>
      </dgm:t>
    </dgm:pt>
    <dgm:pt modelId="{4454AA72-7EBF-A64A-9B04-37BA6B399A19}">
      <dgm:prSet custT="1"/>
      <dgm:spPr/>
      <dgm:t>
        <a:bodyPr/>
        <a:lstStyle/>
        <a:p>
          <a:r>
            <a:rPr lang="en-US" sz="1600" dirty="0"/>
            <a:t>Curriculum Committee</a:t>
          </a:r>
        </a:p>
      </dgm:t>
    </dgm:pt>
    <dgm:pt modelId="{E991C508-550A-0A4A-939D-72F3BBA640C7}" type="parTrans" cxnId="{A4EAA4A8-9815-7A42-AC56-D8DA5E041E42}">
      <dgm:prSet/>
      <dgm:spPr/>
      <dgm:t>
        <a:bodyPr/>
        <a:lstStyle/>
        <a:p>
          <a:endParaRPr lang="en-US"/>
        </a:p>
      </dgm:t>
    </dgm:pt>
    <dgm:pt modelId="{F4DB781A-F4EF-8A47-AB14-9F3B836372F7}" type="sibTrans" cxnId="{A4EAA4A8-9815-7A42-AC56-D8DA5E041E42}">
      <dgm:prSet/>
      <dgm:spPr/>
      <dgm:t>
        <a:bodyPr/>
        <a:lstStyle/>
        <a:p>
          <a:endParaRPr lang="en-US"/>
        </a:p>
      </dgm:t>
    </dgm:pt>
    <dgm:pt modelId="{AAEE2AE4-F480-2943-B1AC-24FB56F65694}">
      <dgm:prSet custT="1"/>
      <dgm:spPr/>
      <dgm:t>
        <a:bodyPr/>
        <a:lstStyle/>
        <a:p>
          <a:r>
            <a:rPr lang="en-US" sz="1600" dirty="0"/>
            <a:t>Key teaching faculty</a:t>
          </a:r>
        </a:p>
      </dgm:t>
    </dgm:pt>
    <dgm:pt modelId="{D1B07741-97AC-BF46-8444-016A137EFB90}" type="parTrans" cxnId="{1C2DA9AF-16D8-E449-A4C7-FC4551EB9EF1}">
      <dgm:prSet/>
      <dgm:spPr/>
      <dgm:t>
        <a:bodyPr/>
        <a:lstStyle/>
        <a:p>
          <a:endParaRPr lang="en-US"/>
        </a:p>
      </dgm:t>
    </dgm:pt>
    <dgm:pt modelId="{9223E0DA-7190-9F42-B23E-2505AF0C0301}" type="sibTrans" cxnId="{1C2DA9AF-16D8-E449-A4C7-FC4551EB9EF1}">
      <dgm:prSet/>
      <dgm:spPr/>
      <dgm:t>
        <a:bodyPr/>
        <a:lstStyle/>
        <a:p>
          <a:endParaRPr lang="en-US"/>
        </a:p>
      </dgm:t>
    </dgm:pt>
    <dgm:pt modelId="{0BC37EB6-F038-7C41-B498-A933C37B5AB4}">
      <dgm:prSet phldrT="[Text]" custT="1"/>
      <dgm:spPr/>
      <dgm:t>
        <a:bodyPr/>
        <a:lstStyle/>
        <a:p>
          <a:r>
            <a:rPr lang="en-US" sz="1600" dirty="0"/>
            <a:t>Create roadmap to scaffold into curriculum</a:t>
          </a:r>
        </a:p>
      </dgm:t>
    </dgm:pt>
    <dgm:pt modelId="{11ECCB79-2B95-4C4C-8E9D-29C6CA0E7173}" type="parTrans" cxnId="{18DAE03D-228E-CD4C-8646-9C1AA1000C5D}">
      <dgm:prSet/>
      <dgm:spPr/>
      <dgm:t>
        <a:bodyPr/>
        <a:lstStyle/>
        <a:p>
          <a:endParaRPr lang="en-US"/>
        </a:p>
      </dgm:t>
    </dgm:pt>
    <dgm:pt modelId="{CA4049CF-C743-A246-A653-8B871AF20522}" type="sibTrans" cxnId="{18DAE03D-228E-CD4C-8646-9C1AA1000C5D}">
      <dgm:prSet/>
      <dgm:spPr/>
      <dgm:t>
        <a:bodyPr/>
        <a:lstStyle/>
        <a:p>
          <a:endParaRPr lang="en-US"/>
        </a:p>
      </dgm:t>
    </dgm:pt>
    <dgm:pt modelId="{CAD4C0B8-8E57-B742-970F-2B5A9D8D61E9}">
      <dgm:prSet custT="1"/>
      <dgm:spPr/>
      <dgm:t>
        <a:bodyPr/>
        <a:lstStyle/>
        <a:p>
          <a:pPr marL="0" lvl="0" indent="0" algn="ctr" defTabSz="889000">
            <a:lnSpc>
              <a:spcPct val="90000"/>
            </a:lnSpc>
            <a:spcBef>
              <a:spcPct val="0"/>
            </a:spcBef>
            <a:spcAft>
              <a:spcPct val="35000"/>
            </a:spcAft>
            <a:buNone/>
          </a:pPr>
          <a:r>
            <a:rPr lang="en-US" sz="2000" kern="1200" dirty="0">
              <a:solidFill>
                <a:prstClr val="white"/>
              </a:solidFill>
              <a:latin typeface="Calibri" panose="020F0502020204030204"/>
              <a:ea typeface="+mn-ea"/>
              <a:cs typeface="+mn-cs"/>
            </a:rPr>
            <a:t>For each course identified, develop</a:t>
          </a:r>
        </a:p>
      </dgm:t>
    </dgm:pt>
    <dgm:pt modelId="{555F1579-165D-F74E-A415-8F675A9DD449}" type="parTrans" cxnId="{5726D4B3-4392-4D46-B130-EDB810C0BA80}">
      <dgm:prSet/>
      <dgm:spPr/>
      <dgm:t>
        <a:bodyPr/>
        <a:lstStyle/>
        <a:p>
          <a:endParaRPr lang="en-US"/>
        </a:p>
      </dgm:t>
    </dgm:pt>
    <dgm:pt modelId="{C37CE082-593C-3641-A866-8F975286303A}" type="sibTrans" cxnId="{5726D4B3-4392-4D46-B130-EDB810C0BA80}">
      <dgm:prSet/>
      <dgm:spPr/>
      <dgm:t>
        <a:bodyPr/>
        <a:lstStyle/>
        <a:p>
          <a:endParaRPr lang="en-US"/>
        </a:p>
      </dgm:t>
    </dgm:pt>
    <dgm:pt modelId="{27AF3D84-F673-654E-A390-1F781CDE1922}" type="pres">
      <dgm:prSet presAssocID="{61898FAB-7B55-B64A-8BF6-67A247168228}" presName="rootnode" presStyleCnt="0">
        <dgm:presLayoutVars>
          <dgm:chMax/>
          <dgm:chPref/>
          <dgm:dir/>
          <dgm:animLvl val="lvl"/>
        </dgm:presLayoutVars>
      </dgm:prSet>
      <dgm:spPr/>
    </dgm:pt>
    <dgm:pt modelId="{3FD2E151-E4F5-3144-8BE6-DA2B57B74478}" type="pres">
      <dgm:prSet presAssocID="{1616CA45-B36A-B145-ABC0-58FDEB4A1597}" presName="composite" presStyleCnt="0"/>
      <dgm:spPr/>
    </dgm:pt>
    <dgm:pt modelId="{622C6D49-AD18-A14A-AF45-44F5912569D7}" type="pres">
      <dgm:prSet presAssocID="{1616CA45-B36A-B145-ABC0-58FDEB4A1597}" presName="bentUpArrow1" presStyleLbl="alignImgPlace1" presStyleIdx="0" presStyleCnt="3" custScaleX="65861" custScaleY="83521" custLinFactNeighborX="-12192"/>
      <dgm:spPr/>
    </dgm:pt>
    <dgm:pt modelId="{EF2B0DD1-FDBC-9E4B-B655-4760B88CCDC4}" type="pres">
      <dgm:prSet presAssocID="{1616CA45-B36A-B145-ABC0-58FDEB4A1597}" presName="ParentText" presStyleLbl="node1" presStyleIdx="0" presStyleCnt="4" custScaleX="147097">
        <dgm:presLayoutVars>
          <dgm:chMax val="1"/>
          <dgm:chPref val="1"/>
          <dgm:bulletEnabled val="1"/>
        </dgm:presLayoutVars>
      </dgm:prSet>
      <dgm:spPr/>
    </dgm:pt>
    <dgm:pt modelId="{7175ED50-6E19-CF4E-800A-89F3075C3EBD}" type="pres">
      <dgm:prSet presAssocID="{1616CA45-B36A-B145-ABC0-58FDEB4A1597}" presName="ChildText" presStyleLbl="revTx" presStyleIdx="0" presStyleCnt="3" custLinFactNeighborX="31888" custLinFactNeighborY="-14866">
        <dgm:presLayoutVars>
          <dgm:chMax val="0"/>
          <dgm:chPref val="0"/>
          <dgm:bulletEnabled val="1"/>
        </dgm:presLayoutVars>
      </dgm:prSet>
      <dgm:spPr/>
    </dgm:pt>
    <dgm:pt modelId="{750E8D64-6AF0-B349-9312-894ECFDE9C5B}" type="pres">
      <dgm:prSet presAssocID="{08182F28-108A-C84E-9FF0-5DA079382311}" presName="sibTrans" presStyleCnt="0"/>
      <dgm:spPr/>
    </dgm:pt>
    <dgm:pt modelId="{CAD6CE79-0020-504A-AEF2-766370366906}" type="pres">
      <dgm:prSet presAssocID="{FC25D2A9-2875-4F45-8A8B-D6FA2FAEC376}" presName="composite" presStyleCnt="0"/>
      <dgm:spPr/>
    </dgm:pt>
    <dgm:pt modelId="{DBCDC534-863F-CB41-A8FC-E026E3824F28}" type="pres">
      <dgm:prSet presAssocID="{FC25D2A9-2875-4F45-8A8B-D6FA2FAEC376}" presName="bentUpArrow1" presStyleLbl="alignImgPlace1" presStyleIdx="1" presStyleCnt="3" custScaleX="65861" custScaleY="83521" custLinFactNeighborX="-12192"/>
      <dgm:spPr/>
    </dgm:pt>
    <dgm:pt modelId="{25DF7B45-8147-3E4A-8D39-67FA0A459490}" type="pres">
      <dgm:prSet presAssocID="{FC25D2A9-2875-4F45-8A8B-D6FA2FAEC376}" presName="ParentText" presStyleLbl="node1" presStyleIdx="1" presStyleCnt="4" custScaleX="147097">
        <dgm:presLayoutVars>
          <dgm:chMax val="1"/>
          <dgm:chPref val="1"/>
          <dgm:bulletEnabled val="1"/>
        </dgm:presLayoutVars>
      </dgm:prSet>
      <dgm:spPr/>
    </dgm:pt>
    <dgm:pt modelId="{57E6CE20-6479-AB4E-B171-7BE8CFC86F49}" type="pres">
      <dgm:prSet presAssocID="{FC25D2A9-2875-4F45-8A8B-D6FA2FAEC376}" presName="ChildText" presStyleLbl="revTx" presStyleIdx="1" presStyleCnt="3" custScaleX="340940" custScaleY="97950" custLinFactX="50718" custLinFactNeighborX="100000" custLinFactNeighborY="-13190">
        <dgm:presLayoutVars>
          <dgm:chMax val="0"/>
          <dgm:chPref val="0"/>
          <dgm:bulletEnabled val="1"/>
        </dgm:presLayoutVars>
      </dgm:prSet>
      <dgm:spPr/>
    </dgm:pt>
    <dgm:pt modelId="{302F3E36-0E7D-B04A-ABBB-F6E131EAF492}" type="pres">
      <dgm:prSet presAssocID="{355AE995-D86B-5A4C-86DF-2C7E2B21C503}" presName="sibTrans" presStyleCnt="0"/>
      <dgm:spPr/>
    </dgm:pt>
    <dgm:pt modelId="{58ED56A8-96C9-4F48-83A3-5E92F3A61FD8}" type="pres">
      <dgm:prSet presAssocID="{157D8783-E780-CD4B-B1BE-A343710C4822}" presName="composite" presStyleCnt="0"/>
      <dgm:spPr/>
    </dgm:pt>
    <dgm:pt modelId="{C5C76857-140F-4A4E-AE38-20C94B8559F1}" type="pres">
      <dgm:prSet presAssocID="{157D8783-E780-CD4B-B1BE-A343710C4822}" presName="bentUpArrow1" presStyleLbl="alignImgPlace1" presStyleIdx="2" presStyleCnt="3" custScaleX="65861" custScaleY="83521" custLinFactNeighborX="-12192"/>
      <dgm:spPr/>
    </dgm:pt>
    <dgm:pt modelId="{6451730C-AD40-8B47-B4C5-39156914FE04}" type="pres">
      <dgm:prSet presAssocID="{157D8783-E780-CD4B-B1BE-A343710C4822}" presName="ParentText" presStyleLbl="node1" presStyleIdx="2" presStyleCnt="4" custScaleX="147097">
        <dgm:presLayoutVars>
          <dgm:chMax val="1"/>
          <dgm:chPref val="1"/>
          <dgm:bulletEnabled val="1"/>
        </dgm:presLayoutVars>
      </dgm:prSet>
      <dgm:spPr/>
    </dgm:pt>
    <dgm:pt modelId="{E4ADDD26-C421-A841-8ABB-07FF9CF74E17}" type="pres">
      <dgm:prSet presAssocID="{157D8783-E780-CD4B-B1BE-A343710C4822}" presName="ChildText" presStyleLbl="revTx" presStyleIdx="2" presStyleCnt="3" custScaleX="251051" custLinFactX="16887" custLinFactNeighborX="100000" custLinFactNeighborY="-15489">
        <dgm:presLayoutVars>
          <dgm:chMax val="0"/>
          <dgm:chPref val="0"/>
          <dgm:bulletEnabled val="1"/>
        </dgm:presLayoutVars>
      </dgm:prSet>
      <dgm:spPr/>
    </dgm:pt>
    <dgm:pt modelId="{383C8B77-3DB5-8F44-9E45-F3D57279B58A}" type="pres">
      <dgm:prSet presAssocID="{710A795C-51A4-8B40-8700-71EB0460F27E}" presName="sibTrans" presStyleCnt="0"/>
      <dgm:spPr/>
    </dgm:pt>
    <dgm:pt modelId="{95BC0186-05DF-8543-B52D-D250D76F654F}" type="pres">
      <dgm:prSet presAssocID="{CAD4C0B8-8E57-B742-970F-2B5A9D8D61E9}" presName="composite" presStyleCnt="0"/>
      <dgm:spPr/>
    </dgm:pt>
    <dgm:pt modelId="{9B5B3B6D-8200-3C46-B155-3BD8901792BA}" type="pres">
      <dgm:prSet presAssocID="{CAD4C0B8-8E57-B742-970F-2B5A9D8D61E9}" presName="ParentText" presStyleLbl="node1" presStyleIdx="3" presStyleCnt="4" custScaleX="147097">
        <dgm:presLayoutVars>
          <dgm:chMax val="1"/>
          <dgm:chPref val="1"/>
          <dgm:bulletEnabled val="1"/>
        </dgm:presLayoutVars>
      </dgm:prSet>
      <dgm:spPr/>
    </dgm:pt>
  </dgm:ptLst>
  <dgm:cxnLst>
    <dgm:cxn modelId="{AE6D1724-9EEE-0D4B-8357-55A03BF11A69}" srcId="{1616CA45-B36A-B145-ABC0-58FDEB4A1597}" destId="{8CD12B01-016B-0F47-BFEE-620FF5A50D90}" srcOrd="0" destOrd="0" parTransId="{6848AA21-B992-6D43-98FB-87D9A4CA3FBC}" sibTransId="{9DC0EED9-52CD-A144-AB0F-FADC406F1A53}"/>
    <dgm:cxn modelId="{082B9F26-CAB1-F846-9404-2B2A523DDE83}" srcId="{61898FAB-7B55-B64A-8BF6-67A247168228}" destId="{FC25D2A9-2875-4F45-8A8B-D6FA2FAEC376}" srcOrd="1" destOrd="0" parTransId="{5100BAE1-3C5F-8841-B877-21916539A012}" sibTransId="{355AE995-D86B-5A4C-86DF-2C7E2B21C503}"/>
    <dgm:cxn modelId="{06D1D030-160A-C341-8BA3-F9938420CA41}" type="presOf" srcId="{61898FAB-7B55-B64A-8BF6-67A247168228}" destId="{27AF3D84-F673-654E-A390-1F781CDE1922}" srcOrd="0" destOrd="0" presId="urn:microsoft.com/office/officeart/2005/8/layout/StepDownProcess"/>
    <dgm:cxn modelId="{18DAE03D-228E-CD4C-8646-9C1AA1000C5D}" srcId="{FC25D2A9-2875-4F45-8A8B-D6FA2FAEC376}" destId="{0BC37EB6-F038-7C41-B498-A933C37B5AB4}" srcOrd="1" destOrd="0" parTransId="{11ECCB79-2B95-4C4C-8E9D-29C6CA0E7173}" sibTransId="{CA4049CF-C743-A246-A653-8B871AF20522}"/>
    <dgm:cxn modelId="{02330746-F90E-6546-8FAA-A4BFAA266653}" srcId="{61898FAB-7B55-B64A-8BF6-67A247168228}" destId="{1616CA45-B36A-B145-ABC0-58FDEB4A1597}" srcOrd="0" destOrd="0" parTransId="{625ECCFC-B409-D544-96A2-08582F489346}" sibTransId="{08182F28-108A-C84E-9FF0-5DA079382311}"/>
    <dgm:cxn modelId="{E5F46A46-4B97-354B-BBAA-5FD0C3B4554E}" type="presOf" srcId="{0BC37EB6-F038-7C41-B498-A933C37B5AB4}" destId="{57E6CE20-6479-AB4E-B171-7BE8CFC86F49}" srcOrd="0" destOrd="1" presId="urn:microsoft.com/office/officeart/2005/8/layout/StepDownProcess"/>
    <dgm:cxn modelId="{55C2FB70-9C83-1D44-9B0B-58743397F635}" type="presOf" srcId="{157D8783-E780-CD4B-B1BE-A343710C4822}" destId="{6451730C-AD40-8B47-B4C5-39156914FE04}" srcOrd="0" destOrd="0" presId="urn:microsoft.com/office/officeart/2005/8/layout/StepDownProcess"/>
    <dgm:cxn modelId="{A3920571-9FDD-F244-B4C3-80129C730713}" type="presOf" srcId="{1616CA45-B36A-B145-ABC0-58FDEB4A1597}" destId="{EF2B0DD1-FDBC-9E4B-B655-4760B88CCDC4}" srcOrd="0" destOrd="0" presId="urn:microsoft.com/office/officeart/2005/8/layout/StepDownProcess"/>
    <dgm:cxn modelId="{2ADCB579-A0F9-F647-9038-7D92AA6EE1BF}" srcId="{157D8783-E780-CD4B-B1BE-A343710C4822}" destId="{5C89AF16-D0B9-9E46-9439-5A4117DF22C1}" srcOrd="0" destOrd="0" parTransId="{13A18C46-03D4-0446-96BC-D56846EF7CD9}" sibTransId="{F4E38FE1-7B64-AC4A-91A7-170664E71542}"/>
    <dgm:cxn modelId="{F490027A-24AB-C84C-A943-1C25F608B121}" type="presOf" srcId="{CAD4C0B8-8E57-B742-970F-2B5A9D8D61E9}" destId="{9B5B3B6D-8200-3C46-B155-3BD8901792BA}" srcOrd="0" destOrd="0" presId="urn:microsoft.com/office/officeart/2005/8/layout/StepDownProcess"/>
    <dgm:cxn modelId="{EEC4F87D-DA23-C448-BA77-1872498AE915}" type="presOf" srcId="{FC25D2A9-2875-4F45-8A8B-D6FA2FAEC376}" destId="{25DF7B45-8147-3E4A-8D39-67FA0A459490}" srcOrd="0" destOrd="0" presId="urn:microsoft.com/office/officeart/2005/8/layout/StepDownProcess"/>
    <dgm:cxn modelId="{CE8F198D-AB8D-9A44-9690-794565F8399A}" type="presOf" srcId="{19C7E5AB-2FD4-B34D-B63B-5BE555323ED1}" destId="{57E6CE20-6479-AB4E-B171-7BE8CFC86F49}" srcOrd="0" destOrd="0" presId="urn:microsoft.com/office/officeart/2005/8/layout/StepDownProcess"/>
    <dgm:cxn modelId="{A4EAA4A8-9815-7A42-AC56-D8DA5E041E42}" srcId="{157D8783-E780-CD4B-B1BE-A343710C4822}" destId="{4454AA72-7EBF-A64A-9B04-37BA6B399A19}" srcOrd="1" destOrd="0" parTransId="{E991C508-550A-0A4A-939D-72F3BBA640C7}" sibTransId="{F4DB781A-F4EF-8A47-AB14-9F3B836372F7}"/>
    <dgm:cxn modelId="{1C2DA9AF-16D8-E449-A4C7-FC4551EB9EF1}" srcId="{157D8783-E780-CD4B-B1BE-A343710C4822}" destId="{AAEE2AE4-F480-2943-B1AC-24FB56F65694}" srcOrd="2" destOrd="0" parTransId="{D1B07741-97AC-BF46-8444-016A137EFB90}" sibTransId="{9223E0DA-7190-9F42-B23E-2505AF0C0301}"/>
    <dgm:cxn modelId="{5726D4B3-4392-4D46-B130-EDB810C0BA80}" srcId="{61898FAB-7B55-B64A-8BF6-67A247168228}" destId="{CAD4C0B8-8E57-B742-970F-2B5A9D8D61E9}" srcOrd="3" destOrd="0" parTransId="{555F1579-165D-F74E-A415-8F675A9DD449}" sibTransId="{C37CE082-593C-3641-A866-8F975286303A}"/>
    <dgm:cxn modelId="{9FDABAB4-C97A-934C-9200-E849BCA5FB2B}" type="presOf" srcId="{5C89AF16-D0B9-9E46-9439-5A4117DF22C1}" destId="{E4ADDD26-C421-A841-8ABB-07FF9CF74E17}" srcOrd="0" destOrd="0" presId="urn:microsoft.com/office/officeart/2005/8/layout/StepDownProcess"/>
    <dgm:cxn modelId="{69298ECD-9AA2-AF4B-A657-82E7A7E8044A}" srcId="{FC25D2A9-2875-4F45-8A8B-D6FA2FAEC376}" destId="{19C7E5AB-2FD4-B34D-B63B-5BE555323ED1}" srcOrd="0" destOrd="0" parTransId="{6C67E429-EE3C-924F-82FE-230625C7DD7E}" sibTransId="{64596A03-430F-E249-8412-2455E7106508}"/>
    <dgm:cxn modelId="{7FC479D1-7B13-EE4D-A1A1-105CA8A3F176}" type="presOf" srcId="{4454AA72-7EBF-A64A-9B04-37BA6B399A19}" destId="{E4ADDD26-C421-A841-8ABB-07FF9CF74E17}" srcOrd="0" destOrd="1" presId="urn:microsoft.com/office/officeart/2005/8/layout/StepDownProcess"/>
    <dgm:cxn modelId="{05D654D5-28A5-D240-BDE2-A58F0614A780}" type="presOf" srcId="{8CD12B01-016B-0F47-BFEE-620FF5A50D90}" destId="{7175ED50-6E19-CF4E-800A-89F3075C3EBD}" srcOrd="0" destOrd="0" presId="urn:microsoft.com/office/officeart/2005/8/layout/StepDownProcess"/>
    <dgm:cxn modelId="{E99C7AEC-ED8A-904D-9647-113B408D3232}" srcId="{61898FAB-7B55-B64A-8BF6-67A247168228}" destId="{157D8783-E780-CD4B-B1BE-A343710C4822}" srcOrd="2" destOrd="0" parTransId="{1482122C-80AE-5A44-BD65-97EC4CC22EBB}" sibTransId="{710A795C-51A4-8B40-8700-71EB0460F27E}"/>
    <dgm:cxn modelId="{F55927F9-3957-664B-A1AE-3026F2E2B110}" type="presOf" srcId="{AAEE2AE4-F480-2943-B1AC-24FB56F65694}" destId="{E4ADDD26-C421-A841-8ABB-07FF9CF74E17}" srcOrd="0" destOrd="2" presId="urn:microsoft.com/office/officeart/2005/8/layout/StepDownProcess"/>
    <dgm:cxn modelId="{21F87486-1B05-8C41-ADCC-8F7BC8BB2CA0}" type="presParOf" srcId="{27AF3D84-F673-654E-A390-1F781CDE1922}" destId="{3FD2E151-E4F5-3144-8BE6-DA2B57B74478}" srcOrd="0" destOrd="0" presId="urn:microsoft.com/office/officeart/2005/8/layout/StepDownProcess"/>
    <dgm:cxn modelId="{5A34ABEB-38A5-EE47-B058-9F5EBFCA619F}" type="presParOf" srcId="{3FD2E151-E4F5-3144-8BE6-DA2B57B74478}" destId="{622C6D49-AD18-A14A-AF45-44F5912569D7}" srcOrd="0" destOrd="0" presId="urn:microsoft.com/office/officeart/2005/8/layout/StepDownProcess"/>
    <dgm:cxn modelId="{08FF27CE-B3BE-784A-9BFB-E1CB77FEC949}" type="presParOf" srcId="{3FD2E151-E4F5-3144-8BE6-DA2B57B74478}" destId="{EF2B0DD1-FDBC-9E4B-B655-4760B88CCDC4}" srcOrd="1" destOrd="0" presId="urn:microsoft.com/office/officeart/2005/8/layout/StepDownProcess"/>
    <dgm:cxn modelId="{4C6848E4-B2C8-CA4C-AD6A-9573B28B09E3}" type="presParOf" srcId="{3FD2E151-E4F5-3144-8BE6-DA2B57B74478}" destId="{7175ED50-6E19-CF4E-800A-89F3075C3EBD}" srcOrd="2" destOrd="0" presId="urn:microsoft.com/office/officeart/2005/8/layout/StepDownProcess"/>
    <dgm:cxn modelId="{98333620-8EF4-4D45-B4CE-C3A664FE22F9}" type="presParOf" srcId="{27AF3D84-F673-654E-A390-1F781CDE1922}" destId="{750E8D64-6AF0-B349-9312-894ECFDE9C5B}" srcOrd="1" destOrd="0" presId="urn:microsoft.com/office/officeart/2005/8/layout/StepDownProcess"/>
    <dgm:cxn modelId="{787B0FDF-2B91-3C45-9FF6-56F371F1506A}" type="presParOf" srcId="{27AF3D84-F673-654E-A390-1F781CDE1922}" destId="{CAD6CE79-0020-504A-AEF2-766370366906}" srcOrd="2" destOrd="0" presId="urn:microsoft.com/office/officeart/2005/8/layout/StepDownProcess"/>
    <dgm:cxn modelId="{85BA0536-0F92-B64D-945B-BA801DD53209}" type="presParOf" srcId="{CAD6CE79-0020-504A-AEF2-766370366906}" destId="{DBCDC534-863F-CB41-A8FC-E026E3824F28}" srcOrd="0" destOrd="0" presId="urn:microsoft.com/office/officeart/2005/8/layout/StepDownProcess"/>
    <dgm:cxn modelId="{837AA637-23E6-A548-A5AA-5112CEF608EF}" type="presParOf" srcId="{CAD6CE79-0020-504A-AEF2-766370366906}" destId="{25DF7B45-8147-3E4A-8D39-67FA0A459490}" srcOrd="1" destOrd="0" presId="urn:microsoft.com/office/officeart/2005/8/layout/StepDownProcess"/>
    <dgm:cxn modelId="{3F5C4C8C-E9FF-C246-BA40-145123BE53F3}" type="presParOf" srcId="{CAD6CE79-0020-504A-AEF2-766370366906}" destId="{57E6CE20-6479-AB4E-B171-7BE8CFC86F49}" srcOrd="2" destOrd="0" presId="urn:microsoft.com/office/officeart/2005/8/layout/StepDownProcess"/>
    <dgm:cxn modelId="{4B5D804C-7400-3F45-BE0D-5C7DC43A8F07}" type="presParOf" srcId="{27AF3D84-F673-654E-A390-1F781CDE1922}" destId="{302F3E36-0E7D-B04A-ABBB-F6E131EAF492}" srcOrd="3" destOrd="0" presId="urn:microsoft.com/office/officeart/2005/8/layout/StepDownProcess"/>
    <dgm:cxn modelId="{DD007463-FB3F-5C47-B344-64A21976D454}" type="presParOf" srcId="{27AF3D84-F673-654E-A390-1F781CDE1922}" destId="{58ED56A8-96C9-4F48-83A3-5E92F3A61FD8}" srcOrd="4" destOrd="0" presId="urn:microsoft.com/office/officeart/2005/8/layout/StepDownProcess"/>
    <dgm:cxn modelId="{52016CF4-D5F7-D744-9EBE-85C95CB07A6D}" type="presParOf" srcId="{58ED56A8-96C9-4F48-83A3-5E92F3A61FD8}" destId="{C5C76857-140F-4A4E-AE38-20C94B8559F1}" srcOrd="0" destOrd="0" presId="urn:microsoft.com/office/officeart/2005/8/layout/StepDownProcess"/>
    <dgm:cxn modelId="{2EBE5C2F-9EDB-EB47-ABE3-CD1AB70F5B51}" type="presParOf" srcId="{58ED56A8-96C9-4F48-83A3-5E92F3A61FD8}" destId="{6451730C-AD40-8B47-B4C5-39156914FE04}" srcOrd="1" destOrd="0" presId="urn:microsoft.com/office/officeart/2005/8/layout/StepDownProcess"/>
    <dgm:cxn modelId="{BA0F14A8-85A1-A349-9F57-CC4AA877E6E5}" type="presParOf" srcId="{58ED56A8-96C9-4F48-83A3-5E92F3A61FD8}" destId="{E4ADDD26-C421-A841-8ABB-07FF9CF74E17}" srcOrd="2" destOrd="0" presId="urn:microsoft.com/office/officeart/2005/8/layout/StepDownProcess"/>
    <dgm:cxn modelId="{4518CACE-0266-1E48-8630-7D2DB814E55B}" type="presParOf" srcId="{27AF3D84-F673-654E-A390-1F781CDE1922}" destId="{383C8B77-3DB5-8F44-9E45-F3D57279B58A}" srcOrd="5" destOrd="0" presId="urn:microsoft.com/office/officeart/2005/8/layout/StepDownProcess"/>
    <dgm:cxn modelId="{F5233D0C-7532-DB4B-9692-5EED6D276A39}" type="presParOf" srcId="{27AF3D84-F673-654E-A390-1F781CDE1922}" destId="{95BC0186-05DF-8543-B52D-D250D76F654F}" srcOrd="6" destOrd="0" presId="urn:microsoft.com/office/officeart/2005/8/layout/StepDownProcess"/>
    <dgm:cxn modelId="{85E34B4D-84F0-C149-BD48-1A84BC4519AC}" type="presParOf" srcId="{95BC0186-05DF-8543-B52D-D250D76F654F}" destId="{9B5B3B6D-8200-3C46-B155-3BD8901792BA}" srcOrd="0" destOrd="0" presId="urn:microsoft.com/office/officeart/2005/8/layout/StepDown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22C6D49-AD18-A14A-AF45-44F5912569D7}">
      <dsp:nvSpPr>
        <dsp:cNvPr id="0" name=""/>
        <dsp:cNvSpPr/>
      </dsp:nvSpPr>
      <dsp:spPr>
        <a:xfrm rot="5400000">
          <a:off x="1655130" y="1170491"/>
          <a:ext cx="733910" cy="658863"/>
        </a:xfrm>
        <a:prstGeom prst="bentUpArrow">
          <a:avLst>
            <a:gd name="adj1" fmla="val 32840"/>
            <a:gd name="adj2" fmla="val 25000"/>
            <a:gd name="adj3" fmla="val 35780"/>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EF2B0DD1-FDBC-9E4B-B655-4760B88CCDC4}">
      <dsp:nvSpPr>
        <dsp:cNvPr id="0" name=""/>
        <dsp:cNvSpPr/>
      </dsp:nvSpPr>
      <dsp:spPr>
        <a:xfrm>
          <a:off x="1123551" y="25658"/>
          <a:ext cx="2175914" cy="1035418"/>
        </a:xfrm>
        <a:prstGeom prst="roundRect">
          <a:avLst>
            <a:gd name="adj" fmla="val 166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t>Examine curriculum</a:t>
          </a:r>
        </a:p>
      </dsp:txBody>
      <dsp:txXfrm>
        <a:off x="1174105" y="76212"/>
        <a:ext cx="2074806" cy="934310"/>
      </dsp:txXfrm>
    </dsp:sp>
    <dsp:sp modelId="{7175ED50-6E19-CF4E-800A-89F3075C3EBD}">
      <dsp:nvSpPr>
        <dsp:cNvPr id="0" name=""/>
        <dsp:cNvSpPr/>
      </dsp:nvSpPr>
      <dsp:spPr>
        <a:xfrm>
          <a:off x="3294196" y="0"/>
          <a:ext cx="1075856" cy="8368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ctr" anchorCtr="0">
          <a:noAutofit/>
        </a:bodyPr>
        <a:lstStyle/>
        <a:p>
          <a:pPr marL="171450" lvl="1" indent="-171450" algn="l" defTabSz="711200">
            <a:lnSpc>
              <a:spcPct val="90000"/>
            </a:lnSpc>
            <a:spcBef>
              <a:spcPct val="0"/>
            </a:spcBef>
            <a:spcAft>
              <a:spcPct val="15000"/>
            </a:spcAft>
            <a:buChar char="•"/>
          </a:pPr>
          <a:r>
            <a:rPr lang="en-US" sz="1600" kern="1200" dirty="0"/>
            <a:t>Degree maps</a:t>
          </a:r>
        </a:p>
      </dsp:txBody>
      <dsp:txXfrm>
        <a:off x="3294196" y="0"/>
        <a:ext cx="1075856" cy="836870"/>
      </dsp:txXfrm>
    </dsp:sp>
    <dsp:sp modelId="{DBCDC534-863F-CB41-A8FC-E026E3824F28}">
      <dsp:nvSpPr>
        <dsp:cNvPr id="0" name=""/>
        <dsp:cNvSpPr/>
      </dsp:nvSpPr>
      <dsp:spPr>
        <a:xfrm rot="5400000">
          <a:off x="3048778" y="2261206"/>
          <a:ext cx="733910" cy="658863"/>
        </a:xfrm>
        <a:prstGeom prst="bentUpArrow">
          <a:avLst>
            <a:gd name="adj1" fmla="val 32840"/>
            <a:gd name="adj2" fmla="val 25000"/>
            <a:gd name="adj3" fmla="val 35780"/>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5DF7B45-8147-3E4A-8D39-67FA0A459490}">
      <dsp:nvSpPr>
        <dsp:cNvPr id="0" name=""/>
        <dsp:cNvSpPr/>
      </dsp:nvSpPr>
      <dsp:spPr>
        <a:xfrm>
          <a:off x="2517199" y="1116372"/>
          <a:ext cx="2175914" cy="1035418"/>
        </a:xfrm>
        <a:prstGeom prst="roundRect">
          <a:avLst>
            <a:gd name="adj" fmla="val 166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t>Identify key courses for IL instruction</a:t>
          </a:r>
        </a:p>
      </dsp:txBody>
      <dsp:txXfrm>
        <a:off x="2567753" y="1166926"/>
        <a:ext cx="2074806" cy="934310"/>
      </dsp:txXfrm>
    </dsp:sp>
    <dsp:sp modelId="{57E6CE20-6479-AB4E-B171-7BE8CFC86F49}">
      <dsp:nvSpPr>
        <dsp:cNvPr id="0" name=""/>
        <dsp:cNvSpPr/>
      </dsp:nvSpPr>
      <dsp:spPr>
        <a:xfrm>
          <a:off x="4670200" y="1113318"/>
          <a:ext cx="3668024" cy="8197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ctr" anchorCtr="0">
          <a:noAutofit/>
        </a:bodyPr>
        <a:lstStyle/>
        <a:p>
          <a:pPr marL="171450" lvl="1" indent="-171450" algn="l" defTabSz="711200">
            <a:lnSpc>
              <a:spcPct val="90000"/>
            </a:lnSpc>
            <a:spcBef>
              <a:spcPct val="0"/>
            </a:spcBef>
            <a:spcAft>
              <a:spcPct val="15000"/>
            </a:spcAft>
            <a:buChar char="•"/>
          </a:pPr>
          <a:r>
            <a:rPr lang="en-US" sz="1600" kern="1200" dirty="0"/>
            <a:t>Examine IL standards and competencies</a:t>
          </a:r>
        </a:p>
        <a:p>
          <a:pPr marL="171450" lvl="1" indent="-171450" algn="l" defTabSz="711200">
            <a:lnSpc>
              <a:spcPct val="90000"/>
            </a:lnSpc>
            <a:spcBef>
              <a:spcPct val="0"/>
            </a:spcBef>
            <a:spcAft>
              <a:spcPct val="15000"/>
            </a:spcAft>
            <a:buChar char="•"/>
          </a:pPr>
          <a:r>
            <a:rPr lang="en-US" sz="1600" kern="1200" dirty="0"/>
            <a:t>Create roadmap to scaffold into curriculum</a:t>
          </a:r>
        </a:p>
      </dsp:txBody>
      <dsp:txXfrm>
        <a:off x="4670200" y="1113318"/>
        <a:ext cx="3668024" cy="819714"/>
      </dsp:txXfrm>
    </dsp:sp>
    <dsp:sp modelId="{C5C76857-140F-4A4E-AE38-20C94B8559F1}">
      <dsp:nvSpPr>
        <dsp:cNvPr id="0" name=""/>
        <dsp:cNvSpPr/>
      </dsp:nvSpPr>
      <dsp:spPr>
        <a:xfrm rot="5400000">
          <a:off x="4442425" y="3351920"/>
          <a:ext cx="733910" cy="658863"/>
        </a:xfrm>
        <a:prstGeom prst="bentUpArrow">
          <a:avLst>
            <a:gd name="adj1" fmla="val 32840"/>
            <a:gd name="adj2" fmla="val 25000"/>
            <a:gd name="adj3" fmla="val 35780"/>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6451730C-AD40-8B47-B4C5-39156914FE04}">
      <dsp:nvSpPr>
        <dsp:cNvPr id="0" name=""/>
        <dsp:cNvSpPr/>
      </dsp:nvSpPr>
      <dsp:spPr>
        <a:xfrm>
          <a:off x="3910846" y="2207087"/>
          <a:ext cx="2175914" cy="1035418"/>
        </a:xfrm>
        <a:prstGeom prst="roundRect">
          <a:avLst>
            <a:gd name="adj" fmla="val 166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t>Meet, discuss, plan with Faculty</a:t>
          </a:r>
        </a:p>
      </dsp:txBody>
      <dsp:txXfrm>
        <a:off x="3961400" y="2257641"/>
        <a:ext cx="2074806" cy="934310"/>
      </dsp:txXfrm>
    </dsp:sp>
    <dsp:sp modelId="{E4ADDD26-C421-A841-8ABB-07FF9CF74E17}">
      <dsp:nvSpPr>
        <dsp:cNvPr id="0" name=""/>
        <dsp:cNvSpPr/>
      </dsp:nvSpPr>
      <dsp:spPr>
        <a:xfrm>
          <a:off x="6049428" y="2176215"/>
          <a:ext cx="2700948" cy="8368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ctr" anchorCtr="0">
          <a:noAutofit/>
        </a:bodyPr>
        <a:lstStyle/>
        <a:p>
          <a:pPr marL="171450" lvl="1" indent="-171450" algn="l" defTabSz="711200">
            <a:lnSpc>
              <a:spcPct val="90000"/>
            </a:lnSpc>
            <a:spcBef>
              <a:spcPct val="0"/>
            </a:spcBef>
            <a:spcAft>
              <a:spcPct val="15000"/>
            </a:spcAft>
            <a:buChar char="•"/>
          </a:pPr>
          <a:r>
            <a:rPr lang="en-US" sz="1600" kern="1200" dirty="0"/>
            <a:t>Department Chair</a:t>
          </a:r>
        </a:p>
        <a:p>
          <a:pPr marL="171450" lvl="1" indent="-171450" algn="l" defTabSz="711200">
            <a:lnSpc>
              <a:spcPct val="90000"/>
            </a:lnSpc>
            <a:spcBef>
              <a:spcPct val="0"/>
            </a:spcBef>
            <a:spcAft>
              <a:spcPct val="15000"/>
            </a:spcAft>
            <a:buChar char="•"/>
          </a:pPr>
          <a:r>
            <a:rPr lang="en-US" sz="1600" kern="1200" dirty="0"/>
            <a:t>Curriculum Committee</a:t>
          </a:r>
        </a:p>
        <a:p>
          <a:pPr marL="171450" lvl="1" indent="-171450" algn="l" defTabSz="711200">
            <a:lnSpc>
              <a:spcPct val="90000"/>
            </a:lnSpc>
            <a:spcBef>
              <a:spcPct val="0"/>
            </a:spcBef>
            <a:spcAft>
              <a:spcPct val="15000"/>
            </a:spcAft>
            <a:buChar char="•"/>
          </a:pPr>
          <a:r>
            <a:rPr lang="en-US" sz="1600" kern="1200" dirty="0"/>
            <a:t>Key teaching faculty</a:t>
          </a:r>
        </a:p>
      </dsp:txBody>
      <dsp:txXfrm>
        <a:off x="6049428" y="2176215"/>
        <a:ext cx="2700948" cy="836870"/>
      </dsp:txXfrm>
    </dsp:sp>
    <dsp:sp modelId="{9B5B3B6D-8200-3C46-B155-3BD8901792BA}">
      <dsp:nvSpPr>
        <dsp:cNvPr id="0" name=""/>
        <dsp:cNvSpPr/>
      </dsp:nvSpPr>
      <dsp:spPr>
        <a:xfrm>
          <a:off x="5304494" y="3297802"/>
          <a:ext cx="2175914" cy="1035418"/>
        </a:xfrm>
        <a:prstGeom prst="roundRect">
          <a:avLst>
            <a:gd name="adj" fmla="val 166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solidFill>
                <a:prstClr val="white"/>
              </a:solidFill>
              <a:latin typeface="Calibri" panose="020F0502020204030204"/>
              <a:ea typeface="+mn-ea"/>
              <a:cs typeface="+mn-cs"/>
            </a:rPr>
            <a:t>For each course identified, develop</a:t>
          </a:r>
        </a:p>
      </dsp:txBody>
      <dsp:txXfrm>
        <a:off x="5355048" y="3348356"/>
        <a:ext cx="2074806" cy="934310"/>
      </dsp:txXfrm>
    </dsp:sp>
  </dsp:spTree>
</dsp:drawing>
</file>

<file path=ppt/diagrams/layout1.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8509F01-AF10-254C-8136-D5F6A2431E4C}"/>
              </a:ext>
            </a:extLst>
          </p:cNvPr>
          <p:cNvSpPr>
            <a:spLocks noGrp="1"/>
          </p:cNvSpPr>
          <p:nvPr>
            <p:ph type="hdr" sz="quarter"/>
          </p:nvPr>
        </p:nvSpPr>
        <p:spPr>
          <a:xfrm>
            <a:off x="0" y="3"/>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46813ACF-417D-AA46-9A7D-E80159F9EA50}"/>
              </a:ext>
            </a:extLst>
          </p:cNvPr>
          <p:cNvSpPr>
            <a:spLocks noGrp="1"/>
          </p:cNvSpPr>
          <p:nvPr>
            <p:ph type="dt" sz="quarter" idx="1"/>
          </p:nvPr>
        </p:nvSpPr>
        <p:spPr>
          <a:xfrm>
            <a:off x="3884613" y="3"/>
            <a:ext cx="2971800" cy="458788"/>
          </a:xfrm>
          <a:prstGeom prst="rect">
            <a:avLst/>
          </a:prstGeom>
        </p:spPr>
        <p:txBody>
          <a:bodyPr vert="horz" lIns="91440" tIns="45720" rIns="91440" bIns="45720" rtlCol="0"/>
          <a:lstStyle>
            <a:lvl1pPr algn="r">
              <a:defRPr sz="1200"/>
            </a:lvl1pPr>
          </a:lstStyle>
          <a:p>
            <a:fld id="{AB115EB0-EF0C-EA48-8790-24602DBA8E3D}" type="datetimeFigureOut">
              <a:rPr lang="en-US" smtClean="0"/>
              <a:t>11/22/19</a:t>
            </a:fld>
            <a:endParaRPr lang="en-US"/>
          </a:p>
        </p:txBody>
      </p:sp>
      <p:sp>
        <p:nvSpPr>
          <p:cNvPr id="4" name="Footer Placeholder 3">
            <a:extLst>
              <a:ext uri="{FF2B5EF4-FFF2-40B4-BE49-F238E27FC236}">
                <a16:creationId xmlns:a16="http://schemas.microsoft.com/office/drawing/2014/main" id="{AA4CDC8B-F6A4-3F4C-A1B1-F5439EBB969E}"/>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BE49A1E2-849D-E343-A481-4873198EA0CC}"/>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B656884-DCAB-0849-AA7E-130AF07E14C3}" type="slidenum">
              <a:rPr lang="en-US" smtClean="0"/>
              <a:t>‹#›</a:t>
            </a:fld>
            <a:endParaRPr lang="en-US"/>
          </a:p>
        </p:txBody>
      </p:sp>
    </p:spTree>
    <p:extLst>
      <p:ext uri="{BB962C8B-B14F-4D97-AF65-F5344CB8AC3E}">
        <p14:creationId xmlns:p14="http://schemas.microsoft.com/office/powerpoint/2010/main" val="355195284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3"/>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3"/>
            <a:ext cx="2971800" cy="458788"/>
          </a:xfrm>
          <a:prstGeom prst="rect">
            <a:avLst/>
          </a:prstGeom>
        </p:spPr>
        <p:txBody>
          <a:bodyPr vert="horz" lIns="91440" tIns="45720" rIns="91440" bIns="45720" rtlCol="0"/>
          <a:lstStyle>
            <a:lvl1pPr algn="r">
              <a:defRPr sz="1200"/>
            </a:lvl1pPr>
          </a:lstStyle>
          <a:p>
            <a:fld id="{93FB8A9C-16F6-7A4C-A706-A77D7801871D}" type="datetimeFigureOut">
              <a:rPr lang="en-US" smtClean="0"/>
              <a:t>11/22/19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49"/>
            <a:ext cx="5486400" cy="360045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7EFEEAF-A027-DF40-8341-FF49B793091C}" type="slidenum">
              <a:rPr lang="en-US" smtClean="0"/>
              <a:t>‹#›</a:t>
            </a:fld>
            <a:endParaRPr lang="en-US"/>
          </a:p>
        </p:txBody>
      </p:sp>
    </p:spTree>
    <p:extLst>
      <p:ext uri="{BB962C8B-B14F-4D97-AF65-F5344CB8AC3E}">
        <p14:creationId xmlns:p14="http://schemas.microsoft.com/office/powerpoint/2010/main" val="3261603959"/>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Eric </a:t>
            </a:r>
            <a:r>
              <a:rPr lang="en-US" dirty="0" err="1"/>
              <a:t>Snajdr</a:t>
            </a:r>
            <a:endParaRPr lang="en-US" dirty="0"/>
          </a:p>
          <a:p>
            <a:r>
              <a:rPr lang="en-US" dirty="0"/>
              <a:t>Science librarian</a:t>
            </a:r>
          </a:p>
          <a:p>
            <a:r>
              <a:rPr lang="en-US" dirty="0"/>
              <a:t>Liaison to Department of Chemistry and Chemical Biology</a:t>
            </a:r>
          </a:p>
          <a:p>
            <a:r>
              <a:rPr lang="en-US" dirty="0"/>
              <a:t>Liaison to Department of Department of Psychology</a:t>
            </a:r>
          </a:p>
          <a:p>
            <a:r>
              <a:rPr lang="en-US" dirty="0"/>
              <a:t>Liaison to Program of Forensic Science </a:t>
            </a:r>
          </a:p>
          <a:p>
            <a:endParaRPr lang="en-US" dirty="0"/>
          </a:p>
        </p:txBody>
      </p:sp>
      <p:sp>
        <p:nvSpPr>
          <p:cNvPr id="4" name="Slide Number Placeholder 3"/>
          <p:cNvSpPr>
            <a:spLocks noGrp="1"/>
          </p:cNvSpPr>
          <p:nvPr>
            <p:ph type="sldNum" sz="quarter" idx="5"/>
          </p:nvPr>
        </p:nvSpPr>
        <p:spPr/>
        <p:txBody>
          <a:bodyPr/>
          <a:lstStyle/>
          <a:p>
            <a:fld id="{47EFEEAF-A027-DF40-8341-FF49B793091C}" type="slidenum">
              <a:rPr lang="en-US" smtClean="0"/>
              <a:t>1</a:t>
            </a:fld>
            <a:endParaRPr lang="en-US"/>
          </a:p>
        </p:txBody>
      </p:sp>
    </p:spTree>
    <p:extLst>
      <p:ext uri="{BB962C8B-B14F-4D97-AF65-F5344CB8AC3E}">
        <p14:creationId xmlns:p14="http://schemas.microsoft.com/office/powerpoint/2010/main" val="102968958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SCI-I 120 Windows on Science (First Year Seminar)</a:t>
            </a:r>
          </a:p>
          <a:p>
            <a:pPr marL="0" indent="0">
              <a:buNone/>
            </a:pPr>
            <a:r>
              <a:rPr lang="en-US" dirty="0"/>
              <a:t>	</a:t>
            </a:r>
            <a:r>
              <a:rPr lang="en-US" dirty="0">
                <a:solidFill>
                  <a:schemeClr val="tx1">
                    <a:lumMod val="50000"/>
                    <a:lumOff val="50000"/>
                  </a:schemeClr>
                </a:solidFill>
              </a:rPr>
              <a:t>Intro to science and strategies for success as science major</a:t>
            </a:r>
          </a:p>
          <a:p>
            <a:pPr lvl="3"/>
            <a:endParaRPr lang="en-US" dirty="0"/>
          </a:p>
          <a:p>
            <a:pPr lvl="3"/>
            <a:r>
              <a:rPr lang="en-US" dirty="0"/>
              <a:t>Key avenue for providing orientation to library services, spaces, resources</a:t>
            </a:r>
          </a:p>
          <a:p>
            <a:pPr lvl="3"/>
            <a:endParaRPr lang="en-US" dirty="0"/>
          </a:p>
          <a:p>
            <a:pPr marL="1028700" marR="0" lvl="3" indent="0" algn="l" defTabSz="685800" rtl="0" eaLnBrk="1" fontAlgn="auto" latinLnBrk="0" hangingPunct="1">
              <a:lnSpc>
                <a:spcPct val="100000"/>
              </a:lnSpc>
              <a:spcBef>
                <a:spcPts val="0"/>
              </a:spcBef>
              <a:spcAft>
                <a:spcPts val="0"/>
              </a:spcAft>
              <a:buClrTx/>
              <a:buSzTx/>
              <a:buFontTx/>
              <a:buNone/>
              <a:tabLst/>
              <a:defRPr/>
            </a:pPr>
            <a:r>
              <a:rPr lang="en-US" dirty="0"/>
              <a:t>Have a mini research project requiring science news articles</a:t>
            </a:r>
          </a:p>
          <a:p>
            <a:pPr marL="1028700" marR="0" lvl="3" indent="0" algn="l" defTabSz="685800" rtl="0" eaLnBrk="1" fontAlgn="auto" latinLnBrk="0" hangingPunct="1">
              <a:lnSpc>
                <a:spcPct val="100000"/>
              </a:lnSpc>
              <a:spcBef>
                <a:spcPts val="0"/>
              </a:spcBef>
              <a:spcAft>
                <a:spcPts val="0"/>
              </a:spcAft>
              <a:buClrTx/>
              <a:buSzTx/>
              <a:buFontTx/>
              <a:buNone/>
              <a:tabLst/>
              <a:defRPr/>
            </a:pPr>
            <a:endParaRPr lang="en-US" dirty="0"/>
          </a:p>
          <a:p>
            <a:pPr marL="1028700" marR="0" lvl="3" indent="0" algn="l" defTabSz="685800" rtl="0" eaLnBrk="1" fontAlgn="auto" latinLnBrk="0" hangingPunct="1">
              <a:lnSpc>
                <a:spcPct val="100000"/>
              </a:lnSpc>
              <a:spcBef>
                <a:spcPts val="0"/>
              </a:spcBef>
              <a:spcAft>
                <a:spcPts val="0"/>
              </a:spcAft>
              <a:buClrTx/>
              <a:buSzTx/>
              <a:buFontTx/>
              <a:buNone/>
              <a:tabLst/>
              <a:defRPr/>
            </a:pPr>
            <a:r>
              <a:rPr lang="en-US" dirty="0"/>
              <a:t>How to cite sources</a:t>
            </a:r>
          </a:p>
          <a:p>
            <a:endParaRPr lang="en-US" dirty="0"/>
          </a:p>
        </p:txBody>
      </p:sp>
      <p:sp>
        <p:nvSpPr>
          <p:cNvPr id="4" name="Slide Number Placeholder 3"/>
          <p:cNvSpPr>
            <a:spLocks noGrp="1"/>
          </p:cNvSpPr>
          <p:nvPr>
            <p:ph type="sldNum" sz="quarter" idx="5"/>
          </p:nvPr>
        </p:nvSpPr>
        <p:spPr/>
        <p:txBody>
          <a:bodyPr/>
          <a:lstStyle/>
          <a:p>
            <a:fld id="{47EFEEAF-A027-DF40-8341-FF49B793091C}" type="slidenum">
              <a:rPr lang="en-US" smtClean="0"/>
              <a:t>10</a:t>
            </a:fld>
            <a:endParaRPr lang="en-US"/>
          </a:p>
        </p:txBody>
      </p:sp>
    </p:spTree>
    <p:extLst>
      <p:ext uri="{BB962C8B-B14F-4D97-AF65-F5344CB8AC3E}">
        <p14:creationId xmlns:p14="http://schemas.microsoft.com/office/powerpoint/2010/main" val="31587236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CHEM-C 294 Intro to Cornerstone in Chemistry</a:t>
            </a:r>
          </a:p>
          <a:p>
            <a:pPr marL="0" indent="0">
              <a:buNone/>
            </a:pPr>
            <a:r>
              <a:rPr lang="en-US" dirty="0"/>
              <a:t>	</a:t>
            </a:r>
            <a:r>
              <a:rPr lang="en-US" dirty="0">
                <a:solidFill>
                  <a:schemeClr val="tx1">
                    <a:lumMod val="50000"/>
                    <a:lumOff val="50000"/>
                  </a:schemeClr>
                </a:solidFill>
              </a:rPr>
              <a:t>Covers intro to science communication </a:t>
            </a:r>
          </a:p>
          <a:p>
            <a:endParaRPr lang="en-US" dirty="0"/>
          </a:p>
          <a:p>
            <a:pPr lvl="3"/>
            <a:r>
              <a:rPr lang="en-US" dirty="0"/>
              <a:t>A portion of this class introduces students to the primary literature</a:t>
            </a:r>
          </a:p>
          <a:p>
            <a:pPr lvl="3"/>
            <a:r>
              <a:rPr lang="en-US" dirty="0"/>
              <a:t>Examine parts of a scientific paper</a:t>
            </a:r>
          </a:p>
          <a:p>
            <a:pPr lvl="3"/>
            <a:r>
              <a:rPr lang="en-US" dirty="0"/>
              <a:t>Have to locate one on their own and summarize it</a:t>
            </a:r>
          </a:p>
          <a:p>
            <a:endParaRPr lang="en-US" dirty="0"/>
          </a:p>
        </p:txBody>
      </p:sp>
      <p:sp>
        <p:nvSpPr>
          <p:cNvPr id="4" name="Slide Number Placeholder 3"/>
          <p:cNvSpPr>
            <a:spLocks noGrp="1"/>
          </p:cNvSpPr>
          <p:nvPr>
            <p:ph type="sldNum" sz="quarter" idx="5"/>
          </p:nvPr>
        </p:nvSpPr>
        <p:spPr/>
        <p:txBody>
          <a:bodyPr/>
          <a:lstStyle/>
          <a:p>
            <a:fld id="{47EFEEAF-A027-DF40-8341-FF49B793091C}" type="slidenum">
              <a:rPr lang="en-US" smtClean="0"/>
              <a:t>11</a:t>
            </a:fld>
            <a:endParaRPr lang="en-US"/>
          </a:p>
        </p:txBody>
      </p:sp>
    </p:spTree>
    <p:extLst>
      <p:ext uri="{BB962C8B-B14F-4D97-AF65-F5344CB8AC3E}">
        <p14:creationId xmlns:p14="http://schemas.microsoft.com/office/powerpoint/2010/main" val="428907911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CHEM-C 344 Organic Chemistry Laboratory </a:t>
            </a:r>
            <a:endParaRPr lang="en-US" sz="900" kern="1200" dirty="0">
              <a:solidFill>
                <a:schemeClr val="tx1"/>
              </a:solidFill>
              <a:effectLst/>
              <a:latin typeface="+mn-lt"/>
              <a:ea typeface="+mn-ea"/>
              <a:cs typeface="+mn-cs"/>
            </a:endParaRPr>
          </a:p>
          <a:p>
            <a:pPr marL="514350" lvl="1" indent="-171450">
              <a:buFont typeface="Arial" panose="020B0604020202020204" pitchFamily="34" charset="0"/>
              <a:buChar char="•"/>
            </a:pPr>
            <a:r>
              <a:rPr lang="en-US" sz="900" kern="1200" dirty="0">
                <a:solidFill>
                  <a:schemeClr val="tx1"/>
                </a:solidFill>
                <a:effectLst/>
                <a:latin typeface="+mn-lt"/>
                <a:ea typeface="+mn-ea"/>
                <a:cs typeface="+mn-cs"/>
              </a:rPr>
              <a:t>required of Chemistry majors, where students learn advanced laboratory techniques of organic chemistry</a:t>
            </a:r>
            <a:r>
              <a:rPr lang="en-US" dirty="0">
                <a:effectLst/>
              </a:rPr>
              <a:t> </a:t>
            </a:r>
          </a:p>
          <a:p>
            <a:pPr marL="514350" marR="0" lvl="1"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900" kern="1200" dirty="0">
                <a:solidFill>
                  <a:schemeClr val="tx1"/>
                </a:solidFill>
                <a:effectLst/>
                <a:latin typeface="+mn-lt"/>
                <a:ea typeface="+mn-ea"/>
                <a:cs typeface="+mn-cs"/>
              </a:rPr>
              <a:t>Course involves laboratory emphasis on isolation, and identification of organic compounds, spectroscopic methods of compound identification, qualitative organic analysis, multistep synthesis and reaction mechanisms.  </a:t>
            </a:r>
          </a:p>
          <a:p>
            <a:pPr marL="514350" marR="0" lvl="1"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900" kern="1200" dirty="0">
                <a:solidFill>
                  <a:schemeClr val="tx1"/>
                </a:solidFill>
                <a:effectLst/>
                <a:latin typeface="+mn-lt"/>
                <a:ea typeface="+mn-ea"/>
                <a:cs typeface="+mn-cs"/>
              </a:rPr>
              <a:t>Students at this level now have a grasp of chemical terminology and processes such that it affords a prime opportunity for introducing chemistry specific information skills into their laboratory research.</a:t>
            </a:r>
          </a:p>
          <a:p>
            <a:endParaRPr lang="en-US" dirty="0"/>
          </a:p>
        </p:txBody>
      </p:sp>
      <p:sp>
        <p:nvSpPr>
          <p:cNvPr id="4" name="Slide Number Placeholder 3"/>
          <p:cNvSpPr>
            <a:spLocks noGrp="1"/>
          </p:cNvSpPr>
          <p:nvPr>
            <p:ph type="sldNum" sz="quarter" idx="5"/>
          </p:nvPr>
        </p:nvSpPr>
        <p:spPr/>
        <p:txBody>
          <a:bodyPr/>
          <a:lstStyle/>
          <a:p>
            <a:fld id="{47EFEEAF-A027-DF40-8341-FF49B793091C}" type="slidenum">
              <a:rPr lang="en-US" smtClean="0"/>
              <a:t>12</a:t>
            </a:fld>
            <a:endParaRPr lang="en-US"/>
          </a:p>
        </p:txBody>
      </p:sp>
    </p:spTree>
    <p:extLst>
      <p:ext uri="{BB962C8B-B14F-4D97-AF65-F5344CB8AC3E}">
        <p14:creationId xmlns:p14="http://schemas.microsoft.com/office/powerpoint/2010/main" val="34231605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CHEM 494 Capstone in Chemistry</a:t>
            </a:r>
          </a:p>
          <a:p>
            <a:pPr marL="0" indent="0">
              <a:buNone/>
            </a:pPr>
            <a:r>
              <a:rPr lang="en-US" dirty="0"/>
              <a:t>	</a:t>
            </a:r>
            <a:r>
              <a:rPr lang="en-US" dirty="0">
                <a:solidFill>
                  <a:schemeClr val="tx1">
                    <a:lumMod val="50000"/>
                    <a:lumOff val="50000"/>
                  </a:schemeClr>
                </a:solidFill>
              </a:rPr>
              <a:t>Independent research projects</a:t>
            </a:r>
          </a:p>
          <a:p>
            <a:pPr lvl="3"/>
            <a:endParaRPr lang="en-US" dirty="0"/>
          </a:p>
          <a:p>
            <a:pPr lvl="3"/>
            <a:r>
              <a:rPr lang="en-US" dirty="0"/>
              <a:t>Advanced search strategies to locate relevant literature on topic</a:t>
            </a:r>
          </a:p>
        </p:txBody>
      </p:sp>
      <p:sp>
        <p:nvSpPr>
          <p:cNvPr id="4" name="Slide Number Placeholder 3"/>
          <p:cNvSpPr>
            <a:spLocks noGrp="1"/>
          </p:cNvSpPr>
          <p:nvPr>
            <p:ph type="sldNum" sz="quarter" idx="5"/>
          </p:nvPr>
        </p:nvSpPr>
        <p:spPr/>
        <p:txBody>
          <a:bodyPr/>
          <a:lstStyle/>
          <a:p>
            <a:fld id="{47EFEEAF-A027-DF40-8341-FF49B793091C}" type="slidenum">
              <a:rPr lang="en-US" smtClean="0"/>
              <a:t>13</a:t>
            </a:fld>
            <a:endParaRPr lang="en-US"/>
          </a:p>
        </p:txBody>
      </p:sp>
    </p:spTree>
    <p:extLst>
      <p:ext uri="{BB962C8B-B14F-4D97-AF65-F5344CB8AC3E}">
        <p14:creationId xmlns:p14="http://schemas.microsoft.com/office/powerpoint/2010/main" val="12659302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Several sets of IL guidelines/standards to consider</a:t>
            </a:r>
          </a:p>
        </p:txBody>
      </p:sp>
      <p:sp>
        <p:nvSpPr>
          <p:cNvPr id="4" name="Slide Number Placeholder 3"/>
          <p:cNvSpPr>
            <a:spLocks noGrp="1"/>
          </p:cNvSpPr>
          <p:nvPr>
            <p:ph type="sldNum" sz="quarter" idx="5"/>
          </p:nvPr>
        </p:nvSpPr>
        <p:spPr/>
        <p:txBody>
          <a:bodyPr/>
          <a:lstStyle/>
          <a:p>
            <a:fld id="{47EFEEAF-A027-DF40-8341-FF49B793091C}" type="slidenum">
              <a:rPr lang="en-US" smtClean="0"/>
              <a:t>14</a:t>
            </a:fld>
            <a:endParaRPr lang="en-US"/>
          </a:p>
        </p:txBody>
      </p:sp>
    </p:spTree>
    <p:extLst>
      <p:ext uri="{BB962C8B-B14F-4D97-AF65-F5344CB8AC3E}">
        <p14:creationId xmlns:p14="http://schemas.microsoft.com/office/powerpoint/2010/main" val="73004194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this presentation, let’s focus on this one.</a:t>
            </a:r>
          </a:p>
        </p:txBody>
      </p:sp>
      <p:sp>
        <p:nvSpPr>
          <p:cNvPr id="4" name="Slide Number Placeholder 3"/>
          <p:cNvSpPr>
            <a:spLocks noGrp="1"/>
          </p:cNvSpPr>
          <p:nvPr>
            <p:ph type="sldNum" sz="quarter" idx="5"/>
          </p:nvPr>
        </p:nvSpPr>
        <p:spPr/>
        <p:txBody>
          <a:bodyPr/>
          <a:lstStyle/>
          <a:p>
            <a:fld id="{47EFEEAF-A027-DF40-8341-FF49B793091C}" type="slidenum">
              <a:rPr lang="en-US" smtClean="0"/>
              <a:t>15</a:t>
            </a:fld>
            <a:endParaRPr lang="en-US"/>
          </a:p>
        </p:txBody>
      </p:sp>
    </p:spTree>
    <p:extLst>
      <p:ext uri="{BB962C8B-B14F-4D97-AF65-F5344CB8AC3E}">
        <p14:creationId xmlns:p14="http://schemas.microsoft.com/office/powerpoint/2010/main" val="214536747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It is impossible for a student to learn all of this in a one shot, or even two instructional sessions</a:t>
            </a:r>
          </a:p>
          <a:p>
            <a:endParaRPr lang="en-US" dirty="0"/>
          </a:p>
        </p:txBody>
      </p:sp>
      <p:sp>
        <p:nvSpPr>
          <p:cNvPr id="4" name="Slide Number Placeholder 3"/>
          <p:cNvSpPr>
            <a:spLocks noGrp="1"/>
          </p:cNvSpPr>
          <p:nvPr>
            <p:ph type="sldNum" sz="quarter" idx="5"/>
          </p:nvPr>
        </p:nvSpPr>
        <p:spPr/>
        <p:txBody>
          <a:bodyPr/>
          <a:lstStyle/>
          <a:p>
            <a:fld id="{47EFEEAF-A027-DF40-8341-FF49B793091C}" type="slidenum">
              <a:rPr lang="en-US" smtClean="0"/>
              <a:t>16</a:t>
            </a:fld>
            <a:endParaRPr lang="en-US"/>
          </a:p>
        </p:txBody>
      </p:sp>
    </p:spTree>
    <p:extLst>
      <p:ext uri="{BB962C8B-B14F-4D97-AF65-F5344CB8AC3E}">
        <p14:creationId xmlns:p14="http://schemas.microsoft.com/office/powerpoint/2010/main" val="71752605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Therefore, think about how best to divide it up logical places in curriculum</a:t>
            </a:r>
          </a:p>
          <a:p>
            <a:endParaRPr lang="en-US" dirty="0"/>
          </a:p>
        </p:txBody>
      </p:sp>
      <p:sp>
        <p:nvSpPr>
          <p:cNvPr id="4" name="Slide Number Placeholder 3"/>
          <p:cNvSpPr>
            <a:spLocks noGrp="1"/>
          </p:cNvSpPr>
          <p:nvPr>
            <p:ph type="sldNum" sz="quarter" idx="5"/>
          </p:nvPr>
        </p:nvSpPr>
        <p:spPr/>
        <p:txBody>
          <a:bodyPr/>
          <a:lstStyle/>
          <a:p>
            <a:fld id="{47EFEEAF-A027-DF40-8341-FF49B793091C}" type="slidenum">
              <a:rPr lang="en-US" smtClean="0"/>
              <a:t>17</a:t>
            </a:fld>
            <a:endParaRPr lang="en-US"/>
          </a:p>
        </p:txBody>
      </p:sp>
    </p:spTree>
    <p:extLst>
      <p:ext uri="{BB962C8B-B14F-4D97-AF65-F5344CB8AC3E}">
        <p14:creationId xmlns:p14="http://schemas.microsoft.com/office/powerpoint/2010/main" val="41128624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an example of one course, </a:t>
            </a:r>
            <a:r>
              <a:rPr lang="en-US" sz="900" b="1" dirty="0"/>
              <a:t>Organic Chemistry Laboratory / CHEM-C 344</a:t>
            </a:r>
          </a:p>
          <a:p>
            <a:r>
              <a:rPr lang="en-US" sz="900" b="0" dirty="0"/>
              <a:t>The class has two sessions in the library per semester</a:t>
            </a:r>
          </a:p>
          <a:p>
            <a:r>
              <a:rPr lang="en-US" sz="900" b="0" dirty="0"/>
              <a:t>Here are learning outcomes for Day 1</a:t>
            </a:r>
            <a:endParaRPr lang="en-US" b="0" dirty="0"/>
          </a:p>
        </p:txBody>
      </p:sp>
      <p:sp>
        <p:nvSpPr>
          <p:cNvPr id="4" name="Slide Number Placeholder 3"/>
          <p:cNvSpPr>
            <a:spLocks noGrp="1"/>
          </p:cNvSpPr>
          <p:nvPr>
            <p:ph type="sldNum" sz="quarter" idx="5"/>
          </p:nvPr>
        </p:nvSpPr>
        <p:spPr/>
        <p:txBody>
          <a:bodyPr/>
          <a:lstStyle/>
          <a:p>
            <a:fld id="{47EFEEAF-A027-DF40-8341-FF49B793091C}" type="slidenum">
              <a:rPr lang="en-US" smtClean="0"/>
              <a:t>18</a:t>
            </a:fld>
            <a:endParaRPr lang="en-US"/>
          </a:p>
        </p:txBody>
      </p:sp>
    </p:spTree>
    <p:extLst>
      <p:ext uri="{BB962C8B-B14F-4D97-AF65-F5344CB8AC3E}">
        <p14:creationId xmlns:p14="http://schemas.microsoft.com/office/powerpoint/2010/main" val="315841878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dirty="0"/>
              <a:t>And </a:t>
            </a:r>
            <a:r>
              <a:rPr lang="en-US" sz="900" b="0" dirty="0"/>
              <a:t>here are learning outcomes for Day 2</a:t>
            </a:r>
            <a:endParaRPr lang="en-US" b="0" dirty="0"/>
          </a:p>
        </p:txBody>
      </p:sp>
      <p:sp>
        <p:nvSpPr>
          <p:cNvPr id="4" name="Slide Number Placeholder 3"/>
          <p:cNvSpPr>
            <a:spLocks noGrp="1"/>
          </p:cNvSpPr>
          <p:nvPr>
            <p:ph type="sldNum" sz="quarter" idx="5"/>
          </p:nvPr>
        </p:nvSpPr>
        <p:spPr/>
        <p:txBody>
          <a:bodyPr/>
          <a:lstStyle/>
          <a:p>
            <a:fld id="{47EFEEAF-A027-DF40-8341-FF49B793091C}" type="slidenum">
              <a:rPr lang="en-US" smtClean="0"/>
              <a:t>19</a:t>
            </a:fld>
            <a:endParaRPr lang="en-US"/>
          </a:p>
        </p:txBody>
      </p:sp>
    </p:spTree>
    <p:extLst>
      <p:ext uri="{BB962C8B-B14F-4D97-AF65-F5344CB8AC3E}">
        <p14:creationId xmlns:p14="http://schemas.microsoft.com/office/powerpoint/2010/main" val="37114532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72034" indent="0">
              <a:buFont typeface="Arial"/>
              <a:buNone/>
            </a:pPr>
            <a:r>
              <a:rPr lang="en-US" sz="1200" dirty="0"/>
              <a:t>Overview of the Indiana</a:t>
            </a:r>
            <a:r>
              <a:rPr lang="en-US" sz="1200" baseline="0" dirty="0"/>
              <a:t> University system</a:t>
            </a:r>
            <a:endParaRPr lang="en-US" sz="1200" dirty="0"/>
          </a:p>
          <a:p>
            <a:pPr marL="443484" indent="-171450">
              <a:buFont typeface="Arial"/>
              <a:buChar char="•"/>
            </a:pPr>
            <a:r>
              <a:rPr lang="en-US" sz="1200" dirty="0"/>
              <a:t>7 campuses </a:t>
            </a:r>
          </a:p>
          <a:p>
            <a:pPr marL="443484" indent="-171450">
              <a:buFont typeface="Arial"/>
              <a:buChar char="•"/>
            </a:pPr>
            <a:r>
              <a:rPr lang="en-US" sz="1200" dirty="0"/>
              <a:t>Cost sharing of some resources</a:t>
            </a:r>
          </a:p>
          <a:p>
            <a:pPr marL="443484" indent="-171450">
              <a:buFont typeface="Arial"/>
              <a:buChar char="•"/>
            </a:pPr>
            <a:r>
              <a:rPr lang="en-US" sz="1200" dirty="0"/>
              <a:t>“Request Delivery” System </a:t>
            </a:r>
          </a:p>
          <a:p>
            <a:endParaRPr lang="en-US" dirty="0"/>
          </a:p>
        </p:txBody>
      </p:sp>
      <p:sp>
        <p:nvSpPr>
          <p:cNvPr id="4" name="Slide Number Placeholder 3"/>
          <p:cNvSpPr>
            <a:spLocks noGrp="1"/>
          </p:cNvSpPr>
          <p:nvPr>
            <p:ph type="sldNum" sz="quarter" idx="10"/>
          </p:nvPr>
        </p:nvSpPr>
        <p:spPr/>
        <p:txBody>
          <a:bodyPr/>
          <a:lstStyle/>
          <a:p>
            <a:fld id="{2894E675-D047-A745-95C3-0968EB8BD9AF}" type="slidenum">
              <a:rPr lang="en-US" smtClean="0"/>
              <a:t>2</a:t>
            </a:fld>
            <a:endParaRPr lang="en-US"/>
          </a:p>
        </p:txBody>
      </p:sp>
    </p:spTree>
    <p:extLst>
      <p:ext uri="{BB962C8B-B14F-4D97-AF65-F5344CB8AC3E}">
        <p14:creationId xmlns:p14="http://schemas.microsoft.com/office/powerpoint/2010/main" val="150304475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a snapshot of some of the assessments</a:t>
            </a:r>
          </a:p>
        </p:txBody>
      </p:sp>
      <p:sp>
        <p:nvSpPr>
          <p:cNvPr id="4" name="Slide Number Placeholder 3"/>
          <p:cNvSpPr>
            <a:spLocks noGrp="1"/>
          </p:cNvSpPr>
          <p:nvPr>
            <p:ph type="sldNum" sz="quarter" idx="5"/>
          </p:nvPr>
        </p:nvSpPr>
        <p:spPr/>
        <p:txBody>
          <a:bodyPr/>
          <a:lstStyle/>
          <a:p>
            <a:fld id="{47EFEEAF-A027-DF40-8341-FF49B793091C}" type="slidenum">
              <a:rPr lang="en-US" smtClean="0"/>
              <a:t>20</a:t>
            </a:fld>
            <a:endParaRPr lang="en-US"/>
          </a:p>
        </p:txBody>
      </p:sp>
    </p:spTree>
    <p:extLst>
      <p:ext uri="{BB962C8B-B14F-4D97-AF65-F5344CB8AC3E}">
        <p14:creationId xmlns:p14="http://schemas.microsoft.com/office/powerpoint/2010/main" val="348294819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7EFEEAF-A027-DF40-8341-FF49B793091C}" type="slidenum">
              <a:rPr lang="en-US" smtClean="0"/>
              <a:t>21</a:t>
            </a:fld>
            <a:endParaRPr lang="en-US"/>
          </a:p>
        </p:txBody>
      </p:sp>
    </p:spTree>
    <p:extLst>
      <p:ext uri="{BB962C8B-B14F-4D97-AF65-F5344CB8AC3E}">
        <p14:creationId xmlns:p14="http://schemas.microsoft.com/office/powerpoint/2010/main" val="97152502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6 classroom hours of library instruction with every Chemistry major</a:t>
            </a:r>
          </a:p>
        </p:txBody>
      </p:sp>
      <p:sp>
        <p:nvSpPr>
          <p:cNvPr id="4" name="Slide Number Placeholder 3"/>
          <p:cNvSpPr>
            <a:spLocks noGrp="1"/>
          </p:cNvSpPr>
          <p:nvPr>
            <p:ph type="sldNum" sz="quarter" idx="5"/>
          </p:nvPr>
        </p:nvSpPr>
        <p:spPr/>
        <p:txBody>
          <a:bodyPr/>
          <a:lstStyle/>
          <a:p>
            <a:fld id="{47EFEEAF-A027-DF40-8341-FF49B793091C}" type="slidenum">
              <a:rPr lang="en-US" smtClean="0"/>
              <a:t>22</a:t>
            </a:fld>
            <a:endParaRPr lang="en-US"/>
          </a:p>
        </p:txBody>
      </p:sp>
    </p:spTree>
    <p:extLst>
      <p:ext uri="{BB962C8B-B14F-4D97-AF65-F5344CB8AC3E}">
        <p14:creationId xmlns:p14="http://schemas.microsoft.com/office/powerpoint/2010/main" val="234675515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a brief look at curricular mapping for Psychology, Bachelor of Science</a:t>
            </a:r>
          </a:p>
        </p:txBody>
      </p:sp>
      <p:sp>
        <p:nvSpPr>
          <p:cNvPr id="4" name="Slide Number Placeholder 3"/>
          <p:cNvSpPr>
            <a:spLocks noGrp="1"/>
          </p:cNvSpPr>
          <p:nvPr>
            <p:ph type="sldNum" sz="quarter" idx="5"/>
          </p:nvPr>
        </p:nvSpPr>
        <p:spPr/>
        <p:txBody>
          <a:bodyPr/>
          <a:lstStyle/>
          <a:p>
            <a:fld id="{47EFEEAF-A027-DF40-8341-FF49B793091C}" type="slidenum">
              <a:rPr lang="en-US" smtClean="0"/>
              <a:t>23</a:t>
            </a:fld>
            <a:endParaRPr lang="en-US"/>
          </a:p>
        </p:txBody>
      </p:sp>
    </p:spTree>
    <p:extLst>
      <p:ext uri="{BB962C8B-B14F-4D97-AF65-F5344CB8AC3E}">
        <p14:creationId xmlns:p14="http://schemas.microsoft.com/office/powerpoint/2010/main" val="415024632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dirty="0"/>
              <a:t>Key avenue for providing orientation to library services, spaces, resources</a:t>
            </a:r>
          </a:p>
          <a:p>
            <a:pPr marL="0" marR="0" lvl="0" indent="0" algn="l" defTabSz="685800" rtl="0" eaLnBrk="1" fontAlgn="auto" latinLnBrk="0" hangingPunct="1">
              <a:lnSpc>
                <a:spcPct val="100000"/>
              </a:lnSpc>
              <a:spcBef>
                <a:spcPts val="0"/>
              </a:spcBef>
              <a:spcAft>
                <a:spcPts val="0"/>
              </a:spcAft>
              <a:buClrTx/>
              <a:buSzTx/>
              <a:buFontTx/>
              <a:buNone/>
              <a:tabLst/>
              <a:defRPr/>
            </a:pPr>
            <a:r>
              <a:rPr lang="en-US" dirty="0"/>
              <a:t>Students conduct basic research on a career of choice</a:t>
            </a:r>
          </a:p>
          <a:p>
            <a:pPr marL="0" marR="0" lvl="0" indent="0" algn="l" defTabSz="685800" rtl="0" eaLnBrk="1" fontAlgn="auto" latinLnBrk="0" hangingPunct="1">
              <a:lnSpc>
                <a:spcPct val="100000"/>
              </a:lnSpc>
              <a:spcBef>
                <a:spcPts val="0"/>
              </a:spcBef>
              <a:spcAft>
                <a:spcPts val="0"/>
              </a:spcAft>
              <a:buClrTx/>
              <a:buSzTx/>
              <a:buFontTx/>
              <a:buNone/>
              <a:tabLst/>
              <a:defRPr/>
            </a:pPr>
            <a:r>
              <a:rPr lang="en-US" dirty="0"/>
              <a:t>Intro to searching general database, intro to evaluating sources.</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US" dirty="0"/>
          </a:p>
          <a:p>
            <a:endParaRPr lang="en-US" dirty="0"/>
          </a:p>
        </p:txBody>
      </p:sp>
      <p:sp>
        <p:nvSpPr>
          <p:cNvPr id="4" name="Slide Number Placeholder 3"/>
          <p:cNvSpPr>
            <a:spLocks noGrp="1"/>
          </p:cNvSpPr>
          <p:nvPr>
            <p:ph type="sldNum" sz="quarter" idx="5"/>
          </p:nvPr>
        </p:nvSpPr>
        <p:spPr/>
        <p:txBody>
          <a:bodyPr/>
          <a:lstStyle/>
          <a:p>
            <a:fld id="{47EFEEAF-A027-DF40-8341-FF49B793091C}" type="slidenum">
              <a:rPr lang="en-US" smtClean="0"/>
              <a:t>24</a:t>
            </a:fld>
            <a:endParaRPr lang="en-US"/>
          </a:p>
        </p:txBody>
      </p:sp>
    </p:spTree>
    <p:extLst>
      <p:ext uri="{BB962C8B-B14F-4D97-AF65-F5344CB8AC3E}">
        <p14:creationId xmlns:p14="http://schemas.microsoft.com/office/powerpoint/2010/main" val="181908263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7EFEEAF-A027-DF40-8341-FF49B793091C}" type="slidenum">
              <a:rPr lang="en-US" smtClean="0"/>
              <a:t>25</a:t>
            </a:fld>
            <a:endParaRPr lang="en-US"/>
          </a:p>
        </p:txBody>
      </p:sp>
    </p:spTree>
    <p:extLst>
      <p:ext uri="{BB962C8B-B14F-4D97-AF65-F5344CB8AC3E}">
        <p14:creationId xmlns:p14="http://schemas.microsoft.com/office/powerpoint/2010/main" val="242978436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At the 300 level students learn to conduct search strategies in discipline specific databases (PsycINFO, </a:t>
            </a:r>
            <a:r>
              <a:rPr lang="en-US" dirty="0" err="1"/>
              <a:t>PsycTESTS</a:t>
            </a:r>
            <a:r>
              <a:rPr lang="en-US" dirty="0"/>
              <a:t>) for a variety of projects.</a:t>
            </a:r>
          </a:p>
        </p:txBody>
      </p:sp>
      <p:sp>
        <p:nvSpPr>
          <p:cNvPr id="4" name="Slide Number Placeholder 3"/>
          <p:cNvSpPr>
            <a:spLocks noGrp="1"/>
          </p:cNvSpPr>
          <p:nvPr>
            <p:ph type="sldNum" sz="quarter" idx="5"/>
          </p:nvPr>
        </p:nvSpPr>
        <p:spPr/>
        <p:txBody>
          <a:bodyPr/>
          <a:lstStyle/>
          <a:p>
            <a:fld id="{47EFEEAF-A027-DF40-8341-FF49B793091C}" type="slidenum">
              <a:rPr lang="en-US" smtClean="0"/>
              <a:t>26</a:t>
            </a:fld>
            <a:endParaRPr lang="en-US"/>
          </a:p>
        </p:txBody>
      </p:sp>
    </p:spTree>
    <p:extLst>
      <p:ext uri="{BB962C8B-B14F-4D97-AF65-F5344CB8AC3E}">
        <p14:creationId xmlns:p14="http://schemas.microsoft.com/office/powerpoint/2010/main" val="176176343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At the capstone level, students learn advanced search strategies for their independent research.</a:t>
            </a:r>
          </a:p>
        </p:txBody>
      </p:sp>
      <p:sp>
        <p:nvSpPr>
          <p:cNvPr id="4" name="Slide Number Placeholder 3"/>
          <p:cNvSpPr>
            <a:spLocks noGrp="1"/>
          </p:cNvSpPr>
          <p:nvPr>
            <p:ph type="sldNum" sz="quarter" idx="5"/>
          </p:nvPr>
        </p:nvSpPr>
        <p:spPr/>
        <p:txBody>
          <a:bodyPr/>
          <a:lstStyle/>
          <a:p>
            <a:fld id="{47EFEEAF-A027-DF40-8341-FF49B793091C}" type="slidenum">
              <a:rPr lang="en-US" smtClean="0"/>
              <a:t>27</a:t>
            </a:fld>
            <a:endParaRPr lang="en-US"/>
          </a:p>
        </p:txBody>
      </p:sp>
    </p:spTree>
    <p:extLst>
      <p:ext uri="{BB962C8B-B14F-4D97-AF65-F5344CB8AC3E}">
        <p14:creationId xmlns:p14="http://schemas.microsoft.com/office/powerpoint/2010/main" val="288803683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Faculty buy in</a:t>
            </a:r>
          </a:p>
          <a:p>
            <a:pPr marL="514350" lvl="1" indent="-171450">
              <a:buFont typeface="Arial" panose="020B0604020202020204" pitchFamily="34" charset="0"/>
              <a:buChar char="•"/>
            </a:pPr>
            <a:r>
              <a:rPr lang="en-US" dirty="0"/>
              <a:t>Even if you get everyone on board faculty may move or rotate courses they teach</a:t>
            </a:r>
          </a:p>
          <a:p>
            <a:pPr marL="514350" lvl="1" indent="-171450">
              <a:buFont typeface="Arial" panose="020B0604020202020204" pitchFamily="34" charset="0"/>
              <a:buChar char="•"/>
            </a:pPr>
            <a:endParaRPr lang="en-US" dirty="0"/>
          </a:p>
          <a:p>
            <a:pPr marL="171450" indent="-171450">
              <a:buFont typeface="Arial" panose="020B0604020202020204" pitchFamily="34" charset="0"/>
              <a:buChar char="•"/>
            </a:pPr>
            <a:r>
              <a:rPr lang="en-US" dirty="0"/>
              <a:t>May result in higher instruction load</a:t>
            </a:r>
          </a:p>
          <a:p>
            <a:pPr marL="514350" lvl="1" indent="-171450">
              <a:buFont typeface="Arial" panose="020B0604020202020204" pitchFamily="34" charset="0"/>
              <a:buChar char="•"/>
            </a:pPr>
            <a:r>
              <a:rPr lang="en-US" dirty="0"/>
              <a:t>Not everyone likes to teach, or has time to teach</a:t>
            </a: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dirty="0"/>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Takes considerable time to plan</a:t>
            </a:r>
          </a:p>
          <a:p>
            <a:pPr marL="514350" lvl="1" indent="-171450">
              <a:buFont typeface="Arial" panose="020B0604020202020204" pitchFamily="34" charset="0"/>
              <a:buChar char="•"/>
            </a:pPr>
            <a:endParaRPr lang="en-US" dirty="0"/>
          </a:p>
          <a:p>
            <a:pPr marL="514350" lvl="1" indent="-171450">
              <a:buFont typeface="Arial" panose="020B0604020202020204" pitchFamily="34" charset="0"/>
              <a:buChar char="•"/>
            </a:pPr>
            <a:endParaRPr lang="en-US" dirty="0"/>
          </a:p>
          <a:p>
            <a:endParaRPr lang="en-US" dirty="0"/>
          </a:p>
        </p:txBody>
      </p:sp>
      <p:sp>
        <p:nvSpPr>
          <p:cNvPr id="4" name="Slide Number Placeholder 3"/>
          <p:cNvSpPr>
            <a:spLocks noGrp="1"/>
          </p:cNvSpPr>
          <p:nvPr>
            <p:ph type="sldNum" sz="quarter" idx="5"/>
          </p:nvPr>
        </p:nvSpPr>
        <p:spPr/>
        <p:txBody>
          <a:bodyPr/>
          <a:lstStyle/>
          <a:p>
            <a:fld id="{47EFEEAF-A027-DF40-8341-FF49B793091C}" type="slidenum">
              <a:rPr lang="en-US" smtClean="0"/>
              <a:t>28</a:t>
            </a:fld>
            <a:endParaRPr lang="en-US"/>
          </a:p>
        </p:txBody>
      </p:sp>
    </p:spTree>
    <p:extLst>
      <p:ext uri="{BB962C8B-B14F-4D97-AF65-F5344CB8AC3E}">
        <p14:creationId xmlns:p14="http://schemas.microsoft.com/office/powerpoint/2010/main" val="233646989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lvl="1" indent="0">
              <a:buFont typeface="Arial" panose="020B0604020202020204" pitchFamily="34" charset="0"/>
              <a:buNone/>
            </a:pPr>
            <a:r>
              <a:rPr lang="en-US" dirty="0"/>
              <a:t>Students learn best when what they are learning has meaning to them. The more we can tap into this the more we can increase the chance that material learned is retained in long term memory. The curricular approach works toward this goal delivering library instruction at the point of need.</a:t>
            </a:r>
          </a:p>
          <a:p>
            <a:pPr marL="342900" lvl="1" indent="0">
              <a:buFont typeface="Arial" panose="020B0604020202020204" pitchFamily="34" charset="0"/>
              <a:buNone/>
            </a:pPr>
            <a:endParaRPr lang="en-US" dirty="0"/>
          </a:p>
          <a:p>
            <a:pPr marL="342900" lvl="1" indent="0">
              <a:buFont typeface="Arial" panose="020B0604020202020204" pitchFamily="34" charset="0"/>
              <a:buNone/>
            </a:pPr>
            <a:r>
              <a:rPr lang="en-US" dirty="0"/>
              <a:t>Breaking up information literacy instruction across a degree program helps me to have more focus as a teacher. Instead of feeling like I have to cram too much material into a one-shot session, the curricular approach allows for a gradual, purposeful, meaningful approach. This allows students to build upon their information skills at appropriate points throughout the years as they pursue their major. This enhances the student experience as well as their ability to master science information skills.</a:t>
            </a:r>
          </a:p>
          <a:p>
            <a:pPr marL="514350" lvl="1" indent="-171450">
              <a:buFont typeface="Arial" panose="020B0604020202020204" pitchFamily="34" charset="0"/>
              <a:buChar char="•"/>
            </a:pPr>
            <a:endParaRPr lang="en-US" dirty="0"/>
          </a:p>
          <a:p>
            <a:endParaRPr lang="en-US" dirty="0"/>
          </a:p>
        </p:txBody>
      </p:sp>
      <p:sp>
        <p:nvSpPr>
          <p:cNvPr id="4" name="Slide Number Placeholder 3"/>
          <p:cNvSpPr>
            <a:spLocks noGrp="1"/>
          </p:cNvSpPr>
          <p:nvPr>
            <p:ph type="sldNum" sz="quarter" idx="5"/>
          </p:nvPr>
        </p:nvSpPr>
        <p:spPr/>
        <p:txBody>
          <a:bodyPr/>
          <a:lstStyle/>
          <a:p>
            <a:fld id="{47EFEEAF-A027-DF40-8341-FF49B793091C}" type="slidenum">
              <a:rPr lang="en-US" smtClean="0"/>
              <a:t>29</a:t>
            </a:fld>
            <a:endParaRPr lang="en-US"/>
          </a:p>
        </p:txBody>
      </p:sp>
    </p:spTree>
    <p:extLst>
      <p:ext uri="{BB962C8B-B14F-4D97-AF65-F5344CB8AC3E}">
        <p14:creationId xmlns:p14="http://schemas.microsoft.com/office/powerpoint/2010/main" val="14442109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spcAft>
                <a:spcPts val="300"/>
              </a:spcAft>
              <a:buFont typeface="Arial" panose="020B0604020202020204" pitchFamily="34" charset="0"/>
              <a:buNone/>
            </a:pPr>
            <a:r>
              <a:rPr lang="en-US" sz="900" dirty="0"/>
              <a:t>University Library</a:t>
            </a:r>
          </a:p>
          <a:p>
            <a:pPr marL="171450" indent="-171450">
              <a:spcAft>
                <a:spcPts val="300"/>
              </a:spcAft>
              <a:buFont typeface="Arial" panose="020B0604020202020204" pitchFamily="34" charset="0"/>
              <a:buChar char="•"/>
            </a:pPr>
            <a:r>
              <a:rPr lang="en-US" sz="900" dirty="0"/>
              <a:t>Main library on campus </a:t>
            </a:r>
          </a:p>
          <a:p>
            <a:pPr marL="171450" marR="0" lvl="0" indent="-171450" algn="l" defTabSz="685800" rtl="0" eaLnBrk="1" fontAlgn="auto" latinLnBrk="0" hangingPunct="1">
              <a:lnSpc>
                <a:spcPct val="100000"/>
              </a:lnSpc>
              <a:spcBef>
                <a:spcPts val="0"/>
              </a:spcBef>
              <a:spcAft>
                <a:spcPts val="300"/>
              </a:spcAft>
              <a:buClrTx/>
              <a:buSzTx/>
              <a:buFont typeface="Arial" panose="020B0604020202020204" pitchFamily="34" charset="0"/>
              <a:buChar char="•"/>
              <a:tabLst/>
              <a:defRPr/>
            </a:pPr>
            <a:r>
              <a:rPr lang="en-US" sz="900" dirty="0"/>
              <a:t>1 of 5 libraries on campus. Also have Medical, Dental, Law, Art libraries</a:t>
            </a:r>
          </a:p>
          <a:p>
            <a:pPr marL="0" indent="0">
              <a:spcAft>
                <a:spcPts val="300"/>
              </a:spcAft>
              <a:buFont typeface="Arial" panose="020B0604020202020204" pitchFamily="34" charset="0"/>
              <a:buNone/>
            </a:pPr>
            <a:endParaRPr lang="en-US" sz="900" dirty="0"/>
          </a:p>
          <a:p>
            <a:endParaRPr lang="en-US" dirty="0"/>
          </a:p>
        </p:txBody>
      </p:sp>
      <p:sp>
        <p:nvSpPr>
          <p:cNvPr id="4" name="Slide Number Placeholder 3"/>
          <p:cNvSpPr>
            <a:spLocks noGrp="1"/>
          </p:cNvSpPr>
          <p:nvPr>
            <p:ph type="sldNum" sz="quarter" idx="10"/>
          </p:nvPr>
        </p:nvSpPr>
        <p:spPr/>
        <p:txBody>
          <a:bodyPr/>
          <a:lstStyle/>
          <a:p>
            <a:fld id="{2894E675-D047-A745-95C3-0968EB8BD9AF}" type="slidenum">
              <a:rPr lang="en-US" smtClean="0"/>
              <a:t>3</a:t>
            </a:fld>
            <a:endParaRPr lang="en-US"/>
          </a:p>
        </p:txBody>
      </p:sp>
    </p:spTree>
    <p:extLst>
      <p:ext uri="{BB962C8B-B14F-4D97-AF65-F5344CB8AC3E}">
        <p14:creationId xmlns:p14="http://schemas.microsoft.com/office/powerpoint/2010/main" val="93940976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7EFEEAF-A027-DF40-8341-FF49B793091C}" type="slidenum">
              <a:rPr lang="en-US" smtClean="0"/>
              <a:t>30</a:t>
            </a:fld>
            <a:endParaRPr lang="en-US"/>
          </a:p>
        </p:txBody>
      </p:sp>
    </p:spTree>
    <p:extLst>
      <p:ext uri="{BB962C8B-B14F-4D97-AF65-F5344CB8AC3E}">
        <p14:creationId xmlns:p14="http://schemas.microsoft.com/office/powerpoint/2010/main" val="22160189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a:t>This presentation will address undergraduate programs in Chem and Psychology as examples</a:t>
            </a:r>
          </a:p>
          <a:p>
            <a:endParaRPr lang="en-US" dirty="0"/>
          </a:p>
        </p:txBody>
      </p:sp>
      <p:sp>
        <p:nvSpPr>
          <p:cNvPr id="4" name="Slide Number Placeholder 3"/>
          <p:cNvSpPr>
            <a:spLocks noGrp="1"/>
          </p:cNvSpPr>
          <p:nvPr>
            <p:ph type="sldNum" sz="quarter" idx="5"/>
          </p:nvPr>
        </p:nvSpPr>
        <p:spPr/>
        <p:txBody>
          <a:bodyPr/>
          <a:lstStyle/>
          <a:p>
            <a:fld id="{47EFEEAF-A027-DF40-8341-FF49B793091C}" type="slidenum">
              <a:rPr lang="en-US" smtClean="0"/>
              <a:t>4</a:t>
            </a:fld>
            <a:endParaRPr lang="en-US"/>
          </a:p>
        </p:txBody>
      </p:sp>
    </p:spTree>
    <p:extLst>
      <p:ext uri="{BB962C8B-B14F-4D97-AF65-F5344CB8AC3E}">
        <p14:creationId xmlns:p14="http://schemas.microsoft.com/office/powerpoint/2010/main" val="25994920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7EFEEAF-A027-DF40-8341-FF49B793091C}" type="slidenum">
              <a:rPr lang="en-US" smtClean="0"/>
              <a:t>5</a:t>
            </a:fld>
            <a:endParaRPr lang="en-US"/>
          </a:p>
        </p:txBody>
      </p:sp>
    </p:spTree>
    <p:extLst>
      <p:ext uri="{BB962C8B-B14F-4D97-AF65-F5344CB8AC3E}">
        <p14:creationId xmlns:p14="http://schemas.microsoft.com/office/powerpoint/2010/main" val="2398718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few reasons….   </a:t>
            </a:r>
          </a:p>
          <a:p>
            <a:r>
              <a:rPr lang="en-US" b="1" dirty="0"/>
              <a:t>Proactive</a:t>
            </a:r>
          </a:p>
          <a:p>
            <a:pPr marL="0" marR="0" lvl="0" indent="0" algn="l" defTabSz="685800" rtl="0" eaLnBrk="1" fontAlgn="auto" latinLnBrk="0" hangingPunct="1">
              <a:lnSpc>
                <a:spcPct val="100000"/>
              </a:lnSpc>
              <a:spcBef>
                <a:spcPts val="0"/>
              </a:spcBef>
              <a:spcAft>
                <a:spcPts val="0"/>
              </a:spcAft>
              <a:buClrTx/>
              <a:buSzTx/>
              <a:buFontTx/>
              <a:buNone/>
              <a:tabLst/>
              <a:defRPr/>
            </a:pPr>
            <a:r>
              <a:rPr lang="en-US" dirty="0"/>
              <a:t>	Instead of waiting for faculty to reach out to you for instruction, you can approach them with logical, comprehensive plan</a:t>
            </a:r>
          </a:p>
          <a:p>
            <a:r>
              <a:rPr lang="en-US" b="1" dirty="0"/>
              <a:t>Wholistic - building students’ IL skills at key points as they move through their degree</a:t>
            </a:r>
          </a:p>
          <a:p>
            <a:r>
              <a:rPr lang="en-US" dirty="0"/>
              <a:t>	Often just a one shot (in isolation of other courses)</a:t>
            </a:r>
          </a:p>
          <a:p>
            <a:r>
              <a:rPr lang="en-US" dirty="0"/>
              <a:t>	Instead, more purposeful – building skills at key points when needed</a:t>
            </a:r>
          </a:p>
          <a:p>
            <a:pPr marL="0" marR="0" lvl="0" indent="0" algn="l" defTabSz="685800" rtl="0" eaLnBrk="1" fontAlgn="auto" latinLnBrk="0" hangingPunct="1">
              <a:lnSpc>
                <a:spcPct val="100000"/>
              </a:lnSpc>
              <a:spcBef>
                <a:spcPts val="0"/>
              </a:spcBef>
              <a:spcAft>
                <a:spcPts val="0"/>
              </a:spcAft>
              <a:buClrTx/>
              <a:buSzTx/>
              <a:buFontTx/>
              <a:buNone/>
              <a:tabLst/>
              <a:defRPr/>
            </a:pPr>
            <a:r>
              <a:rPr lang="en-US" b="1" dirty="0"/>
              <a:t>Student centered –</a:t>
            </a:r>
          </a:p>
          <a:p>
            <a:pPr marL="0" marR="0" lvl="0" indent="0" algn="l" defTabSz="685800" rtl="0" eaLnBrk="1" fontAlgn="auto" latinLnBrk="0" hangingPunct="1">
              <a:lnSpc>
                <a:spcPct val="100000"/>
              </a:lnSpc>
              <a:spcBef>
                <a:spcPts val="0"/>
              </a:spcBef>
              <a:spcAft>
                <a:spcPts val="0"/>
              </a:spcAft>
              <a:buClrTx/>
              <a:buSzTx/>
              <a:buFontTx/>
              <a:buNone/>
              <a:tabLst/>
              <a:defRPr/>
            </a:pPr>
            <a:r>
              <a:rPr lang="en-US" b="1" dirty="0"/>
              <a:t>	</a:t>
            </a:r>
            <a:r>
              <a:rPr lang="en-US" dirty="0"/>
              <a:t>More meaningful/relevant for students, delivers information skills when needed for coursework, and at the appropriate time</a:t>
            </a:r>
          </a:p>
          <a:p>
            <a:endParaRPr lang="en-US" dirty="0"/>
          </a:p>
          <a:p>
            <a:r>
              <a:rPr lang="en-US" dirty="0"/>
              <a:t>    </a:t>
            </a:r>
          </a:p>
          <a:p>
            <a:endParaRPr lang="en-US" dirty="0"/>
          </a:p>
        </p:txBody>
      </p:sp>
      <p:sp>
        <p:nvSpPr>
          <p:cNvPr id="4" name="Slide Number Placeholder 3"/>
          <p:cNvSpPr>
            <a:spLocks noGrp="1"/>
          </p:cNvSpPr>
          <p:nvPr>
            <p:ph type="sldNum" sz="quarter" idx="5"/>
          </p:nvPr>
        </p:nvSpPr>
        <p:spPr/>
        <p:txBody>
          <a:bodyPr/>
          <a:lstStyle/>
          <a:p>
            <a:fld id="{47EFEEAF-A027-DF40-8341-FF49B793091C}" type="slidenum">
              <a:rPr lang="en-US" smtClean="0"/>
              <a:t>6</a:t>
            </a:fld>
            <a:endParaRPr lang="en-US"/>
          </a:p>
        </p:txBody>
      </p:sp>
    </p:spTree>
    <p:extLst>
      <p:ext uri="{BB962C8B-B14F-4D97-AF65-F5344CB8AC3E}">
        <p14:creationId xmlns:p14="http://schemas.microsoft.com/office/powerpoint/2010/main" val="19754294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7EFEEAF-A027-DF40-8341-FF49B793091C}" type="slidenum">
              <a:rPr lang="en-US" smtClean="0"/>
              <a:t>7</a:t>
            </a:fld>
            <a:endParaRPr lang="en-US"/>
          </a:p>
        </p:txBody>
      </p:sp>
    </p:spTree>
    <p:extLst>
      <p:ext uri="{BB962C8B-B14F-4D97-AF65-F5344CB8AC3E}">
        <p14:creationId xmlns:p14="http://schemas.microsoft.com/office/powerpoint/2010/main" val="16275117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dirty="0"/>
              <a:t>Examine curriculum - Take a look at the big picture, What courses are students required to take in order to obtain their degrees</a:t>
            </a:r>
          </a:p>
          <a:p>
            <a:endParaRPr lang="en-US" dirty="0"/>
          </a:p>
          <a:p>
            <a:r>
              <a:rPr lang="en-US" dirty="0"/>
              <a:t>Investigate what courses make sense for IL instruction, for example, intro course – orientation to library services, spaces, resources, Courses w/ research component - paper, presentation, poster, needing to cite sources</a:t>
            </a:r>
          </a:p>
          <a:p>
            <a:endParaRPr lang="en-US" dirty="0"/>
          </a:p>
          <a:p>
            <a:r>
              <a:rPr lang="en-US" dirty="0"/>
              <a:t>Relationships are key, good relationships with faculty greatly increase chance of success. Variety of avenues for this. For example, </a:t>
            </a:r>
            <a:r>
              <a:rPr lang="en-US" sz="900" dirty="0"/>
              <a:t>Department Chair, Curriculum Committee, key teaching faculty.</a:t>
            </a:r>
          </a:p>
          <a:p>
            <a:pPr marL="0" marR="0" lvl="0" indent="0" algn="l" defTabSz="6858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685800" rtl="0" eaLnBrk="1" fontAlgn="auto" latinLnBrk="0" hangingPunct="1">
              <a:lnSpc>
                <a:spcPct val="100000"/>
              </a:lnSpc>
              <a:spcBef>
                <a:spcPts val="0"/>
              </a:spcBef>
              <a:spcAft>
                <a:spcPts val="0"/>
              </a:spcAft>
              <a:buClrTx/>
              <a:buSzTx/>
              <a:buFontTx/>
              <a:buNone/>
              <a:tabLst/>
              <a:defRPr/>
            </a:pPr>
            <a:endParaRPr lang="en-US" dirty="0"/>
          </a:p>
          <a:p>
            <a:endParaRPr lang="en-US" dirty="0"/>
          </a:p>
        </p:txBody>
      </p:sp>
      <p:sp>
        <p:nvSpPr>
          <p:cNvPr id="4" name="Slide Number Placeholder 3"/>
          <p:cNvSpPr>
            <a:spLocks noGrp="1"/>
          </p:cNvSpPr>
          <p:nvPr>
            <p:ph type="sldNum" sz="quarter" idx="5"/>
          </p:nvPr>
        </p:nvSpPr>
        <p:spPr/>
        <p:txBody>
          <a:bodyPr/>
          <a:lstStyle/>
          <a:p>
            <a:fld id="{47EFEEAF-A027-DF40-8341-FF49B793091C}" type="slidenum">
              <a:rPr lang="en-US" smtClean="0"/>
              <a:t>8</a:t>
            </a:fld>
            <a:endParaRPr lang="en-US"/>
          </a:p>
        </p:txBody>
      </p:sp>
    </p:spTree>
    <p:extLst>
      <p:ext uri="{BB962C8B-B14F-4D97-AF65-F5344CB8AC3E}">
        <p14:creationId xmlns:p14="http://schemas.microsoft.com/office/powerpoint/2010/main" val="31655595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Let’s look at an example. Chemistry, Bachelor of Science degree students at IUPUI</a:t>
            </a:r>
          </a:p>
          <a:p>
            <a:endParaRPr lang="en-US" dirty="0"/>
          </a:p>
          <a:p>
            <a:r>
              <a:rPr lang="en-US" dirty="0"/>
              <a:t>I identified 4 courses as logical candidates…</a:t>
            </a:r>
          </a:p>
        </p:txBody>
      </p:sp>
      <p:sp>
        <p:nvSpPr>
          <p:cNvPr id="4" name="Slide Number Placeholder 3"/>
          <p:cNvSpPr>
            <a:spLocks noGrp="1"/>
          </p:cNvSpPr>
          <p:nvPr>
            <p:ph type="sldNum" sz="quarter" idx="5"/>
          </p:nvPr>
        </p:nvSpPr>
        <p:spPr/>
        <p:txBody>
          <a:bodyPr/>
          <a:lstStyle/>
          <a:p>
            <a:fld id="{47EFEEAF-A027-DF40-8341-FF49B793091C}" type="slidenum">
              <a:rPr lang="en-US" smtClean="0"/>
              <a:t>9</a:t>
            </a:fld>
            <a:endParaRPr lang="en-US"/>
          </a:p>
        </p:txBody>
      </p:sp>
    </p:spTree>
    <p:extLst>
      <p:ext uri="{BB962C8B-B14F-4D97-AF65-F5344CB8AC3E}">
        <p14:creationId xmlns:p14="http://schemas.microsoft.com/office/powerpoint/2010/main" val="2860730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00683DC8-4DC7-BF42-B80B-058F0D6AAACA}" type="datetimeFigureOut">
              <a:rPr lang="en-US" smtClean="0"/>
              <a:t>11/22/19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DB695C-18BE-0D4D-A7F8-572EE0AACB2D}" type="slidenum">
              <a:rPr lang="en-US" smtClean="0"/>
              <a:t>‹#›</a:t>
            </a:fld>
            <a:endParaRPr lang="en-US"/>
          </a:p>
        </p:txBody>
      </p:sp>
    </p:spTree>
    <p:extLst>
      <p:ext uri="{BB962C8B-B14F-4D97-AF65-F5344CB8AC3E}">
        <p14:creationId xmlns:p14="http://schemas.microsoft.com/office/powerpoint/2010/main" val="36968231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0683DC8-4DC7-BF42-B80B-058F0D6AAACA}" type="datetimeFigureOut">
              <a:rPr lang="en-US" smtClean="0"/>
              <a:t>11/22/19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DB695C-18BE-0D4D-A7F8-572EE0AACB2D}" type="slidenum">
              <a:rPr lang="en-US" smtClean="0"/>
              <a:t>‹#›</a:t>
            </a:fld>
            <a:endParaRPr lang="en-US"/>
          </a:p>
        </p:txBody>
      </p:sp>
    </p:spTree>
    <p:extLst>
      <p:ext uri="{BB962C8B-B14F-4D97-AF65-F5344CB8AC3E}">
        <p14:creationId xmlns:p14="http://schemas.microsoft.com/office/powerpoint/2010/main" val="900230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0683DC8-4DC7-BF42-B80B-058F0D6AAACA}" type="datetimeFigureOut">
              <a:rPr lang="en-US" smtClean="0"/>
              <a:t>11/22/19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DB695C-18BE-0D4D-A7F8-572EE0AACB2D}" type="slidenum">
              <a:rPr lang="en-US" smtClean="0"/>
              <a:t>‹#›</a:t>
            </a:fld>
            <a:endParaRPr lang="en-US"/>
          </a:p>
        </p:txBody>
      </p:sp>
    </p:spTree>
    <p:extLst>
      <p:ext uri="{BB962C8B-B14F-4D97-AF65-F5344CB8AC3E}">
        <p14:creationId xmlns:p14="http://schemas.microsoft.com/office/powerpoint/2010/main" val="26701014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0683DC8-4DC7-BF42-B80B-058F0D6AAACA}" type="datetimeFigureOut">
              <a:rPr lang="en-US" smtClean="0"/>
              <a:t>11/22/19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DB695C-18BE-0D4D-A7F8-572EE0AACB2D}" type="slidenum">
              <a:rPr lang="en-US" smtClean="0"/>
              <a:t>‹#›</a:t>
            </a:fld>
            <a:endParaRPr lang="en-US"/>
          </a:p>
        </p:txBody>
      </p:sp>
    </p:spTree>
    <p:extLst>
      <p:ext uri="{BB962C8B-B14F-4D97-AF65-F5344CB8AC3E}">
        <p14:creationId xmlns:p14="http://schemas.microsoft.com/office/powerpoint/2010/main" val="12130997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0683DC8-4DC7-BF42-B80B-058F0D6AAACA}" type="datetimeFigureOut">
              <a:rPr lang="en-US" smtClean="0"/>
              <a:t>11/22/19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DB695C-18BE-0D4D-A7F8-572EE0AACB2D}" type="slidenum">
              <a:rPr lang="en-US" smtClean="0"/>
              <a:t>‹#›</a:t>
            </a:fld>
            <a:endParaRPr lang="en-US"/>
          </a:p>
        </p:txBody>
      </p:sp>
    </p:spTree>
    <p:extLst>
      <p:ext uri="{BB962C8B-B14F-4D97-AF65-F5344CB8AC3E}">
        <p14:creationId xmlns:p14="http://schemas.microsoft.com/office/powerpoint/2010/main" val="33611220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0683DC8-4DC7-BF42-B80B-058F0D6AAACA}" type="datetimeFigureOut">
              <a:rPr lang="en-US" smtClean="0"/>
              <a:t>11/22/19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DB695C-18BE-0D4D-A7F8-572EE0AACB2D}" type="slidenum">
              <a:rPr lang="en-US" smtClean="0"/>
              <a:t>‹#›</a:t>
            </a:fld>
            <a:endParaRPr lang="en-US"/>
          </a:p>
        </p:txBody>
      </p:sp>
    </p:spTree>
    <p:extLst>
      <p:ext uri="{BB962C8B-B14F-4D97-AF65-F5344CB8AC3E}">
        <p14:creationId xmlns:p14="http://schemas.microsoft.com/office/powerpoint/2010/main" val="10465347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629842" y="1878806"/>
            <a:ext cx="3868340"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29150" y="1878806"/>
            <a:ext cx="3887391"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0683DC8-4DC7-BF42-B80B-058F0D6AAACA}" type="datetimeFigureOut">
              <a:rPr lang="en-US" smtClean="0"/>
              <a:t>11/22/19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3DB695C-18BE-0D4D-A7F8-572EE0AACB2D}" type="slidenum">
              <a:rPr lang="en-US" smtClean="0"/>
              <a:t>‹#›</a:t>
            </a:fld>
            <a:endParaRPr lang="en-US"/>
          </a:p>
        </p:txBody>
      </p:sp>
    </p:spTree>
    <p:extLst>
      <p:ext uri="{BB962C8B-B14F-4D97-AF65-F5344CB8AC3E}">
        <p14:creationId xmlns:p14="http://schemas.microsoft.com/office/powerpoint/2010/main" val="10904739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0683DC8-4DC7-BF42-B80B-058F0D6AAACA}" type="datetimeFigureOut">
              <a:rPr lang="en-US" smtClean="0"/>
              <a:t>11/22/19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3DB695C-18BE-0D4D-A7F8-572EE0AACB2D}" type="slidenum">
              <a:rPr lang="en-US" smtClean="0"/>
              <a:t>‹#›</a:t>
            </a:fld>
            <a:endParaRPr lang="en-US"/>
          </a:p>
        </p:txBody>
      </p:sp>
    </p:spTree>
    <p:extLst>
      <p:ext uri="{BB962C8B-B14F-4D97-AF65-F5344CB8AC3E}">
        <p14:creationId xmlns:p14="http://schemas.microsoft.com/office/powerpoint/2010/main" val="8676476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683DC8-4DC7-BF42-B80B-058F0D6AAACA}" type="datetimeFigureOut">
              <a:rPr lang="en-US" smtClean="0"/>
              <a:t>11/22/19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3DB695C-18BE-0D4D-A7F8-572EE0AACB2D}" type="slidenum">
              <a:rPr lang="en-US" smtClean="0"/>
              <a:t>‹#›</a:t>
            </a:fld>
            <a:endParaRPr lang="en-US"/>
          </a:p>
        </p:txBody>
      </p:sp>
    </p:spTree>
    <p:extLst>
      <p:ext uri="{BB962C8B-B14F-4D97-AF65-F5344CB8AC3E}">
        <p14:creationId xmlns:p14="http://schemas.microsoft.com/office/powerpoint/2010/main" val="18075992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00683DC8-4DC7-BF42-B80B-058F0D6AAACA}" type="datetimeFigureOut">
              <a:rPr lang="en-US" smtClean="0"/>
              <a:t>11/22/19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DB695C-18BE-0D4D-A7F8-572EE0AACB2D}" type="slidenum">
              <a:rPr lang="en-US" smtClean="0"/>
              <a:t>‹#›</a:t>
            </a:fld>
            <a:endParaRPr lang="en-US"/>
          </a:p>
        </p:txBody>
      </p:sp>
    </p:spTree>
    <p:extLst>
      <p:ext uri="{BB962C8B-B14F-4D97-AF65-F5344CB8AC3E}">
        <p14:creationId xmlns:p14="http://schemas.microsoft.com/office/powerpoint/2010/main" val="3063376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00683DC8-4DC7-BF42-B80B-058F0D6AAACA}" type="datetimeFigureOut">
              <a:rPr lang="en-US" smtClean="0"/>
              <a:t>11/22/19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DB695C-18BE-0D4D-A7F8-572EE0AACB2D}" type="slidenum">
              <a:rPr lang="en-US" smtClean="0"/>
              <a:t>‹#›</a:t>
            </a:fld>
            <a:endParaRPr lang="en-US"/>
          </a:p>
        </p:txBody>
      </p:sp>
    </p:spTree>
    <p:extLst>
      <p:ext uri="{BB962C8B-B14F-4D97-AF65-F5344CB8AC3E}">
        <p14:creationId xmlns:p14="http://schemas.microsoft.com/office/powerpoint/2010/main" val="40745635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00683DC8-4DC7-BF42-B80B-058F0D6AAACA}" type="datetimeFigureOut">
              <a:rPr lang="en-US" smtClean="0"/>
              <a:t>11/22/19</a:t>
            </a:fld>
            <a:endParaRPr 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93DB695C-18BE-0D4D-A7F8-572EE0AACB2D}" type="slidenum">
              <a:rPr lang="en-US" smtClean="0"/>
              <a:t>‹#›</a:t>
            </a:fld>
            <a:endParaRPr lang="en-US"/>
          </a:p>
        </p:txBody>
      </p:sp>
    </p:spTree>
    <p:extLst>
      <p:ext uri="{BB962C8B-B14F-4D97-AF65-F5344CB8AC3E}">
        <p14:creationId xmlns:p14="http://schemas.microsoft.com/office/powerpoint/2010/main" val="391784206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20.xml.rels><?xml version="1.0" encoding="UTF-8" standalone="yes"?>
<Relationships xmlns="http://schemas.openxmlformats.org/package/2006/relationships"><Relationship Id="rId3" Type="http://schemas.openxmlformats.org/officeDocument/2006/relationships/hyperlink" Target="https://iupui.libguides.com/ld.php?content_id=24723909"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hyperlink" Target="https://iupui.libguides.com/ld.php?content_id=44334923" TargetMode="External"/><Relationship Id="rId5" Type="http://schemas.openxmlformats.org/officeDocument/2006/relationships/hyperlink" Target="https://iupui.libguides.com/ld.php?content_id=44334914" TargetMode="External"/><Relationship Id="rId4" Type="http://schemas.openxmlformats.org/officeDocument/2006/relationships/hyperlink" Target="https://iupui.libguides.com/ld.php?content_id=24741130" TargetMode="Externa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jpg"/></Relationships>
</file>

<file path=ppt/slides/_rels/slide30.xml.rels><?xml version="1.0" encoding="UTF-8" standalone="yes"?>
<Relationships xmlns="http://schemas.openxmlformats.org/package/2006/relationships"><Relationship Id="rId3" Type="http://schemas.openxmlformats.org/officeDocument/2006/relationships/hyperlink" Target="mailto:esnajdr@iupui.edu" TargetMode="External"/><Relationship Id="rId2" Type="http://schemas.openxmlformats.org/officeDocument/2006/relationships/notesSlide" Target="../notesSlides/notesSlide30.xml"/><Relationship Id="rId1" Type="http://schemas.openxmlformats.org/officeDocument/2006/relationships/slideLayout" Target="../slideLayouts/slideLayout3.xml"/><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8DDBC3-BFF8-0446-9FA6-99EF335F8381}"/>
              </a:ext>
            </a:extLst>
          </p:cNvPr>
          <p:cNvSpPr>
            <a:spLocks noGrp="1"/>
          </p:cNvSpPr>
          <p:nvPr>
            <p:ph type="ctrTitle"/>
          </p:nvPr>
        </p:nvSpPr>
        <p:spPr>
          <a:xfrm>
            <a:off x="1051061" y="1584959"/>
            <a:ext cx="7116812" cy="1053737"/>
          </a:xfrm>
        </p:spPr>
        <p:txBody>
          <a:bodyPr>
            <a:normAutofit/>
          </a:bodyPr>
          <a:lstStyle/>
          <a:p>
            <a:r>
              <a:rPr lang="en-US" sz="3200" b="1" dirty="0"/>
              <a:t>Science Information Literacy Instruction across the Undergraduate Curriculum </a:t>
            </a:r>
            <a:endParaRPr lang="en-US" sz="3200" dirty="0"/>
          </a:p>
        </p:txBody>
      </p:sp>
      <p:sp>
        <p:nvSpPr>
          <p:cNvPr id="3" name="Subtitle 2">
            <a:extLst>
              <a:ext uri="{FF2B5EF4-FFF2-40B4-BE49-F238E27FC236}">
                <a16:creationId xmlns:a16="http://schemas.microsoft.com/office/drawing/2014/main" id="{7E40D382-8675-7B4D-B5FB-713F7C2C4EFE}"/>
              </a:ext>
            </a:extLst>
          </p:cNvPr>
          <p:cNvSpPr>
            <a:spLocks noGrp="1"/>
          </p:cNvSpPr>
          <p:nvPr>
            <p:ph type="subTitle" idx="1"/>
          </p:nvPr>
        </p:nvSpPr>
        <p:spPr>
          <a:xfrm>
            <a:off x="1051061" y="3656547"/>
            <a:ext cx="7322731" cy="1646313"/>
          </a:xfrm>
        </p:spPr>
        <p:txBody>
          <a:bodyPr>
            <a:normAutofit/>
          </a:bodyPr>
          <a:lstStyle/>
          <a:p>
            <a:endParaRPr lang="en-US" sz="1600" dirty="0">
              <a:solidFill>
                <a:schemeClr val="tx1">
                  <a:lumMod val="65000"/>
                  <a:lumOff val="35000"/>
                </a:schemeClr>
              </a:solidFill>
            </a:endParaRPr>
          </a:p>
          <a:p>
            <a:pPr>
              <a:spcBef>
                <a:spcPts val="150"/>
              </a:spcBef>
            </a:pPr>
            <a:r>
              <a:rPr lang="en-US" sz="1600" dirty="0">
                <a:solidFill>
                  <a:schemeClr val="tx1">
                    <a:lumMod val="65000"/>
                    <a:lumOff val="35000"/>
                  </a:schemeClr>
                </a:solidFill>
              </a:rPr>
              <a:t>The 5</a:t>
            </a:r>
            <a:r>
              <a:rPr lang="en-US" sz="1600" baseline="30000" dirty="0">
                <a:solidFill>
                  <a:schemeClr val="tx1">
                    <a:lumMod val="65000"/>
                    <a:lumOff val="35000"/>
                  </a:schemeClr>
                </a:solidFill>
              </a:rPr>
              <a:t>th</a:t>
            </a:r>
            <a:r>
              <a:rPr lang="en-US" sz="1600" dirty="0">
                <a:solidFill>
                  <a:schemeClr val="tx1">
                    <a:lumMod val="65000"/>
                    <a:lumOff val="35000"/>
                  </a:schemeClr>
                </a:solidFill>
              </a:rPr>
              <a:t> Annual True North Science Bootcamp 2019</a:t>
            </a:r>
          </a:p>
          <a:p>
            <a:pPr>
              <a:spcBef>
                <a:spcPts val="150"/>
              </a:spcBef>
            </a:pPr>
            <a:r>
              <a:rPr lang="en-US" sz="1600" dirty="0">
                <a:solidFill>
                  <a:schemeClr val="tx1">
                    <a:lumMod val="65000"/>
                    <a:lumOff val="35000"/>
                  </a:schemeClr>
                </a:solidFill>
              </a:rPr>
              <a:t>Ottawa, Canada</a:t>
            </a:r>
          </a:p>
          <a:p>
            <a:pPr>
              <a:spcBef>
                <a:spcPts val="150"/>
              </a:spcBef>
            </a:pPr>
            <a:r>
              <a:rPr lang="en-US" sz="1600" dirty="0">
                <a:solidFill>
                  <a:schemeClr val="tx1">
                    <a:lumMod val="65000"/>
                    <a:lumOff val="35000"/>
                  </a:schemeClr>
                </a:solidFill>
              </a:rPr>
              <a:t>May 31, 2019</a:t>
            </a:r>
            <a:endParaRPr lang="en-US" sz="1600" dirty="0"/>
          </a:p>
        </p:txBody>
      </p:sp>
      <p:pic>
        <p:nvPicPr>
          <p:cNvPr id="6" name="Picture 5">
            <a:extLst>
              <a:ext uri="{FF2B5EF4-FFF2-40B4-BE49-F238E27FC236}">
                <a16:creationId xmlns:a16="http://schemas.microsoft.com/office/drawing/2014/main" id="{1DBC3EF7-5D55-3B46-99B8-02F3D9B315B5}"/>
              </a:ext>
            </a:extLst>
          </p:cNvPr>
          <p:cNvPicPr>
            <a:picLocks noChangeAspect="1"/>
          </p:cNvPicPr>
          <p:nvPr/>
        </p:nvPicPr>
        <p:blipFill>
          <a:blip r:embed="rId3"/>
          <a:stretch>
            <a:fillRect/>
          </a:stretch>
        </p:blipFill>
        <p:spPr>
          <a:xfrm>
            <a:off x="-32205" y="-28445"/>
            <a:ext cx="9206420" cy="1413107"/>
          </a:xfrm>
          <a:prstGeom prst="rect">
            <a:avLst/>
          </a:prstGeom>
        </p:spPr>
      </p:pic>
      <p:sp>
        <p:nvSpPr>
          <p:cNvPr id="4" name="TextBox 3">
            <a:extLst>
              <a:ext uri="{FF2B5EF4-FFF2-40B4-BE49-F238E27FC236}">
                <a16:creationId xmlns:a16="http://schemas.microsoft.com/office/drawing/2014/main" id="{D9844972-2723-2640-B4F7-1CB69DA867DF}"/>
              </a:ext>
            </a:extLst>
          </p:cNvPr>
          <p:cNvSpPr txBox="1"/>
          <p:nvPr/>
        </p:nvSpPr>
        <p:spPr>
          <a:xfrm>
            <a:off x="1314046" y="2786749"/>
            <a:ext cx="6590843" cy="1200329"/>
          </a:xfrm>
          <a:prstGeom prst="rect">
            <a:avLst/>
          </a:prstGeom>
          <a:noFill/>
        </p:spPr>
        <p:txBody>
          <a:bodyPr wrap="none" rtlCol="0">
            <a:spAutoFit/>
          </a:bodyPr>
          <a:lstStyle/>
          <a:p>
            <a:pPr algn="ctr"/>
            <a:r>
              <a:rPr lang="en-US" sz="2400" dirty="0">
                <a:solidFill>
                  <a:schemeClr val="tx1">
                    <a:lumMod val="65000"/>
                    <a:lumOff val="35000"/>
                  </a:schemeClr>
                </a:solidFill>
              </a:rPr>
              <a:t>Eric </a:t>
            </a:r>
            <a:r>
              <a:rPr lang="en-US" sz="2400" dirty="0" err="1">
                <a:solidFill>
                  <a:schemeClr val="tx1">
                    <a:lumMod val="65000"/>
                    <a:lumOff val="35000"/>
                  </a:schemeClr>
                </a:solidFill>
              </a:rPr>
              <a:t>Snajdr</a:t>
            </a:r>
            <a:endParaRPr lang="en-US" sz="2400" dirty="0">
              <a:solidFill>
                <a:schemeClr val="tx1">
                  <a:lumMod val="65000"/>
                  <a:lumOff val="35000"/>
                </a:schemeClr>
              </a:solidFill>
            </a:endParaRPr>
          </a:p>
          <a:p>
            <a:pPr algn="ctr"/>
            <a:r>
              <a:rPr lang="en-US" sz="2400" dirty="0">
                <a:solidFill>
                  <a:schemeClr val="tx1">
                    <a:lumMod val="65000"/>
                    <a:lumOff val="35000"/>
                  </a:schemeClr>
                </a:solidFill>
              </a:rPr>
              <a:t>Indiana University – Purdue University, Indianapolis</a:t>
            </a:r>
          </a:p>
          <a:p>
            <a:pPr algn="ctr"/>
            <a:endParaRPr lang="en-US" sz="2400" dirty="0"/>
          </a:p>
        </p:txBody>
      </p:sp>
    </p:spTree>
    <p:extLst>
      <p:ext uri="{BB962C8B-B14F-4D97-AF65-F5344CB8AC3E}">
        <p14:creationId xmlns:p14="http://schemas.microsoft.com/office/powerpoint/2010/main" val="19682390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CA8C2C-8D12-9B48-BB73-29F42055D1B6}"/>
              </a:ext>
            </a:extLst>
          </p:cNvPr>
          <p:cNvSpPr>
            <a:spLocks noGrp="1"/>
          </p:cNvSpPr>
          <p:nvPr>
            <p:ph type="title"/>
          </p:nvPr>
        </p:nvSpPr>
        <p:spPr/>
        <p:txBody>
          <a:bodyPr>
            <a:normAutofit/>
          </a:bodyPr>
          <a:lstStyle/>
          <a:p>
            <a:r>
              <a:rPr lang="en-US" b="1" dirty="0"/>
              <a:t>Example – Chemistry, Bachelor of Science</a:t>
            </a:r>
            <a:endParaRPr lang="en-US" dirty="0"/>
          </a:p>
        </p:txBody>
      </p:sp>
      <p:sp>
        <p:nvSpPr>
          <p:cNvPr id="3" name="Content Placeholder 2">
            <a:extLst>
              <a:ext uri="{FF2B5EF4-FFF2-40B4-BE49-F238E27FC236}">
                <a16:creationId xmlns:a16="http://schemas.microsoft.com/office/drawing/2014/main" id="{FAD342B2-25CA-064D-97A2-F2C74115C0EB}"/>
              </a:ext>
            </a:extLst>
          </p:cNvPr>
          <p:cNvSpPr>
            <a:spLocks noGrp="1"/>
          </p:cNvSpPr>
          <p:nvPr>
            <p:ph idx="1"/>
          </p:nvPr>
        </p:nvSpPr>
        <p:spPr/>
        <p:txBody>
          <a:bodyPr>
            <a:normAutofit/>
          </a:bodyPr>
          <a:lstStyle/>
          <a:p>
            <a:r>
              <a:rPr lang="en-US" dirty="0"/>
              <a:t>SCI-I 120 Windows on Science (First Year Seminar)</a:t>
            </a:r>
          </a:p>
          <a:p>
            <a:pPr marL="0" indent="0">
              <a:buNone/>
            </a:pPr>
            <a:r>
              <a:rPr lang="en-US" dirty="0"/>
              <a:t>	</a:t>
            </a:r>
            <a:r>
              <a:rPr lang="en-US" dirty="0">
                <a:solidFill>
                  <a:schemeClr val="tx1">
                    <a:lumMod val="50000"/>
                    <a:lumOff val="50000"/>
                  </a:schemeClr>
                </a:solidFill>
              </a:rPr>
              <a:t>Intro to science and strategies for success as science major</a:t>
            </a:r>
          </a:p>
          <a:p>
            <a:r>
              <a:rPr lang="en-US" dirty="0"/>
              <a:t>CHEM-C 294 Intro to Cornerstone in Chemistry</a:t>
            </a:r>
          </a:p>
          <a:p>
            <a:pPr marL="0" indent="0">
              <a:buNone/>
            </a:pPr>
            <a:r>
              <a:rPr lang="en-US" dirty="0"/>
              <a:t>	</a:t>
            </a:r>
            <a:endParaRPr lang="en-US" dirty="0">
              <a:solidFill>
                <a:schemeClr val="tx1">
                  <a:lumMod val="50000"/>
                  <a:lumOff val="50000"/>
                </a:schemeClr>
              </a:solidFill>
            </a:endParaRPr>
          </a:p>
          <a:p>
            <a:r>
              <a:rPr lang="en-US" dirty="0"/>
              <a:t>CHEM-C 344 Organic Chemistry Laboratory </a:t>
            </a:r>
          </a:p>
          <a:p>
            <a:pPr marL="0" indent="0">
              <a:buNone/>
            </a:pPr>
            <a:r>
              <a:rPr lang="en-US" dirty="0"/>
              <a:t>	</a:t>
            </a:r>
            <a:endParaRPr lang="en-US" dirty="0">
              <a:solidFill>
                <a:schemeClr val="tx1">
                  <a:lumMod val="50000"/>
                  <a:lumOff val="50000"/>
                </a:schemeClr>
              </a:solidFill>
            </a:endParaRPr>
          </a:p>
          <a:p>
            <a:r>
              <a:rPr lang="en-US" dirty="0"/>
              <a:t>CHEM 494 Capstone in Chemistry</a:t>
            </a:r>
          </a:p>
          <a:p>
            <a:pPr marL="0" indent="0">
              <a:buNone/>
            </a:pPr>
            <a:r>
              <a:rPr lang="en-US" dirty="0"/>
              <a:t>	</a:t>
            </a:r>
            <a:endParaRPr lang="en-US" dirty="0">
              <a:solidFill>
                <a:schemeClr val="tx1">
                  <a:lumMod val="50000"/>
                  <a:lumOff val="50000"/>
                </a:schemeClr>
              </a:solidFill>
            </a:endParaRPr>
          </a:p>
          <a:p>
            <a:pPr marL="0" indent="0">
              <a:buNone/>
            </a:pPr>
            <a:endParaRPr lang="en-US" dirty="0"/>
          </a:p>
          <a:p>
            <a:pPr marL="0" indent="0">
              <a:buNone/>
            </a:pPr>
            <a:endParaRPr lang="en-US" dirty="0"/>
          </a:p>
        </p:txBody>
      </p:sp>
    </p:spTree>
    <p:extLst>
      <p:ext uri="{BB962C8B-B14F-4D97-AF65-F5344CB8AC3E}">
        <p14:creationId xmlns:p14="http://schemas.microsoft.com/office/powerpoint/2010/main" val="36656595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CA8C2C-8D12-9B48-BB73-29F42055D1B6}"/>
              </a:ext>
            </a:extLst>
          </p:cNvPr>
          <p:cNvSpPr>
            <a:spLocks noGrp="1"/>
          </p:cNvSpPr>
          <p:nvPr>
            <p:ph type="title"/>
          </p:nvPr>
        </p:nvSpPr>
        <p:spPr/>
        <p:txBody>
          <a:bodyPr>
            <a:normAutofit/>
          </a:bodyPr>
          <a:lstStyle/>
          <a:p>
            <a:r>
              <a:rPr lang="en-US" b="1" dirty="0"/>
              <a:t>Example – Chemistry, Bachelor of Science</a:t>
            </a:r>
            <a:endParaRPr lang="en-US" dirty="0"/>
          </a:p>
        </p:txBody>
      </p:sp>
      <p:sp>
        <p:nvSpPr>
          <p:cNvPr id="3" name="Content Placeholder 2">
            <a:extLst>
              <a:ext uri="{FF2B5EF4-FFF2-40B4-BE49-F238E27FC236}">
                <a16:creationId xmlns:a16="http://schemas.microsoft.com/office/drawing/2014/main" id="{FAD342B2-25CA-064D-97A2-F2C74115C0EB}"/>
              </a:ext>
            </a:extLst>
          </p:cNvPr>
          <p:cNvSpPr>
            <a:spLocks noGrp="1"/>
          </p:cNvSpPr>
          <p:nvPr>
            <p:ph idx="1"/>
          </p:nvPr>
        </p:nvSpPr>
        <p:spPr/>
        <p:txBody>
          <a:bodyPr>
            <a:normAutofit/>
          </a:bodyPr>
          <a:lstStyle/>
          <a:p>
            <a:r>
              <a:rPr lang="en-US" dirty="0"/>
              <a:t>SCI-I 120 Windows on Science (First Year Seminar)</a:t>
            </a:r>
          </a:p>
          <a:p>
            <a:pPr marL="0" indent="0">
              <a:buNone/>
            </a:pPr>
            <a:r>
              <a:rPr lang="en-US" dirty="0"/>
              <a:t>	</a:t>
            </a:r>
            <a:r>
              <a:rPr lang="en-US" dirty="0">
                <a:solidFill>
                  <a:schemeClr val="tx1">
                    <a:lumMod val="50000"/>
                    <a:lumOff val="50000"/>
                  </a:schemeClr>
                </a:solidFill>
              </a:rPr>
              <a:t>Intro to science and strategies for success as science major</a:t>
            </a:r>
          </a:p>
          <a:p>
            <a:r>
              <a:rPr lang="en-US" dirty="0"/>
              <a:t>CHEM-C 294 Intro to Cornerstone in Chemistry</a:t>
            </a:r>
          </a:p>
          <a:p>
            <a:pPr marL="0" indent="0">
              <a:buNone/>
            </a:pPr>
            <a:r>
              <a:rPr lang="en-US" dirty="0"/>
              <a:t>	</a:t>
            </a:r>
            <a:r>
              <a:rPr lang="en-US" dirty="0">
                <a:solidFill>
                  <a:schemeClr val="tx1">
                    <a:lumMod val="50000"/>
                    <a:lumOff val="50000"/>
                  </a:schemeClr>
                </a:solidFill>
              </a:rPr>
              <a:t>Covers intro to science communication </a:t>
            </a:r>
          </a:p>
          <a:p>
            <a:r>
              <a:rPr lang="en-US" dirty="0"/>
              <a:t>CHEM-C 344 Organic Chemistry Laboratory </a:t>
            </a:r>
          </a:p>
          <a:p>
            <a:pPr marL="0" indent="0">
              <a:buNone/>
            </a:pPr>
            <a:r>
              <a:rPr lang="en-US" dirty="0"/>
              <a:t>	</a:t>
            </a:r>
          </a:p>
          <a:p>
            <a:r>
              <a:rPr lang="en-US" dirty="0"/>
              <a:t>CHEM 494 Capstone in Chemistry</a:t>
            </a:r>
          </a:p>
          <a:p>
            <a:pPr marL="0" indent="0">
              <a:buNone/>
            </a:pPr>
            <a:r>
              <a:rPr lang="en-US" dirty="0"/>
              <a:t>	</a:t>
            </a:r>
          </a:p>
          <a:p>
            <a:pPr marL="0" indent="0">
              <a:buNone/>
            </a:pPr>
            <a:endParaRPr lang="en-US" dirty="0"/>
          </a:p>
        </p:txBody>
      </p:sp>
    </p:spTree>
    <p:extLst>
      <p:ext uri="{BB962C8B-B14F-4D97-AF65-F5344CB8AC3E}">
        <p14:creationId xmlns:p14="http://schemas.microsoft.com/office/powerpoint/2010/main" val="27893054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CA8C2C-8D12-9B48-BB73-29F42055D1B6}"/>
              </a:ext>
            </a:extLst>
          </p:cNvPr>
          <p:cNvSpPr>
            <a:spLocks noGrp="1"/>
          </p:cNvSpPr>
          <p:nvPr>
            <p:ph type="title"/>
          </p:nvPr>
        </p:nvSpPr>
        <p:spPr/>
        <p:txBody>
          <a:bodyPr>
            <a:normAutofit/>
          </a:bodyPr>
          <a:lstStyle/>
          <a:p>
            <a:r>
              <a:rPr lang="en-US" b="1" dirty="0"/>
              <a:t>Example – Chemistry, Bachelor of Science</a:t>
            </a:r>
            <a:endParaRPr lang="en-US" dirty="0"/>
          </a:p>
        </p:txBody>
      </p:sp>
      <p:sp>
        <p:nvSpPr>
          <p:cNvPr id="3" name="Content Placeholder 2">
            <a:extLst>
              <a:ext uri="{FF2B5EF4-FFF2-40B4-BE49-F238E27FC236}">
                <a16:creationId xmlns:a16="http://schemas.microsoft.com/office/drawing/2014/main" id="{FAD342B2-25CA-064D-97A2-F2C74115C0EB}"/>
              </a:ext>
            </a:extLst>
          </p:cNvPr>
          <p:cNvSpPr>
            <a:spLocks noGrp="1"/>
          </p:cNvSpPr>
          <p:nvPr>
            <p:ph idx="1"/>
          </p:nvPr>
        </p:nvSpPr>
        <p:spPr/>
        <p:txBody>
          <a:bodyPr>
            <a:normAutofit/>
          </a:bodyPr>
          <a:lstStyle/>
          <a:p>
            <a:r>
              <a:rPr lang="en-US" dirty="0"/>
              <a:t>SCI-I 120 Windows on Science (First Year Seminar)</a:t>
            </a:r>
          </a:p>
          <a:p>
            <a:pPr marL="0" indent="0">
              <a:buNone/>
            </a:pPr>
            <a:r>
              <a:rPr lang="en-US" dirty="0"/>
              <a:t>	</a:t>
            </a:r>
            <a:r>
              <a:rPr lang="en-US" dirty="0">
                <a:solidFill>
                  <a:schemeClr val="tx1">
                    <a:lumMod val="50000"/>
                    <a:lumOff val="50000"/>
                  </a:schemeClr>
                </a:solidFill>
              </a:rPr>
              <a:t>Intro to science and strategies for success as science major</a:t>
            </a:r>
          </a:p>
          <a:p>
            <a:r>
              <a:rPr lang="en-US" dirty="0"/>
              <a:t>CHEM-C 294 Intro to Cornerstone in Chemistry</a:t>
            </a:r>
          </a:p>
          <a:p>
            <a:pPr marL="0" indent="0">
              <a:buNone/>
            </a:pPr>
            <a:r>
              <a:rPr lang="en-US" dirty="0"/>
              <a:t>	</a:t>
            </a:r>
            <a:r>
              <a:rPr lang="en-US" dirty="0">
                <a:solidFill>
                  <a:schemeClr val="tx1">
                    <a:lumMod val="50000"/>
                    <a:lumOff val="50000"/>
                  </a:schemeClr>
                </a:solidFill>
              </a:rPr>
              <a:t>Covers intro to science communication </a:t>
            </a:r>
          </a:p>
          <a:p>
            <a:r>
              <a:rPr lang="en-US" dirty="0"/>
              <a:t>CHEM-C 344 Organic Chemistry Laboratory </a:t>
            </a:r>
          </a:p>
          <a:p>
            <a:pPr marL="0" indent="0">
              <a:buNone/>
            </a:pPr>
            <a:r>
              <a:rPr lang="en-US" dirty="0"/>
              <a:t>	</a:t>
            </a:r>
            <a:r>
              <a:rPr lang="en-US" dirty="0">
                <a:solidFill>
                  <a:schemeClr val="tx1">
                    <a:lumMod val="50000"/>
                    <a:lumOff val="50000"/>
                  </a:schemeClr>
                </a:solidFill>
              </a:rPr>
              <a:t>Chemical information in the lab setting</a:t>
            </a:r>
          </a:p>
          <a:p>
            <a:r>
              <a:rPr lang="en-US" dirty="0"/>
              <a:t>CHEM 494 Capstone in Chemistry</a:t>
            </a:r>
          </a:p>
          <a:p>
            <a:pPr marL="0" indent="0">
              <a:buNone/>
            </a:pPr>
            <a:r>
              <a:rPr lang="en-US" dirty="0"/>
              <a:t>	</a:t>
            </a:r>
          </a:p>
          <a:p>
            <a:pPr marL="0" indent="0">
              <a:buNone/>
            </a:pPr>
            <a:endParaRPr lang="en-US" dirty="0"/>
          </a:p>
        </p:txBody>
      </p:sp>
    </p:spTree>
    <p:extLst>
      <p:ext uri="{BB962C8B-B14F-4D97-AF65-F5344CB8AC3E}">
        <p14:creationId xmlns:p14="http://schemas.microsoft.com/office/powerpoint/2010/main" val="40509039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CA8C2C-8D12-9B48-BB73-29F42055D1B6}"/>
              </a:ext>
            </a:extLst>
          </p:cNvPr>
          <p:cNvSpPr>
            <a:spLocks noGrp="1"/>
          </p:cNvSpPr>
          <p:nvPr>
            <p:ph type="title"/>
          </p:nvPr>
        </p:nvSpPr>
        <p:spPr/>
        <p:txBody>
          <a:bodyPr>
            <a:normAutofit/>
          </a:bodyPr>
          <a:lstStyle/>
          <a:p>
            <a:r>
              <a:rPr lang="en-US" b="1" dirty="0"/>
              <a:t>Example – Chemistry, Bachelor of Science</a:t>
            </a:r>
            <a:endParaRPr lang="en-US" dirty="0"/>
          </a:p>
        </p:txBody>
      </p:sp>
      <p:sp>
        <p:nvSpPr>
          <p:cNvPr id="3" name="Content Placeholder 2">
            <a:extLst>
              <a:ext uri="{FF2B5EF4-FFF2-40B4-BE49-F238E27FC236}">
                <a16:creationId xmlns:a16="http://schemas.microsoft.com/office/drawing/2014/main" id="{FAD342B2-25CA-064D-97A2-F2C74115C0EB}"/>
              </a:ext>
            </a:extLst>
          </p:cNvPr>
          <p:cNvSpPr>
            <a:spLocks noGrp="1"/>
          </p:cNvSpPr>
          <p:nvPr>
            <p:ph idx="1"/>
          </p:nvPr>
        </p:nvSpPr>
        <p:spPr/>
        <p:txBody>
          <a:bodyPr>
            <a:normAutofit/>
          </a:bodyPr>
          <a:lstStyle/>
          <a:p>
            <a:r>
              <a:rPr lang="en-US" dirty="0"/>
              <a:t>SCI-I 120 Windows on Science (First Year Seminar)</a:t>
            </a:r>
          </a:p>
          <a:p>
            <a:pPr marL="0" indent="0">
              <a:buNone/>
            </a:pPr>
            <a:r>
              <a:rPr lang="en-US" dirty="0"/>
              <a:t>	</a:t>
            </a:r>
            <a:r>
              <a:rPr lang="en-US" dirty="0">
                <a:solidFill>
                  <a:schemeClr val="tx1">
                    <a:lumMod val="50000"/>
                    <a:lumOff val="50000"/>
                  </a:schemeClr>
                </a:solidFill>
              </a:rPr>
              <a:t>Intro to science and strategies for success as science major</a:t>
            </a:r>
          </a:p>
          <a:p>
            <a:r>
              <a:rPr lang="en-US" dirty="0"/>
              <a:t>CHEM-C 294 Intro to Cornerstone in Chemistry</a:t>
            </a:r>
          </a:p>
          <a:p>
            <a:pPr marL="0" indent="0">
              <a:buNone/>
            </a:pPr>
            <a:r>
              <a:rPr lang="en-US" dirty="0"/>
              <a:t>	</a:t>
            </a:r>
            <a:r>
              <a:rPr lang="en-US" dirty="0">
                <a:solidFill>
                  <a:schemeClr val="tx1">
                    <a:lumMod val="50000"/>
                    <a:lumOff val="50000"/>
                  </a:schemeClr>
                </a:solidFill>
              </a:rPr>
              <a:t>Covers intro to science communication </a:t>
            </a:r>
          </a:p>
          <a:p>
            <a:r>
              <a:rPr lang="en-US" dirty="0"/>
              <a:t>CHEM-C 344 Organic Chemistry Laboratory </a:t>
            </a:r>
          </a:p>
          <a:p>
            <a:pPr marL="0" indent="0">
              <a:buNone/>
            </a:pPr>
            <a:r>
              <a:rPr lang="en-US" dirty="0"/>
              <a:t>	</a:t>
            </a:r>
            <a:r>
              <a:rPr lang="en-US" dirty="0">
                <a:solidFill>
                  <a:schemeClr val="tx1">
                    <a:lumMod val="50000"/>
                    <a:lumOff val="50000"/>
                  </a:schemeClr>
                </a:solidFill>
              </a:rPr>
              <a:t>Chemical information in the lab setting</a:t>
            </a:r>
          </a:p>
          <a:p>
            <a:r>
              <a:rPr lang="en-US" dirty="0"/>
              <a:t>CHEM 494 Capstone in Chemistry</a:t>
            </a:r>
          </a:p>
          <a:p>
            <a:pPr marL="0" indent="0">
              <a:buNone/>
            </a:pPr>
            <a:r>
              <a:rPr lang="en-US" dirty="0"/>
              <a:t>	</a:t>
            </a:r>
            <a:r>
              <a:rPr lang="en-US" dirty="0">
                <a:solidFill>
                  <a:schemeClr val="tx1">
                    <a:lumMod val="50000"/>
                    <a:lumOff val="50000"/>
                  </a:schemeClr>
                </a:solidFill>
              </a:rPr>
              <a:t>Independent research projects</a:t>
            </a:r>
          </a:p>
          <a:p>
            <a:pPr marL="0" indent="0">
              <a:buNone/>
            </a:pPr>
            <a:endParaRPr lang="en-US" dirty="0"/>
          </a:p>
          <a:p>
            <a:pPr marL="0" indent="0">
              <a:buNone/>
            </a:pPr>
            <a:endParaRPr lang="en-US" dirty="0"/>
          </a:p>
        </p:txBody>
      </p:sp>
    </p:spTree>
    <p:extLst>
      <p:ext uri="{BB962C8B-B14F-4D97-AF65-F5344CB8AC3E}">
        <p14:creationId xmlns:p14="http://schemas.microsoft.com/office/powerpoint/2010/main" val="18971074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CA8C2C-8D12-9B48-BB73-29F42055D1B6}"/>
              </a:ext>
            </a:extLst>
          </p:cNvPr>
          <p:cNvSpPr>
            <a:spLocks noGrp="1"/>
          </p:cNvSpPr>
          <p:nvPr>
            <p:ph type="title"/>
          </p:nvPr>
        </p:nvSpPr>
        <p:spPr/>
        <p:txBody>
          <a:bodyPr>
            <a:normAutofit fontScale="90000"/>
          </a:bodyPr>
          <a:lstStyle/>
          <a:p>
            <a:r>
              <a:rPr lang="en-US" b="1" dirty="0"/>
              <a:t>Information Literacy guidelines and standards</a:t>
            </a:r>
            <a:br>
              <a:rPr lang="en-US" dirty="0"/>
            </a:br>
            <a:endParaRPr lang="en-US" dirty="0"/>
          </a:p>
        </p:txBody>
      </p:sp>
      <p:sp>
        <p:nvSpPr>
          <p:cNvPr id="3" name="Content Placeholder 2">
            <a:extLst>
              <a:ext uri="{FF2B5EF4-FFF2-40B4-BE49-F238E27FC236}">
                <a16:creationId xmlns:a16="http://schemas.microsoft.com/office/drawing/2014/main" id="{FAD342B2-25CA-064D-97A2-F2C74115C0EB}"/>
              </a:ext>
            </a:extLst>
          </p:cNvPr>
          <p:cNvSpPr>
            <a:spLocks noGrp="1"/>
          </p:cNvSpPr>
          <p:nvPr>
            <p:ph idx="1"/>
          </p:nvPr>
        </p:nvSpPr>
        <p:spPr>
          <a:xfrm>
            <a:off x="628650" y="933383"/>
            <a:ext cx="8071214" cy="3936273"/>
          </a:xfrm>
        </p:spPr>
        <p:txBody>
          <a:bodyPr>
            <a:normAutofit fontScale="92500" lnSpcReduction="10000"/>
          </a:bodyPr>
          <a:lstStyle/>
          <a:p>
            <a:pPr>
              <a:spcBef>
                <a:spcPts val="0"/>
              </a:spcBef>
            </a:pPr>
            <a:r>
              <a:rPr lang="en-US" dirty="0"/>
              <a:t>Chemical Information Skills, Committee on Professional Training, Undergraduate Professional Education in Chemistry. American Chemical Society</a:t>
            </a:r>
          </a:p>
          <a:p>
            <a:pPr>
              <a:spcBef>
                <a:spcPts val="0"/>
              </a:spcBef>
            </a:pPr>
            <a:endParaRPr lang="en-US" dirty="0"/>
          </a:p>
          <a:p>
            <a:pPr>
              <a:spcBef>
                <a:spcPts val="0"/>
              </a:spcBef>
            </a:pPr>
            <a:r>
              <a:rPr lang="en-US" i="1" dirty="0"/>
              <a:t>Information Competencies for Chemistry Undergraduates: the elements of information literacy</a:t>
            </a:r>
            <a:r>
              <a:rPr lang="en-US" dirty="0"/>
              <a:t>. Special Libraries Association, Chemistry Division and American Chemical Society, Division of Chemical Information</a:t>
            </a:r>
          </a:p>
          <a:p>
            <a:pPr>
              <a:spcBef>
                <a:spcPts val="0"/>
              </a:spcBef>
            </a:pPr>
            <a:endParaRPr lang="en-US" dirty="0"/>
          </a:p>
          <a:p>
            <a:pPr>
              <a:spcBef>
                <a:spcPts val="0"/>
              </a:spcBef>
            </a:pPr>
            <a:r>
              <a:rPr lang="en-US" dirty="0"/>
              <a:t>Framework for Information Literacy for Higher Education. American Library Association/Association of College and Research Libraries</a:t>
            </a:r>
          </a:p>
          <a:p>
            <a:pPr>
              <a:spcBef>
                <a:spcPts val="0"/>
              </a:spcBef>
            </a:pPr>
            <a:endParaRPr lang="en-US" dirty="0"/>
          </a:p>
          <a:p>
            <a:pPr>
              <a:spcBef>
                <a:spcPts val="0"/>
              </a:spcBef>
            </a:pPr>
            <a:r>
              <a:rPr lang="en-US" dirty="0"/>
              <a:t>Information Literacy Standards for Science and Engineering/Technology. American Library Association/Association of College and Research Libraries/Science and Technology Section Task Force on Information Literacy for Science and Technology</a:t>
            </a:r>
          </a:p>
          <a:p>
            <a:pPr marL="0" indent="0">
              <a:buNone/>
            </a:pPr>
            <a:endParaRPr lang="en-US" dirty="0"/>
          </a:p>
          <a:p>
            <a:pPr marL="0" indent="0">
              <a:buNone/>
            </a:pPr>
            <a:endParaRPr lang="en-US" dirty="0"/>
          </a:p>
          <a:p>
            <a:pPr marL="0" indent="0">
              <a:buNone/>
            </a:pPr>
            <a:endParaRPr lang="en-US" dirty="0"/>
          </a:p>
        </p:txBody>
      </p:sp>
    </p:spTree>
    <p:extLst>
      <p:ext uri="{BB962C8B-B14F-4D97-AF65-F5344CB8AC3E}">
        <p14:creationId xmlns:p14="http://schemas.microsoft.com/office/powerpoint/2010/main" val="339020226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CA8C2C-8D12-9B48-BB73-29F42055D1B6}"/>
              </a:ext>
            </a:extLst>
          </p:cNvPr>
          <p:cNvSpPr>
            <a:spLocks noGrp="1"/>
          </p:cNvSpPr>
          <p:nvPr>
            <p:ph type="title"/>
          </p:nvPr>
        </p:nvSpPr>
        <p:spPr/>
        <p:txBody>
          <a:bodyPr>
            <a:normAutofit fontScale="90000"/>
          </a:bodyPr>
          <a:lstStyle/>
          <a:p>
            <a:r>
              <a:rPr lang="en-US" b="1" dirty="0"/>
              <a:t>Information Literacy guidelines and standards</a:t>
            </a:r>
            <a:br>
              <a:rPr lang="en-US" dirty="0"/>
            </a:br>
            <a:endParaRPr lang="en-US" dirty="0"/>
          </a:p>
        </p:txBody>
      </p:sp>
      <p:sp>
        <p:nvSpPr>
          <p:cNvPr id="3" name="Content Placeholder 2">
            <a:extLst>
              <a:ext uri="{FF2B5EF4-FFF2-40B4-BE49-F238E27FC236}">
                <a16:creationId xmlns:a16="http://schemas.microsoft.com/office/drawing/2014/main" id="{FAD342B2-25CA-064D-97A2-F2C74115C0EB}"/>
              </a:ext>
            </a:extLst>
          </p:cNvPr>
          <p:cNvSpPr>
            <a:spLocks noGrp="1"/>
          </p:cNvSpPr>
          <p:nvPr>
            <p:ph idx="1"/>
          </p:nvPr>
        </p:nvSpPr>
        <p:spPr>
          <a:xfrm>
            <a:off x="628650" y="933383"/>
            <a:ext cx="8071214" cy="3936273"/>
          </a:xfrm>
        </p:spPr>
        <p:txBody>
          <a:bodyPr>
            <a:normAutofit fontScale="92500" lnSpcReduction="10000"/>
          </a:bodyPr>
          <a:lstStyle/>
          <a:p>
            <a:pPr>
              <a:spcBef>
                <a:spcPts val="0"/>
              </a:spcBef>
            </a:pPr>
            <a:r>
              <a:rPr lang="en-US" dirty="0"/>
              <a:t>Chemical Information Skills, Committee on Professional Training, Undergraduate Professional Education in Chemistry. American Chemical Society</a:t>
            </a:r>
          </a:p>
          <a:p>
            <a:pPr>
              <a:spcBef>
                <a:spcPts val="0"/>
              </a:spcBef>
            </a:pPr>
            <a:endParaRPr lang="en-US" dirty="0"/>
          </a:p>
          <a:p>
            <a:pPr>
              <a:spcBef>
                <a:spcPts val="0"/>
              </a:spcBef>
            </a:pPr>
            <a:r>
              <a:rPr lang="en-US" i="1" dirty="0"/>
              <a:t>Information Competencies for Chemistry Undergraduates: the elements of information literacy</a:t>
            </a:r>
            <a:r>
              <a:rPr lang="en-US" dirty="0"/>
              <a:t>. Special Libraries Association, Chemistry Division and American Chemical Society, Division of Chemical Information</a:t>
            </a:r>
          </a:p>
          <a:p>
            <a:pPr>
              <a:spcBef>
                <a:spcPts val="0"/>
              </a:spcBef>
            </a:pPr>
            <a:endParaRPr lang="en-US" dirty="0"/>
          </a:p>
          <a:p>
            <a:pPr>
              <a:spcBef>
                <a:spcPts val="0"/>
              </a:spcBef>
            </a:pPr>
            <a:r>
              <a:rPr lang="en-US" dirty="0"/>
              <a:t>Framework for Information Literacy for Higher Education. American Library Association/Association of College and Research Libraries</a:t>
            </a:r>
          </a:p>
          <a:p>
            <a:pPr>
              <a:spcBef>
                <a:spcPts val="0"/>
              </a:spcBef>
            </a:pPr>
            <a:endParaRPr lang="en-US" dirty="0"/>
          </a:p>
          <a:p>
            <a:pPr>
              <a:spcBef>
                <a:spcPts val="0"/>
              </a:spcBef>
            </a:pPr>
            <a:r>
              <a:rPr lang="en-US" dirty="0"/>
              <a:t>Information Literacy Standards for Science and Engineering/Technology. American Library Association/Association of College and Research Libraries/Science and Technology Section Task Force on Information Literacy for Science and Technology</a:t>
            </a:r>
          </a:p>
          <a:p>
            <a:pPr marL="0" indent="0">
              <a:buNone/>
            </a:pPr>
            <a:endParaRPr lang="en-US" dirty="0"/>
          </a:p>
          <a:p>
            <a:pPr marL="0" indent="0">
              <a:buNone/>
            </a:pPr>
            <a:endParaRPr lang="en-US" dirty="0"/>
          </a:p>
          <a:p>
            <a:pPr marL="0" indent="0">
              <a:buNone/>
            </a:pPr>
            <a:endParaRPr lang="en-US" dirty="0"/>
          </a:p>
        </p:txBody>
      </p:sp>
      <p:sp>
        <p:nvSpPr>
          <p:cNvPr id="4" name="Donut 3">
            <a:extLst>
              <a:ext uri="{FF2B5EF4-FFF2-40B4-BE49-F238E27FC236}">
                <a16:creationId xmlns:a16="http://schemas.microsoft.com/office/drawing/2014/main" id="{AD160CAB-CE3A-BC49-A151-C1F397B93B03}"/>
              </a:ext>
            </a:extLst>
          </p:cNvPr>
          <p:cNvSpPr/>
          <p:nvPr/>
        </p:nvSpPr>
        <p:spPr>
          <a:xfrm>
            <a:off x="184825" y="563726"/>
            <a:ext cx="8071214" cy="1479081"/>
          </a:xfrm>
          <a:prstGeom prst="donut">
            <a:avLst>
              <a:gd name="adj" fmla="val 798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21358061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CA8C2C-8D12-9B48-BB73-29F42055D1B6}"/>
              </a:ext>
            </a:extLst>
          </p:cNvPr>
          <p:cNvSpPr>
            <a:spLocks noGrp="1"/>
          </p:cNvSpPr>
          <p:nvPr>
            <p:ph type="title"/>
          </p:nvPr>
        </p:nvSpPr>
        <p:spPr>
          <a:xfrm>
            <a:off x="400594" y="200692"/>
            <a:ext cx="8142188" cy="994172"/>
          </a:xfrm>
        </p:spPr>
        <p:txBody>
          <a:bodyPr>
            <a:normAutofit fontScale="90000"/>
          </a:bodyPr>
          <a:lstStyle/>
          <a:p>
            <a:r>
              <a:rPr lang="en-US" sz="2900" b="1" dirty="0"/>
              <a:t>American Chemical Society - </a:t>
            </a:r>
            <a:r>
              <a:rPr lang="en-US" sz="2900" dirty="0"/>
              <a:t>Chemical Information Skills</a:t>
            </a:r>
            <a:br>
              <a:rPr lang="en-US" sz="2700" b="1" dirty="0"/>
            </a:br>
            <a:endParaRPr lang="en-US" sz="2700" dirty="0"/>
          </a:p>
        </p:txBody>
      </p:sp>
      <p:sp>
        <p:nvSpPr>
          <p:cNvPr id="3" name="Content Placeholder 2">
            <a:extLst>
              <a:ext uri="{FF2B5EF4-FFF2-40B4-BE49-F238E27FC236}">
                <a16:creationId xmlns:a16="http://schemas.microsoft.com/office/drawing/2014/main" id="{FAD342B2-25CA-064D-97A2-F2C74115C0EB}"/>
              </a:ext>
            </a:extLst>
          </p:cNvPr>
          <p:cNvSpPr>
            <a:spLocks noGrp="1"/>
          </p:cNvSpPr>
          <p:nvPr>
            <p:ph idx="1"/>
          </p:nvPr>
        </p:nvSpPr>
        <p:spPr>
          <a:xfrm>
            <a:off x="734980" y="1084522"/>
            <a:ext cx="8302694" cy="4058977"/>
          </a:xfrm>
        </p:spPr>
        <p:txBody>
          <a:bodyPr>
            <a:normAutofit fontScale="77500" lnSpcReduction="20000"/>
          </a:bodyPr>
          <a:lstStyle/>
          <a:p>
            <a:r>
              <a:rPr lang="en-US" sz="2200" dirty="0"/>
              <a:t>Efficiently locate chemical and physical properties of substances, including spectra. </a:t>
            </a:r>
          </a:p>
          <a:p>
            <a:r>
              <a:rPr lang="en-US" sz="2200" dirty="0"/>
              <a:t>Efficiently locate references for the detection, characterization, or reactions, including syntheses, of desired compounds or classes of compounds. </a:t>
            </a:r>
          </a:p>
          <a:p>
            <a:r>
              <a:rPr lang="en-US" sz="2200" dirty="0"/>
              <a:t>Be able to obtain information on a substance through a variety of searching strategies, including structure </a:t>
            </a:r>
          </a:p>
          <a:p>
            <a:r>
              <a:rPr lang="en-US" sz="2200" dirty="0"/>
              <a:t>searching, and searching by molecular formula and name. </a:t>
            </a:r>
          </a:p>
          <a:p>
            <a:r>
              <a:rPr lang="en-US" sz="2200" dirty="0"/>
              <a:t>Identify key references and use citation searching of articles to locate more current articles on the topic of interest. </a:t>
            </a:r>
          </a:p>
          <a:p>
            <a:r>
              <a:rPr lang="en-US" sz="2200" dirty="0"/>
              <a:t>Complete a comprehensive subject search. </a:t>
            </a:r>
          </a:p>
          <a:p>
            <a:r>
              <a:rPr lang="en-US" sz="2200" dirty="0"/>
              <a:t>Compile a complete bibliography of an author's publications. </a:t>
            </a:r>
          </a:p>
          <a:p>
            <a:r>
              <a:rPr lang="en-US" sz="2200" dirty="0"/>
              <a:t>Locate recent review articles on a subject. </a:t>
            </a:r>
          </a:p>
          <a:p>
            <a:r>
              <a:rPr lang="en-US" sz="2200" dirty="0"/>
              <a:t>Know the importance of patents and be able to search for patents on a subject. </a:t>
            </a:r>
          </a:p>
          <a:p>
            <a:r>
              <a:rPr lang="en-US" sz="2200" dirty="0"/>
              <a:t>Use a bibliographic program to organize information and prepare a scientific paper. </a:t>
            </a:r>
          </a:p>
          <a:p>
            <a:r>
              <a:rPr lang="en-US" sz="2200" dirty="0"/>
              <a:t>Students need to develop the ability to determine the quality of the information obtained. Students should especially learn how to evaluate the validity of on-line sources</a:t>
            </a:r>
          </a:p>
          <a:p>
            <a:pPr marL="0" indent="0">
              <a:buNone/>
            </a:pPr>
            <a:endParaRPr lang="en-US" dirty="0"/>
          </a:p>
          <a:p>
            <a:pPr marL="0" indent="0">
              <a:buNone/>
            </a:pPr>
            <a:endParaRPr lang="en-US" dirty="0"/>
          </a:p>
          <a:p>
            <a:pPr marL="0" indent="0">
              <a:buNone/>
            </a:pPr>
            <a:endParaRPr lang="en-US" dirty="0"/>
          </a:p>
          <a:p>
            <a:pPr marL="0" indent="0">
              <a:buNone/>
            </a:pPr>
            <a:endParaRPr lang="en-US" dirty="0"/>
          </a:p>
        </p:txBody>
      </p:sp>
    </p:spTree>
    <p:extLst>
      <p:ext uri="{BB962C8B-B14F-4D97-AF65-F5344CB8AC3E}">
        <p14:creationId xmlns:p14="http://schemas.microsoft.com/office/powerpoint/2010/main" val="53141321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CA8C2C-8D12-9B48-BB73-29F42055D1B6}"/>
              </a:ext>
            </a:extLst>
          </p:cNvPr>
          <p:cNvSpPr>
            <a:spLocks noGrp="1"/>
          </p:cNvSpPr>
          <p:nvPr>
            <p:ph type="title"/>
          </p:nvPr>
        </p:nvSpPr>
        <p:spPr>
          <a:xfrm>
            <a:off x="400594" y="200692"/>
            <a:ext cx="8142188" cy="994172"/>
          </a:xfrm>
        </p:spPr>
        <p:txBody>
          <a:bodyPr>
            <a:normAutofit fontScale="90000"/>
          </a:bodyPr>
          <a:lstStyle/>
          <a:p>
            <a:r>
              <a:rPr lang="en-US" sz="2900" b="1" dirty="0"/>
              <a:t>American Chemical Society - </a:t>
            </a:r>
            <a:r>
              <a:rPr lang="en-US" sz="2900" dirty="0"/>
              <a:t>Chemical Information Skills</a:t>
            </a:r>
            <a:br>
              <a:rPr lang="en-US" sz="2700" b="1" dirty="0"/>
            </a:br>
            <a:endParaRPr lang="en-US" sz="2700" dirty="0"/>
          </a:p>
        </p:txBody>
      </p:sp>
      <p:sp>
        <p:nvSpPr>
          <p:cNvPr id="3" name="Content Placeholder 2">
            <a:extLst>
              <a:ext uri="{FF2B5EF4-FFF2-40B4-BE49-F238E27FC236}">
                <a16:creationId xmlns:a16="http://schemas.microsoft.com/office/drawing/2014/main" id="{FAD342B2-25CA-064D-97A2-F2C74115C0EB}"/>
              </a:ext>
            </a:extLst>
          </p:cNvPr>
          <p:cNvSpPr>
            <a:spLocks noGrp="1"/>
          </p:cNvSpPr>
          <p:nvPr>
            <p:ph idx="1"/>
          </p:nvPr>
        </p:nvSpPr>
        <p:spPr>
          <a:xfrm>
            <a:off x="734980" y="1084522"/>
            <a:ext cx="8302694" cy="4058977"/>
          </a:xfrm>
        </p:spPr>
        <p:txBody>
          <a:bodyPr>
            <a:normAutofit fontScale="77500" lnSpcReduction="20000"/>
          </a:bodyPr>
          <a:lstStyle/>
          <a:p>
            <a:r>
              <a:rPr lang="en-US" sz="2200" dirty="0"/>
              <a:t>Efficiently locate chemical and physical properties of substances, including spectra. </a:t>
            </a:r>
          </a:p>
          <a:p>
            <a:r>
              <a:rPr lang="en-US" sz="2200" dirty="0"/>
              <a:t>Efficiently locate references for the detection, characterization, or reactions, including syntheses, of desired compounds or classes of compounds. </a:t>
            </a:r>
          </a:p>
          <a:p>
            <a:r>
              <a:rPr lang="en-US" sz="2200" dirty="0"/>
              <a:t>Be able to obtain information on a substance through a variety of searching strategies, including structure </a:t>
            </a:r>
          </a:p>
          <a:p>
            <a:r>
              <a:rPr lang="en-US" sz="2200" dirty="0"/>
              <a:t>searching, and searching by molecular formula and name. </a:t>
            </a:r>
          </a:p>
          <a:p>
            <a:r>
              <a:rPr lang="en-US" sz="2200" dirty="0"/>
              <a:t>Identify key references and use citation searching of articles to locate more current articles on the topic of interest. </a:t>
            </a:r>
          </a:p>
          <a:p>
            <a:r>
              <a:rPr lang="en-US" sz="2200" dirty="0"/>
              <a:t>Complete a comprehensive subject search. </a:t>
            </a:r>
          </a:p>
          <a:p>
            <a:r>
              <a:rPr lang="en-US" sz="2200" dirty="0"/>
              <a:t>Compile a complete bibliography of an author's publications. </a:t>
            </a:r>
          </a:p>
          <a:p>
            <a:r>
              <a:rPr lang="en-US" sz="2200" dirty="0"/>
              <a:t>Locate recent review articles on a subject. </a:t>
            </a:r>
          </a:p>
          <a:p>
            <a:r>
              <a:rPr lang="en-US" sz="2200" dirty="0"/>
              <a:t>Know the importance of patents and be able to search for patents on a subject. </a:t>
            </a:r>
          </a:p>
          <a:p>
            <a:r>
              <a:rPr lang="en-US" sz="2200" dirty="0"/>
              <a:t>Use a bibliographic program to organize information and prepare a scientific paper. </a:t>
            </a:r>
          </a:p>
          <a:p>
            <a:r>
              <a:rPr lang="en-US" sz="2200" dirty="0"/>
              <a:t>Students need to develop the ability to determine the quality of the information obtained. Students should especially learn how to evaluate the validity of on-line sources</a:t>
            </a:r>
          </a:p>
          <a:p>
            <a:pPr marL="0" indent="0">
              <a:buNone/>
            </a:pPr>
            <a:endParaRPr lang="en-US" dirty="0"/>
          </a:p>
          <a:p>
            <a:pPr marL="0" indent="0">
              <a:buNone/>
            </a:pPr>
            <a:endParaRPr lang="en-US" dirty="0"/>
          </a:p>
          <a:p>
            <a:pPr marL="0" indent="0">
              <a:buNone/>
            </a:pPr>
            <a:endParaRPr lang="en-US" dirty="0"/>
          </a:p>
          <a:p>
            <a:pPr marL="0" indent="0">
              <a:buNone/>
            </a:pPr>
            <a:endParaRPr lang="en-US" dirty="0"/>
          </a:p>
        </p:txBody>
      </p:sp>
      <p:sp>
        <p:nvSpPr>
          <p:cNvPr id="4" name="TextBox 3">
            <a:extLst>
              <a:ext uri="{FF2B5EF4-FFF2-40B4-BE49-F238E27FC236}">
                <a16:creationId xmlns:a16="http://schemas.microsoft.com/office/drawing/2014/main" id="{0DF8ED1B-4E1F-0C46-9DFA-71A8AD7E647C}"/>
              </a:ext>
            </a:extLst>
          </p:cNvPr>
          <p:cNvSpPr txBox="1"/>
          <p:nvPr/>
        </p:nvSpPr>
        <p:spPr>
          <a:xfrm>
            <a:off x="319053" y="4423297"/>
            <a:ext cx="888385" cy="338554"/>
          </a:xfrm>
          <a:prstGeom prst="rect">
            <a:avLst/>
          </a:prstGeom>
          <a:noFill/>
        </p:spPr>
        <p:txBody>
          <a:bodyPr wrap="none" rtlCol="0">
            <a:spAutoFit/>
          </a:bodyPr>
          <a:lstStyle/>
          <a:p>
            <a:r>
              <a:rPr lang="en-US" sz="1600" dirty="0">
                <a:solidFill>
                  <a:srgbClr val="C00000"/>
                </a:solidFill>
              </a:rPr>
              <a:t>100/300</a:t>
            </a:r>
          </a:p>
        </p:txBody>
      </p:sp>
      <p:sp>
        <p:nvSpPr>
          <p:cNvPr id="5" name="TextBox 4">
            <a:extLst>
              <a:ext uri="{FF2B5EF4-FFF2-40B4-BE49-F238E27FC236}">
                <a16:creationId xmlns:a16="http://schemas.microsoft.com/office/drawing/2014/main" id="{2EF9CDF7-04B9-F043-AF8A-181B57653CEA}"/>
              </a:ext>
            </a:extLst>
          </p:cNvPr>
          <p:cNvSpPr txBox="1"/>
          <p:nvPr/>
        </p:nvSpPr>
        <p:spPr>
          <a:xfrm>
            <a:off x="319053" y="2975546"/>
            <a:ext cx="888385" cy="338554"/>
          </a:xfrm>
          <a:prstGeom prst="rect">
            <a:avLst/>
          </a:prstGeom>
          <a:noFill/>
        </p:spPr>
        <p:txBody>
          <a:bodyPr wrap="none" rtlCol="0">
            <a:spAutoFit/>
          </a:bodyPr>
          <a:lstStyle/>
          <a:p>
            <a:r>
              <a:rPr lang="en-US" sz="1600" dirty="0">
                <a:solidFill>
                  <a:srgbClr val="C00000"/>
                </a:solidFill>
              </a:rPr>
              <a:t>200/400</a:t>
            </a:r>
          </a:p>
        </p:txBody>
      </p:sp>
      <p:sp>
        <p:nvSpPr>
          <p:cNvPr id="6" name="TextBox 5">
            <a:extLst>
              <a:ext uri="{FF2B5EF4-FFF2-40B4-BE49-F238E27FC236}">
                <a16:creationId xmlns:a16="http://schemas.microsoft.com/office/drawing/2014/main" id="{85B35BE3-5EF6-C846-91DE-D098608AF17C}"/>
              </a:ext>
            </a:extLst>
          </p:cNvPr>
          <p:cNvSpPr txBox="1"/>
          <p:nvPr/>
        </p:nvSpPr>
        <p:spPr>
          <a:xfrm>
            <a:off x="319053" y="979990"/>
            <a:ext cx="497252" cy="338554"/>
          </a:xfrm>
          <a:prstGeom prst="rect">
            <a:avLst/>
          </a:prstGeom>
          <a:noFill/>
        </p:spPr>
        <p:txBody>
          <a:bodyPr wrap="none" rtlCol="0">
            <a:spAutoFit/>
          </a:bodyPr>
          <a:lstStyle/>
          <a:p>
            <a:r>
              <a:rPr lang="en-US" sz="1600" dirty="0">
                <a:solidFill>
                  <a:srgbClr val="C00000"/>
                </a:solidFill>
              </a:rPr>
              <a:t>300</a:t>
            </a:r>
          </a:p>
        </p:txBody>
      </p:sp>
      <p:sp>
        <p:nvSpPr>
          <p:cNvPr id="7" name="TextBox 6">
            <a:extLst>
              <a:ext uri="{FF2B5EF4-FFF2-40B4-BE49-F238E27FC236}">
                <a16:creationId xmlns:a16="http://schemas.microsoft.com/office/drawing/2014/main" id="{D2A9BE44-25E5-014E-904A-F83DE7503934}"/>
              </a:ext>
            </a:extLst>
          </p:cNvPr>
          <p:cNvSpPr txBox="1"/>
          <p:nvPr/>
        </p:nvSpPr>
        <p:spPr>
          <a:xfrm>
            <a:off x="319053" y="4095376"/>
            <a:ext cx="497252" cy="338554"/>
          </a:xfrm>
          <a:prstGeom prst="rect">
            <a:avLst/>
          </a:prstGeom>
          <a:noFill/>
        </p:spPr>
        <p:txBody>
          <a:bodyPr wrap="none" rtlCol="0">
            <a:spAutoFit/>
          </a:bodyPr>
          <a:lstStyle/>
          <a:p>
            <a:r>
              <a:rPr lang="en-US" sz="1600" dirty="0">
                <a:solidFill>
                  <a:srgbClr val="C00000"/>
                </a:solidFill>
              </a:rPr>
              <a:t>400</a:t>
            </a:r>
          </a:p>
        </p:txBody>
      </p:sp>
      <p:sp>
        <p:nvSpPr>
          <p:cNvPr id="8" name="TextBox 7">
            <a:extLst>
              <a:ext uri="{FF2B5EF4-FFF2-40B4-BE49-F238E27FC236}">
                <a16:creationId xmlns:a16="http://schemas.microsoft.com/office/drawing/2014/main" id="{827DB755-BF20-E240-B188-6C8FC078ABEE}"/>
              </a:ext>
            </a:extLst>
          </p:cNvPr>
          <p:cNvSpPr txBox="1"/>
          <p:nvPr/>
        </p:nvSpPr>
        <p:spPr>
          <a:xfrm>
            <a:off x="319053" y="1830853"/>
            <a:ext cx="497252" cy="338554"/>
          </a:xfrm>
          <a:prstGeom prst="rect">
            <a:avLst/>
          </a:prstGeom>
          <a:noFill/>
        </p:spPr>
        <p:txBody>
          <a:bodyPr wrap="none" rtlCol="0">
            <a:spAutoFit/>
          </a:bodyPr>
          <a:lstStyle/>
          <a:p>
            <a:r>
              <a:rPr lang="en-US" sz="1600" dirty="0">
                <a:solidFill>
                  <a:srgbClr val="C00000"/>
                </a:solidFill>
              </a:rPr>
              <a:t>300</a:t>
            </a:r>
          </a:p>
        </p:txBody>
      </p:sp>
      <p:sp>
        <p:nvSpPr>
          <p:cNvPr id="9" name="TextBox 8">
            <a:extLst>
              <a:ext uri="{FF2B5EF4-FFF2-40B4-BE49-F238E27FC236}">
                <a16:creationId xmlns:a16="http://schemas.microsoft.com/office/drawing/2014/main" id="{071A1052-FCAB-094F-8FFD-F610BB74F362}"/>
              </a:ext>
            </a:extLst>
          </p:cNvPr>
          <p:cNvSpPr txBox="1"/>
          <p:nvPr/>
        </p:nvSpPr>
        <p:spPr>
          <a:xfrm>
            <a:off x="319053" y="1329708"/>
            <a:ext cx="497252" cy="338554"/>
          </a:xfrm>
          <a:prstGeom prst="rect">
            <a:avLst/>
          </a:prstGeom>
          <a:noFill/>
        </p:spPr>
        <p:txBody>
          <a:bodyPr wrap="none" rtlCol="0">
            <a:spAutoFit/>
          </a:bodyPr>
          <a:lstStyle/>
          <a:p>
            <a:r>
              <a:rPr lang="en-US" sz="1600" dirty="0">
                <a:solidFill>
                  <a:srgbClr val="C00000"/>
                </a:solidFill>
              </a:rPr>
              <a:t>300</a:t>
            </a:r>
          </a:p>
        </p:txBody>
      </p:sp>
      <p:sp>
        <p:nvSpPr>
          <p:cNvPr id="10" name="TextBox 9">
            <a:extLst>
              <a:ext uri="{FF2B5EF4-FFF2-40B4-BE49-F238E27FC236}">
                <a16:creationId xmlns:a16="http://schemas.microsoft.com/office/drawing/2014/main" id="{4558FC44-C17F-064D-B47A-C719C7738042}"/>
              </a:ext>
            </a:extLst>
          </p:cNvPr>
          <p:cNvSpPr txBox="1"/>
          <p:nvPr/>
        </p:nvSpPr>
        <p:spPr>
          <a:xfrm>
            <a:off x="319053" y="2225948"/>
            <a:ext cx="497252" cy="338554"/>
          </a:xfrm>
          <a:prstGeom prst="rect">
            <a:avLst/>
          </a:prstGeom>
          <a:noFill/>
        </p:spPr>
        <p:txBody>
          <a:bodyPr wrap="none" rtlCol="0">
            <a:spAutoFit/>
          </a:bodyPr>
          <a:lstStyle/>
          <a:p>
            <a:r>
              <a:rPr lang="en-US" sz="1600" dirty="0">
                <a:solidFill>
                  <a:srgbClr val="C00000"/>
                </a:solidFill>
              </a:rPr>
              <a:t>300</a:t>
            </a:r>
          </a:p>
        </p:txBody>
      </p:sp>
      <p:sp>
        <p:nvSpPr>
          <p:cNvPr id="11" name="TextBox 10">
            <a:extLst>
              <a:ext uri="{FF2B5EF4-FFF2-40B4-BE49-F238E27FC236}">
                <a16:creationId xmlns:a16="http://schemas.microsoft.com/office/drawing/2014/main" id="{AB060453-EB91-AA47-B9F6-8D5661AF7FC5}"/>
              </a:ext>
            </a:extLst>
          </p:cNvPr>
          <p:cNvSpPr txBox="1"/>
          <p:nvPr/>
        </p:nvSpPr>
        <p:spPr>
          <a:xfrm>
            <a:off x="319053" y="3247237"/>
            <a:ext cx="497252" cy="338554"/>
          </a:xfrm>
          <a:prstGeom prst="rect">
            <a:avLst/>
          </a:prstGeom>
          <a:noFill/>
        </p:spPr>
        <p:txBody>
          <a:bodyPr wrap="none" rtlCol="0">
            <a:spAutoFit/>
          </a:bodyPr>
          <a:lstStyle/>
          <a:p>
            <a:r>
              <a:rPr lang="en-US" sz="1600" dirty="0">
                <a:solidFill>
                  <a:srgbClr val="C00000"/>
                </a:solidFill>
              </a:rPr>
              <a:t>300</a:t>
            </a:r>
          </a:p>
        </p:txBody>
      </p:sp>
      <p:sp>
        <p:nvSpPr>
          <p:cNvPr id="12" name="TextBox 11">
            <a:extLst>
              <a:ext uri="{FF2B5EF4-FFF2-40B4-BE49-F238E27FC236}">
                <a16:creationId xmlns:a16="http://schemas.microsoft.com/office/drawing/2014/main" id="{C33982D4-9DD0-BF40-AC63-B5B5956DEC1F}"/>
              </a:ext>
            </a:extLst>
          </p:cNvPr>
          <p:cNvSpPr txBox="1"/>
          <p:nvPr/>
        </p:nvSpPr>
        <p:spPr>
          <a:xfrm>
            <a:off x="319053" y="2525758"/>
            <a:ext cx="497252" cy="338554"/>
          </a:xfrm>
          <a:prstGeom prst="rect">
            <a:avLst/>
          </a:prstGeom>
          <a:noFill/>
        </p:spPr>
        <p:txBody>
          <a:bodyPr wrap="none" rtlCol="0">
            <a:spAutoFit/>
          </a:bodyPr>
          <a:lstStyle/>
          <a:p>
            <a:r>
              <a:rPr lang="en-US" sz="1600" dirty="0">
                <a:solidFill>
                  <a:srgbClr val="C00000"/>
                </a:solidFill>
              </a:rPr>
              <a:t>200</a:t>
            </a:r>
          </a:p>
        </p:txBody>
      </p:sp>
      <p:sp>
        <p:nvSpPr>
          <p:cNvPr id="14" name="TextBox 13">
            <a:extLst>
              <a:ext uri="{FF2B5EF4-FFF2-40B4-BE49-F238E27FC236}">
                <a16:creationId xmlns:a16="http://schemas.microsoft.com/office/drawing/2014/main" id="{56B1F74C-5A6F-6344-919E-627E63C3CE0D}"/>
              </a:ext>
            </a:extLst>
          </p:cNvPr>
          <p:cNvSpPr txBox="1"/>
          <p:nvPr/>
        </p:nvSpPr>
        <p:spPr>
          <a:xfrm>
            <a:off x="319053" y="3527376"/>
            <a:ext cx="497252" cy="338554"/>
          </a:xfrm>
          <a:prstGeom prst="rect">
            <a:avLst/>
          </a:prstGeom>
          <a:noFill/>
        </p:spPr>
        <p:txBody>
          <a:bodyPr wrap="none" rtlCol="0">
            <a:spAutoFit/>
          </a:bodyPr>
          <a:lstStyle/>
          <a:p>
            <a:r>
              <a:rPr lang="en-US" sz="1600" dirty="0">
                <a:solidFill>
                  <a:srgbClr val="C00000"/>
                </a:solidFill>
              </a:rPr>
              <a:t>400</a:t>
            </a:r>
          </a:p>
        </p:txBody>
      </p:sp>
      <p:sp>
        <p:nvSpPr>
          <p:cNvPr id="15" name="TextBox 14">
            <a:extLst>
              <a:ext uri="{FF2B5EF4-FFF2-40B4-BE49-F238E27FC236}">
                <a16:creationId xmlns:a16="http://schemas.microsoft.com/office/drawing/2014/main" id="{000F5375-9602-7B42-8503-EFA4AF9DBB65}"/>
              </a:ext>
            </a:extLst>
          </p:cNvPr>
          <p:cNvSpPr txBox="1"/>
          <p:nvPr/>
        </p:nvSpPr>
        <p:spPr>
          <a:xfrm>
            <a:off x="319053" y="3809871"/>
            <a:ext cx="497252" cy="338554"/>
          </a:xfrm>
          <a:prstGeom prst="rect">
            <a:avLst/>
          </a:prstGeom>
          <a:noFill/>
        </p:spPr>
        <p:txBody>
          <a:bodyPr wrap="none" rtlCol="0">
            <a:spAutoFit/>
          </a:bodyPr>
          <a:lstStyle/>
          <a:p>
            <a:r>
              <a:rPr lang="en-US" sz="1600" dirty="0">
                <a:solidFill>
                  <a:srgbClr val="C00000"/>
                </a:solidFill>
              </a:rPr>
              <a:t>300</a:t>
            </a:r>
          </a:p>
        </p:txBody>
      </p:sp>
    </p:spTree>
    <p:extLst>
      <p:ext uri="{BB962C8B-B14F-4D97-AF65-F5344CB8AC3E}">
        <p14:creationId xmlns:p14="http://schemas.microsoft.com/office/powerpoint/2010/main" val="272054560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CA8C2C-8D12-9B48-BB73-29F42055D1B6}"/>
              </a:ext>
            </a:extLst>
          </p:cNvPr>
          <p:cNvSpPr>
            <a:spLocks noGrp="1"/>
          </p:cNvSpPr>
          <p:nvPr>
            <p:ph type="title"/>
          </p:nvPr>
        </p:nvSpPr>
        <p:spPr>
          <a:xfrm>
            <a:off x="245317" y="0"/>
            <a:ext cx="8519119" cy="1015633"/>
          </a:xfrm>
        </p:spPr>
        <p:txBody>
          <a:bodyPr>
            <a:normAutofit/>
          </a:bodyPr>
          <a:lstStyle/>
          <a:p>
            <a:r>
              <a:rPr lang="en-US" sz="2400" b="1" dirty="0"/>
              <a:t>Course title/number: Organic Chemistry Laboratory / CHEM-C 344</a:t>
            </a:r>
            <a:endParaRPr lang="en-US" sz="2400" dirty="0"/>
          </a:p>
        </p:txBody>
      </p:sp>
      <p:sp>
        <p:nvSpPr>
          <p:cNvPr id="3" name="Content Placeholder 2">
            <a:extLst>
              <a:ext uri="{FF2B5EF4-FFF2-40B4-BE49-F238E27FC236}">
                <a16:creationId xmlns:a16="http://schemas.microsoft.com/office/drawing/2014/main" id="{FAD342B2-25CA-064D-97A2-F2C74115C0EB}"/>
              </a:ext>
            </a:extLst>
          </p:cNvPr>
          <p:cNvSpPr>
            <a:spLocks noGrp="1"/>
          </p:cNvSpPr>
          <p:nvPr>
            <p:ph idx="1"/>
          </p:nvPr>
        </p:nvSpPr>
        <p:spPr>
          <a:xfrm>
            <a:off x="595989" y="886114"/>
            <a:ext cx="8302694" cy="4058977"/>
          </a:xfrm>
        </p:spPr>
        <p:txBody>
          <a:bodyPr>
            <a:normAutofit fontScale="92500" lnSpcReduction="10000"/>
          </a:bodyPr>
          <a:lstStyle/>
          <a:p>
            <a:pPr marL="0" indent="0">
              <a:buNone/>
            </a:pPr>
            <a:r>
              <a:rPr lang="en-US" b="1" dirty="0"/>
              <a:t>Learning Outcomes</a:t>
            </a:r>
          </a:p>
          <a:p>
            <a:pPr marL="0" indent="0">
              <a:buNone/>
            </a:pPr>
            <a:r>
              <a:rPr lang="en-US" u="sng" dirty="0"/>
              <a:t>Library Day 1 (2 hr. session) </a:t>
            </a:r>
            <a:endParaRPr lang="en-US" dirty="0"/>
          </a:p>
          <a:p>
            <a:pPr lvl="0"/>
            <a:r>
              <a:rPr lang="en-US" dirty="0"/>
              <a:t>Students will be able to use the name of a chemical substance, in order to locate alternative names and the CAS Registry number for the substance in the </a:t>
            </a:r>
            <a:r>
              <a:rPr lang="en-US" dirty="0" err="1"/>
              <a:t>SciFinder</a:t>
            </a:r>
            <a:r>
              <a:rPr lang="en-US" dirty="0"/>
              <a:t> database.</a:t>
            </a:r>
          </a:p>
          <a:p>
            <a:pPr lvl="0"/>
            <a:r>
              <a:rPr lang="en-US" dirty="0"/>
              <a:t>Students will be able to use the name of a chemical substance, in order to locate analytical data (e.g. melting point, boiling point) using </a:t>
            </a:r>
            <a:r>
              <a:rPr lang="en-US" dirty="0" err="1"/>
              <a:t>SciFinder</a:t>
            </a:r>
            <a:r>
              <a:rPr lang="en-US" dirty="0"/>
              <a:t>. </a:t>
            </a:r>
          </a:p>
          <a:p>
            <a:pPr lvl="0"/>
            <a:r>
              <a:rPr lang="en-US" dirty="0"/>
              <a:t>Students will be able to use the CAS Registry number of a compound, in order locate spectral data (C or HNMR, and IR) in the Spectral Database for Organic Compounds.</a:t>
            </a:r>
          </a:p>
          <a:p>
            <a:pPr lvl="0"/>
            <a:r>
              <a:rPr lang="en-US" dirty="0"/>
              <a:t>Using the author search feature in </a:t>
            </a:r>
            <a:r>
              <a:rPr lang="en-US" dirty="0" err="1"/>
              <a:t>SciFinder</a:t>
            </a:r>
            <a:r>
              <a:rPr lang="en-US" dirty="0"/>
              <a:t>, students will be able to obtain the Full Text for the 2 research articles for an assigned author.</a:t>
            </a:r>
          </a:p>
          <a:p>
            <a:pPr lvl="0"/>
            <a:r>
              <a:rPr lang="en-US" dirty="0"/>
              <a:t>Students will be able to identify and list the basic elements of a journal article citation.</a:t>
            </a:r>
          </a:p>
          <a:p>
            <a:endParaRPr lang="en-US" dirty="0"/>
          </a:p>
        </p:txBody>
      </p:sp>
      <p:sp>
        <p:nvSpPr>
          <p:cNvPr id="17" name="TextBox 16">
            <a:extLst>
              <a:ext uri="{FF2B5EF4-FFF2-40B4-BE49-F238E27FC236}">
                <a16:creationId xmlns:a16="http://schemas.microsoft.com/office/drawing/2014/main" id="{289E8DF6-07D5-5040-966D-4FBAF7D25BDF}"/>
              </a:ext>
            </a:extLst>
          </p:cNvPr>
          <p:cNvSpPr txBox="1"/>
          <p:nvPr/>
        </p:nvSpPr>
        <p:spPr>
          <a:xfrm>
            <a:off x="2125732" y="4955873"/>
            <a:ext cx="7018268" cy="307777"/>
          </a:xfrm>
          <a:prstGeom prst="rect">
            <a:avLst/>
          </a:prstGeom>
          <a:noFill/>
        </p:spPr>
        <p:txBody>
          <a:bodyPr wrap="none" rtlCol="0">
            <a:spAutoFit/>
          </a:bodyPr>
          <a:lstStyle/>
          <a:p>
            <a:r>
              <a:rPr lang="en-US" sz="600" dirty="0">
                <a:solidFill>
                  <a:schemeClr val="bg2">
                    <a:lumMod val="90000"/>
                  </a:schemeClr>
                </a:solidFill>
              </a:rPr>
              <a:t>Overall  structure of curricular planning adapted from “Meet Us On the Corner of Intentional and Strategic” workshop presented at ACRL 04.12.13 by Steven Hoover (Syracuse), Jennifer </a:t>
            </a:r>
            <a:r>
              <a:rPr lang="en-US" sz="600" dirty="0" err="1">
                <a:solidFill>
                  <a:schemeClr val="bg2">
                    <a:lumMod val="90000"/>
                  </a:schemeClr>
                </a:solidFill>
              </a:rPr>
              <a:t>Fabbi</a:t>
            </a:r>
            <a:r>
              <a:rPr lang="en-US" sz="600" dirty="0">
                <a:solidFill>
                  <a:schemeClr val="bg2">
                    <a:lumMod val="90000"/>
                  </a:schemeClr>
                </a:solidFill>
              </a:rPr>
              <a:t>, Anne </a:t>
            </a:r>
            <a:r>
              <a:rPr lang="en-US" sz="600" dirty="0" err="1">
                <a:solidFill>
                  <a:schemeClr val="bg2">
                    <a:lumMod val="90000"/>
                  </a:schemeClr>
                </a:solidFill>
              </a:rPr>
              <a:t>Zald</a:t>
            </a:r>
            <a:r>
              <a:rPr lang="en-US" sz="600" dirty="0">
                <a:solidFill>
                  <a:schemeClr val="bg2">
                    <a:lumMod val="90000"/>
                  </a:schemeClr>
                </a:solidFill>
              </a:rPr>
              <a:t>, Erin </a:t>
            </a:r>
            <a:r>
              <a:rPr lang="en-US" sz="600" dirty="0" err="1">
                <a:solidFill>
                  <a:schemeClr val="bg2">
                    <a:lumMod val="90000"/>
                  </a:schemeClr>
                </a:solidFill>
              </a:rPr>
              <a:t>Rinto</a:t>
            </a:r>
            <a:r>
              <a:rPr lang="en-US" sz="600" dirty="0">
                <a:solidFill>
                  <a:schemeClr val="bg2">
                    <a:lumMod val="90000"/>
                  </a:schemeClr>
                </a:solidFill>
              </a:rPr>
              <a:t> (UNLV)</a:t>
            </a:r>
          </a:p>
          <a:p>
            <a:endParaRPr lang="en-US" sz="800" dirty="0">
              <a:solidFill>
                <a:schemeClr val="bg2">
                  <a:lumMod val="90000"/>
                </a:schemeClr>
              </a:solidFill>
            </a:endParaRPr>
          </a:p>
        </p:txBody>
      </p:sp>
    </p:spTree>
    <p:extLst>
      <p:ext uri="{BB962C8B-B14F-4D97-AF65-F5344CB8AC3E}">
        <p14:creationId xmlns:p14="http://schemas.microsoft.com/office/powerpoint/2010/main" val="347955021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CA8C2C-8D12-9B48-BB73-29F42055D1B6}"/>
              </a:ext>
            </a:extLst>
          </p:cNvPr>
          <p:cNvSpPr>
            <a:spLocks noGrp="1"/>
          </p:cNvSpPr>
          <p:nvPr>
            <p:ph type="title"/>
          </p:nvPr>
        </p:nvSpPr>
        <p:spPr>
          <a:xfrm>
            <a:off x="245317" y="0"/>
            <a:ext cx="8519119" cy="1015633"/>
          </a:xfrm>
        </p:spPr>
        <p:txBody>
          <a:bodyPr>
            <a:normAutofit/>
          </a:bodyPr>
          <a:lstStyle/>
          <a:p>
            <a:r>
              <a:rPr lang="en-US" sz="2400" b="1" dirty="0"/>
              <a:t>Course title/number: Organic Chemistry Laboratory / CHEM-C 344</a:t>
            </a:r>
            <a:endParaRPr lang="en-US" sz="2400" dirty="0"/>
          </a:p>
        </p:txBody>
      </p:sp>
      <p:sp>
        <p:nvSpPr>
          <p:cNvPr id="3" name="Content Placeholder 2">
            <a:extLst>
              <a:ext uri="{FF2B5EF4-FFF2-40B4-BE49-F238E27FC236}">
                <a16:creationId xmlns:a16="http://schemas.microsoft.com/office/drawing/2014/main" id="{FAD342B2-25CA-064D-97A2-F2C74115C0EB}"/>
              </a:ext>
            </a:extLst>
          </p:cNvPr>
          <p:cNvSpPr>
            <a:spLocks noGrp="1"/>
          </p:cNvSpPr>
          <p:nvPr>
            <p:ph idx="1"/>
          </p:nvPr>
        </p:nvSpPr>
        <p:spPr>
          <a:xfrm>
            <a:off x="595989" y="886114"/>
            <a:ext cx="8302694" cy="4058977"/>
          </a:xfrm>
        </p:spPr>
        <p:txBody>
          <a:bodyPr>
            <a:normAutofit/>
          </a:bodyPr>
          <a:lstStyle/>
          <a:p>
            <a:pPr marL="0" indent="0">
              <a:buNone/>
            </a:pPr>
            <a:r>
              <a:rPr lang="en-US" b="1" dirty="0"/>
              <a:t>Learning Outcomes</a:t>
            </a:r>
          </a:p>
          <a:p>
            <a:pPr marL="0" indent="0">
              <a:buNone/>
            </a:pPr>
            <a:r>
              <a:rPr lang="en-US" u="sng" dirty="0"/>
              <a:t>Library Day 2 (2 hr. session)</a:t>
            </a:r>
            <a:endParaRPr lang="en-US" dirty="0"/>
          </a:p>
          <a:p>
            <a:pPr lvl="0"/>
            <a:r>
              <a:rPr lang="en-US" dirty="0"/>
              <a:t>Using a chemical structure, students will be able to draw the structure in </a:t>
            </a:r>
            <a:r>
              <a:rPr lang="en-US" dirty="0" err="1"/>
              <a:t>Reaxys</a:t>
            </a:r>
            <a:r>
              <a:rPr lang="en-US" dirty="0"/>
              <a:t> and conduct substructure searching and an exact structure search using this database. </a:t>
            </a:r>
          </a:p>
          <a:p>
            <a:pPr lvl="0"/>
            <a:r>
              <a:rPr lang="en-US" dirty="0"/>
              <a:t>Students will be able to locate journal articles discussing the synthesis of a chemical compound in </a:t>
            </a:r>
            <a:r>
              <a:rPr lang="en-US" dirty="0" err="1"/>
              <a:t>Reaxys</a:t>
            </a:r>
            <a:r>
              <a:rPr lang="en-US" dirty="0"/>
              <a:t>. </a:t>
            </a:r>
          </a:p>
          <a:p>
            <a:pPr lvl="0"/>
            <a:r>
              <a:rPr lang="en-US" dirty="0"/>
              <a:t>Students will be able to locate journal articles discussing the use of a reagent in </a:t>
            </a:r>
            <a:r>
              <a:rPr lang="en-US" dirty="0" err="1"/>
              <a:t>Reaxys</a:t>
            </a:r>
            <a:r>
              <a:rPr lang="en-US" dirty="0"/>
              <a:t>. </a:t>
            </a:r>
          </a:p>
          <a:p>
            <a:pPr lvl="0"/>
            <a:r>
              <a:rPr lang="en-US" dirty="0"/>
              <a:t>Students will be able to cite sources using the American Chemical Society citation style.</a:t>
            </a:r>
          </a:p>
          <a:p>
            <a:endParaRPr lang="en-US" dirty="0"/>
          </a:p>
        </p:txBody>
      </p:sp>
      <p:sp>
        <p:nvSpPr>
          <p:cNvPr id="5" name="TextBox 4">
            <a:extLst>
              <a:ext uri="{FF2B5EF4-FFF2-40B4-BE49-F238E27FC236}">
                <a16:creationId xmlns:a16="http://schemas.microsoft.com/office/drawing/2014/main" id="{BF9C285D-B689-514B-AEB1-59C2ADBE113F}"/>
              </a:ext>
            </a:extLst>
          </p:cNvPr>
          <p:cNvSpPr txBox="1"/>
          <p:nvPr/>
        </p:nvSpPr>
        <p:spPr>
          <a:xfrm>
            <a:off x="2125732" y="4955873"/>
            <a:ext cx="7018268" cy="307777"/>
          </a:xfrm>
          <a:prstGeom prst="rect">
            <a:avLst/>
          </a:prstGeom>
          <a:noFill/>
        </p:spPr>
        <p:txBody>
          <a:bodyPr wrap="none" rtlCol="0">
            <a:spAutoFit/>
          </a:bodyPr>
          <a:lstStyle/>
          <a:p>
            <a:r>
              <a:rPr lang="en-US" sz="600" dirty="0">
                <a:solidFill>
                  <a:schemeClr val="bg2">
                    <a:lumMod val="90000"/>
                  </a:schemeClr>
                </a:solidFill>
              </a:rPr>
              <a:t>Overall  structure of curricular planning adapted from “Meet Us On the Corner of Intentional and Strategic” workshop presented at ACRL 04.12.13 by Steven Hoover (Syracuse), Jennifer </a:t>
            </a:r>
            <a:r>
              <a:rPr lang="en-US" sz="600" dirty="0" err="1">
                <a:solidFill>
                  <a:schemeClr val="bg2">
                    <a:lumMod val="90000"/>
                  </a:schemeClr>
                </a:solidFill>
              </a:rPr>
              <a:t>Fabbi</a:t>
            </a:r>
            <a:r>
              <a:rPr lang="en-US" sz="600" dirty="0">
                <a:solidFill>
                  <a:schemeClr val="bg2">
                    <a:lumMod val="90000"/>
                  </a:schemeClr>
                </a:solidFill>
              </a:rPr>
              <a:t>, Anne </a:t>
            </a:r>
            <a:r>
              <a:rPr lang="en-US" sz="600" dirty="0" err="1">
                <a:solidFill>
                  <a:schemeClr val="bg2">
                    <a:lumMod val="90000"/>
                  </a:schemeClr>
                </a:solidFill>
              </a:rPr>
              <a:t>Zald</a:t>
            </a:r>
            <a:r>
              <a:rPr lang="en-US" sz="600" dirty="0">
                <a:solidFill>
                  <a:schemeClr val="bg2">
                    <a:lumMod val="90000"/>
                  </a:schemeClr>
                </a:solidFill>
              </a:rPr>
              <a:t>, Erin </a:t>
            </a:r>
            <a:r>
              <a:rPr lang="en-US" sz="600" dirty="0" err="1">
                <a:solidFill>
                  <a:schemeClr val="bg2">
                    <a:lumMod val="90000"/>
                  </a:schemeClr>
                </a:solidFill>
              </a:rPr>
              <a:t>Rinto</a:t>
            </a:r>
            <a:r>
              <a:rPr lang="en-US" sz="600" dirty="0">
                <a:solidFill>
                  <a:schemeClr val="bg2">
                    <a:lumMod val="90000"/>
                  </a:schemeClr>
                </a:solidFill>
              </a:rPr>
              <a:t> (UNLV)</a:t>
            </a:r>
          </a:p>
          <a:p>
            <a:endParaRPr lang="en-US" sz="800" dirty="0">
              <a:solidFill>
                <a:schemeClr val="bg2">
                  <a:lumMod val="90000"/>
                </a:schemeClr>
              </a:solidFill>
            </a:endParaRPr>
          </a:p>
        </p:txBody>
      </p:sp>
    </p:spTree>
    <p:extLst>
      <p:ext uri="{BB962C8B-B14F-4D97-AF65-F5344CB8AC3E}">
        <p14:creationId xmlns:p14="http://schemas.microsoft.com/office/powerpoint/2010/main" val="9131527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148395" y="130086"/>
            <a:ext cx="6222232" cy="646331"/>
          </a:xfrm>
          <a:prstGeom prst="rect">
            <a:avLst/>
          </a:prstGeom>
          <a:noFill/>
        </p:spPr>
        <p:txBody>
          <a:bodyPr wrap="square" rtlCol="0">
            <a:spAutoFit/>
          </a:bodyPr>
          <a:lstStyle/>
          <a:p>
            <a:r>
              <a:rPr lang="en-US" sz="3600" b="1" dirty="0"/>
              <a:t>Indiana University system</a:t>
            </a:r>
          </a:p>
        </p:txBody>
      </p:sp>
      <p:pic>
        <p:nvPicPr>
          <p:cNvPr id="11" name="Picture 10" descr="Screen Shot 2015-06-14 at 6.46.51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88726" y="4292"/>
            <a:ext cx="717630" cy="832635"/>
          </a:xfrm>
          <a:prstGeom prst="rect">
            <a:avLst/>
          </a:prstGeom>
        </p:spPr>
      </p:pic>
      <p:pic>
        <p:nvPicPr>
          <p:cNvPr id="10" name="Picture 9" descr="campuses.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97927" y="931940"/>
            <a:ext cx="3087533" cy="3986583"/>
          </a:xfrm>
          <a:prstGeom prst="rect">
            <a:avLst/>
          </a:prstGeom>
        </p:spPr>
      </p:pic>
      <p:sp>
        <p:nvSpPr>
          <p:cNvPr id="2" name="Rectangle 1">
            <a:extLst>
              <a:ext uri="{FF2B5EF4-FFF2-40B4-BE49-F238E27FC236}">
                <a16:creationId xmlns:a16="http://schemas.microsoft.com/office/drawing/2014/main" id="{BCBD140E-518B-E54E-89CB-015BEC9464ED}"/>
              </a:ext>
            </a:extLst>
          </p:cNvPr>
          <p:cNvSpPr/>
          <p:nvPr/>
        </p:nvSpPr>
        <p:spPr>
          <a:xfrm>
            <a:off x="3252158" y="1449238"/>
            <a:ext cx="1035170" cy="4313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0513192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CA8C2C-8D12-9B48-BB73-29F42055D1B6}"/>
              </a:ext>
            </a:extLst>
          </p:cNvPr>
          <p:cNvSpPr>
            <a:spLocks noGrp="1"/>
          </p:cNvSpPr>
          <p:nvPr>
            <p:ph type="title"/>
          </p:nvPr>
        </p:nvSpPr>
        <p:spPr>
          <a:xfrm>
            <a:off x="245317" y="0"/>
            <a:ext cx="8519119" cy="1015633"/>
          </a:xfrm>
        </p:spPr>
        <p:txBody>
          <a:bodyPr>
            <a:normAutofit/>
          </a:bodyPr>
          <a:lstStyle/>
          <a:p>
            <a:r>
              <a:rPr lang="en-US" sz="2400" b="1" dirty="0"/>
              <a:t>Course title/number: Organic Chemistry Laboratory / CHEM-C 344</a:t>
            </a:r>
            <a:endParaRPr lang="en-US" sz="2400" dirty="0"/>
          </a:p>
        </p:txBody>
      </p:sp>
      <p:sp>
        <p:nvSpPr>
          <p:cNvPr id="3" name="Content Placeholder 2">
            <a:extLst>
              <a:ext uri="{FF2B5EF4-FFF2-40B4-BE49-F238E27FC236}">
                <a16:creationId xmlns:a16="http://schemas.microsoft.com/office/drawing/2014/main" id="{FAD342B2-25CA-064D-97A2-F2C74115C0EB}"/>
              </a:ext>
            </a:extLst>
          </p:cNvPr>
          <p:cNvSpPr>
            <a:spLocks noGrp="1"/>
          </p:cNvSpPr>
          <p:nvPr>
            <p:ph idx="1"/>
          </p:nvPr>
        </p:nvSpPr>
        <p:spPr>
          <a:xfrm>
            <a:off x="741872" y="1148063"/>
            <a:ext cx="7781026" cy="3883292"/>
          </a:xfrm>
        </p:spPr>
        <p:txBody>
          <a:bodyPr>
            <a:normAutofit fontScale="85000" lnSpcReduction="20000"/>
          </a:bodyPr>
          <a:lstStyle/>
          <a:p>
            <a:pPr marL="0" indent="0">
              <a:buNone/>
            </a:pPr>
            <a:r>
              <a:rPr lang="en-US" u="sng" dirty="0"/>
              <a:t>Library Day 1 </a:t>
            </a:r>
            <a:endParaRPr lang="en-US" dirty="0"/>
          </a:p>
          <a:p>
            <a:pPr lvl="0"/>
            <a:r>
              <a:rPr lang="en-US" dirty="0"/>
              <a:t>Library Assignment “Introduction to Techniques in Chemical Information” (Graded by Teaching Assistants using grading rubric)</a:t>
            </a:r>
          </a:p>
          <a:p>
            <a:r>
              <a:rPr lang="en-US" sz="1500" u="sng" dirty="0">
                <a:hlinkClick r:id="rId3"/>
              </a:rPr>
              <a:t>https://iupui.libguides.com/ld.php?content_id=24723909</a:t>
            </a:r>
            <a:endParaRPr lang="en-US" sz="1500" dirty="0"/>
          </a:p>
          <a:p>
            <a:r>
              <a:rPr lang="en-US" sz="1500" u="sng" dirty="0">
                <a:hlinkClick r:id="rId4"/>
              </a:rPr>
              <a:t>https://iupui.libguides.com/ld.php?content_id=24741130</a:t>
            </a:r>
            <a:endParaRPr lang="en-US" sz="1500" dirty="0"/>
          </a:p>
          <a:p>
            <a:pPr marL="0" indent="0">
              <a:buNone/>
            </a:pPr>
            <a:endParaRPr lang="en-US" dirty="0"/>
          </a:p>
          <a:p>
            <a:pPr marL="0" indent="0">
              <a:buNone/>
            </a:pPr>
            <a:r>
              <a:rPr lang="en-US" u="sng" dirty="0"/>
              <a:t>Library Day 2</a:t>
            </a:r>
            <a:r>
              <a:rPr lang="en-US" dirty="0"/>
              <a:t> (several weeks beyond) </a:t>
            </a:r>
          </a:p>
          <a:p>
            <a:pPr lvl="0"/>
            <a:r>
              <a:rPr lang="en-US" dirty="0"/>
              <a:t>Library Assignment “Introduction to Techniques in Chemical Information – Part 2 ” (Graded by Teaching Assistants using grading rubric)</a:t>
            </a:r>
          </a:p>
          <a:p>
            <a:r>
              <a:rPr lang="en-US" sz="1400" u="sng" dirty="0">
                <a:hlinkClick r:id="rId5"/>
              </a:rPr>
              <a:t>https://iupui.libguides.com/ld.php?content_id=44334914</a:t>
            </a:r>
            <a:endParaRPr lang="en-US" sz="1400" dirty="0"/>
          </a:p>
          <a:p>
            <a:r>
              <a:rPr lang="en-US" sz="1400" u="sng" dirty="0">
                <a:hlinkClick r:id="rId6"/>
              </a:rPr>
              <a:t>https://iupui.libguides.com/ld.php?content_id=44334923</a:t>
            </a:r>
            <a:endParaRPr lang="en-US" sz="1400" dirty="0"/>
          </a:p>
          <a:p>
            <a:pPr marL="0" indent="0">
              <a:buNone/>
            </a:pPr>
            <a:endParaRPr lang="en-US" dirty="0"/>
          </a:p>
          <a:p>
            <a:pPr marL="0" indent="0">
              <a:buNone/>
            </a:pPr>
            <a:r>
              <a:rPr lang="en-US" u="sng" dirty="0"/>
              <a:t>Final Exam for course</a:t>
            </a:r>
            <a:endParaRPr lang="en-US" dirty="0"/>
          </a:p>
          <a:p>
            <a:r>
              <a:rPr lang="en-US" dirty="0"/>
              <a:t>Items from the library sessions are included for the course final exam.</a:t>
            </a:r>
          </a:p>
          <a:p>
            <a:endParaRPr lang="en-US" dirty="0"/>
          </a:p>
        </p:txBody>
      </p:sp>
      <p:sp>
        <p:nvSpPr>
          <p:cNvPr id="4" name="Rectangle 3">
            <a:extLst>
              <a:ext uri="{FF2B5EF4-FFF2-40B4-BE49-F238E27FC236}">
                <a16:creationId xmlns:a16="http://schemas.microsoft.com/office/drawing/2014/main" id="{64B03264-E616-4046-981C-5C76AEEAA5A3}"/>
              </a:ext>
            </a:extLst>
          </p:cNvPr>
          <p:cNvSpPr/>
          <p:nvPr/>
        </p:nvSpPr>
        <p:spPr>
          <a:xfrm>
            <a:off x="379564" y="646301"/>
            <a:ext cx="1612044" cy="415498"/>
          </a:xfrm>
          <a:prstGeom prst="rect">
            <a:avLst/>
          </a:prstGeom>
        </p:spPr>
        <p:txBody>
          <a:bodyPr wrap="none">
            <a:spAutoFit/>
          </a:bodyPr>
          <a:lstStyle/>
          <a:p>
            <a:r>
              <a:rPr lang="en-US" sz="2100" b="1" dirty="0"/>
              <a:t>Assessments</a:t>
            </a:r>
          </a:p>
        </p:txBody>
      </p:sp>
      <p:sp>
        <p:nvSpPr>
          <p:cNvPr id="6" name="TextBox 5">
            <a:extLst>
              <a:ext uri="{FF2B5EF4-FFF2-40B4-BE49-F238E27FC236}">
                <a16:creationId xmlns:a16="http://schemas.microsoft.com/office/drawing/2014/main" id="{29B1D108-FADB-A443-B6F1-66325B23B95F}"/>
              </a:ext>
            </a:extLst>
          </p:cNvPr>
          <p:cNvSpPr txBox="1"/>
          <p:nvPr/>
        </p:nvSpPr>
        <p:spPr>
          <a:xfrm>
            <a:off x="2125732" y="4955873"/>
            <a:ext cx="7018268" cy="307777"/>
          </a:xfrm>
          <a:prstGeom prst="rect">
            <a:avLst/>
          </a:prstGeom>
          <a:noFill/>
        </p:spPr>
        <p:txBody>
          <a:bodyPr wrap="none" rtlCol="0">
            <a:spAutoFit/>
          </a:bodyPr>
          <a:lstStyle/>
          <a:p>
            <a:r>
              <a:rPr lang="en-US" sz="600" dirty="0">
                <a:solidFill>
                  <a:schemeClr val="bg2">
                    <a:lumMod val="90000"/>
                  </a:schemeClr>
                </a:solidFill>
              </a:rPr>
              <a:t>Overall  structure of curricular planning adapted from “Meet Us On the Corner of Intentional and Strategic” workshop presented at ACRL 04.12.13 by Steven Hoover (Syracuse), Jennifer </a:t>
            </a:r>
            <a:r>
              <a:rPr lang="en-US" sz="600" dirty="0" err="1">
                <a:solidFill>
                  <a:schemeClr val="bg2">
                    <a:lumMod val="90000"/>
                  </a:schemeClr>
                </a:solidFill>
              </a:rPr>
              <a:t>Fabbi</a:t>
            </a:r>
            <a:r>
              <a:rPr lang="en-US" sz="600" dirty="0">
                <a:solidFill>
                  <a:schemeClr val="bg2">
                    <a:lumMod val="90000"/>
                  </a:schemeClr>
                </a:solidFill>
              </a:rPr>
              <a:t>, Anne </a:t>
            </a:r>
            <a:r>
              <a:rPr lang="en-US" sz="600" dirty="0" err="1">
                <a:solidFill>
                  <a:schemeClr val="bg2">
                    <a:lumMod val="90000"/>
                  </a:schemeClr>
                </a:solidFill>
              </a:rPr>
              <a:t>Zald</a:t>
            </a:r>
            <a:r>
              <a:rPr lang="en-US" sz="600" dirty="0">
                <a:solidFill>
                  <a:schemeClr val="bg2">
                    <a:lumMod val="90000"/>
                  </a:schemeClr>
                </a:solidFill>
              </a:rPr>
              <a:t>, Erin </a:t>
            </a:r>
            <a:r>
              <a:rPr lang="en-US" sz="600" dirty="0" err="1">
                <a:solidFill>
                  <a:schemeClr val="bg2">
                    <a:lumMod val="90000"/>
                  </a:schemeClr>
                </a:solidFill>
              </a:rPr>
              <a:t>Rinto</a:t>
            </a:r>
            <a:r>
              <a:rPr lang="en-US" sz="600" dirty="0">
                <a:solidFill>
                  <a:schemeClr val="bg2">
                    <a:lumMod val="90000"/>
                  </a:schemeClr>
                </a:solidFill>
              </a:rPr>
              <a:t> (UNLV)</a:t>
            </a:r>
          </a:p>
          <a:p>
            <a:endParaRPr lang="en-US" sz="800" dirty="0">
              <a:solidFill>
                <a:schemeClr val="bg2">
                  <a:lumMod val="90000"/>
                </a:schemeClr>
              </a:solidFill>
            </a:endParaRPr>
          </a:p>
        </p:txBody>
      </p:sp>
    </p:spTree>
    <p:extLst>
      <p:ext uri="{BB962C8B-B14F-4D97-AF65-F5344CB8AC3E}">
        <p14:creationId xmlns:p14="http://schemas.microsoft.com/office/powerpoint/2010/main" val="77971921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CA8C2C-8D12-9B48-BB73-29F42055D1B6}"/>
              </a:ext>
            </a:extLst>
          </p:cNvPr>
          <p:cNvSpPr>
            <a:spLocks noGrp="1"/>
          </p:cNvSpPr>
          <p:nvPr>
            <p:ph type="title"/>
          </p:nvPr>
        </p:nvSpPr>
        <p:spPr>
          <a:xfrm>
            <a:off x="245317" y="0"/>
            <a:ext cx="8519119" cy="1015633"/>
          </a:xfrm>
        </p:spPr>
        <p:txBody>
          <a:bodyPr>
            <a:normAutofit/>
          </a:bodyPr>
          <a:lstStyle/>
          <a:p>
            <a:r>
              <a:rPr lang="en-US" sz="2400" b="1" dirty="0"/>
              <a:t>Course title/number: Organic Chemistry Laboratory / CHEM-C 344</a:t>
            </a:r>
            <a:endParaRPr lang="en-US" sz="2400" dirty="0"/>
          </a:p>
        </p:txBody>
      </p:sp>
      <p:sp>
        <p:nvSpPr>
          <p:cNvPr id="3" name="Content Placeholder 2">
            <a:extLst>
              <a:ext uri="{FF2B5EF4-FFF2-40B4-BE49-F238E27FC236}">
                <a16:creationId xmlns:a16="http://schemas.microsoft.com/office/drawing/2014/main" id="{FAD342B2-25CA-064D-97A2-F2C74115C0EB}"/>
              </a:ext>
            </a:extLst>
          </p:cNvPr>
          <p:cNvSpPr>
            <a:spLocks noGrp="1"/>
          </p:cNvSpPr>
          <p:nvPr>
            <p:ph idx="1"/>
          </p:nvPr>
        </p:nvSpPr>
        <p:spPr>
          <a:xfrm>
            <a:off x="595989" y="886114"/>
            <a:ext cx="8302694" cy="4058977"/>
          </a:xfrm>
        </p:spPr>
        <p:txBody>
          <a:bodyPr>
            <a:normAutofit/>
          </a:bodyPr>
          <a:lstStyle/>
          <a:p>
            <a:pPr marL="0" indent="0">
              <a:buNone/>
            </a:pPr>
            <a:r>
              <a:rPr lang="en-US" b="1" dirty="0"/>
              <a:t>Teaching Methods</a:t>
            </a:r>
          </a:p>
          <a:p>
            <a:pPr marL="0" indent="0">
              <a:buNone/>
            </a:pPr>
            <a:r>
              <a:rPr lang="en-US" u="sng" dirty="0"/>
              <a:t>Library Day 1 </a:t>
            </a:r>
            <a:endParaRPr lang="en-US" dirty="0"/>
          </a:p>
          <a:p>
            <a:pPr lvl="0"/>
            <a:r>
              <a:rPr lang="en-US" dirty="0"/>
              <a:t>Brief lecture with discussion </a:t>
            </a:r>
          </a:p>
          <a:p>
            <a:pPr lvl="0"/>
            <a:r>
              <a:rPr lang="en-US" dirty="0"/>
              <a:t>Demonstration</a:t>
            </a:r>
          </a:p>
          <a:p>
            <a:pPr lvl="0"/>
            <a:r>
              <a:rPr lang="en-US" dirty="0"/>
              <a:t>Hands-on exercises</a:t>
            </a:r>
          </a:p>
          <a:p>
            <a:pPr lvl="0"/>
            <a:endParaRPr lang="en-US" dirty="0"/>
          </a:p>
          <a:p>
            <a:pPr marL="0" indent="0">
              <a:buNone/>
            </a:pPr>
            <a:r>
              <a:rPr lang="en-US" u="sng" dirty="0"/>
              <a:t>Library Day 2</a:t>
            </a:r>
            <a:endParaRPr lang="en-US" dirty="0"/>
          </a:p>
          <a:p>
            <a:pPr lvl="0"/>
            <a:r>
              <a:rPr lang="en-US" dirty="0"/>
              <a:t>Brief lecture with discussion </a:t>
            </a:r>
          </a:p>
          <a:p>
            <a:pPr lvl="0"/>
            <a:r>
              <a:rPr lang="en-US" dirty="0"/>
              <a:t>Demonstration</a:t>
            </a:r>
          </a:p>
          <a:p>
            <a:pPr lvl="0"/>
            <a:r>
              <a:rPr lang="en-US" dirty="0"/>
              <a:t>Hands-on exercises</a:t>
            </a:r>
          </a:p>
          <a:p>
            <a:endParaRPr lang="en-US" dirty="0"/>
          </a:p>
        </p:txBody>
      </p:sp>
      <p:sp>
        <p:nvSpPr>
          <p:cNvPr id="5" name="TextBox 4">
            <a:extLst>
              <a:ext uri="{FF2B5EF4-FFF2-40B4-BE49-F238E27FC236}">
                <a16:creationId xmlns:a16="http://schemas.microsoft.com/office/drawing/2014/main" id="{D7119D8C-4EDD-7A41-ACD9-BAF52B437991}"/>
              </a:ext>
            </a:extLst>
          </p:cNvPr>
          <p:cNvSpPr txBox="1"/>
          <p:nvPr/>
        </p:nvSpPr>
        <p:spPr>
          <a:xfrm>
            <a:off x="2125732" y="4955873"/>
            <a:ext cx="7018268" cy="307777"/>
          </a:xfrm>
          <a:prstGeom prst="rect">
            <a:avLst/>
          </a:prstGeom>
          <a:noFill/>
        </p:spPr>
        <p:txBody>
          <a:bodyPr wrap="none" rtlCol="0">
            <a:spAutoFit/>
          </a:bodyPr>
          <a:lstStyle/>
          <a:p>
            <a:r>
              <a:rPr lang="en-US" sz="600" dirty="0">
                <a:solidFill>
                  <a:schemeClr val="bg2">
                    <a:lumMod val="90000"/>
                  </a:schemeClr>
                </a:solidFill>
              </a:rPr>
              <a:t>Overall  structure of curricular planning adapted from “Meet Us On the Corner of Intentional and Strategic” workshop presented at ACRL 04.12.13 by Steven Hoover (Syracuse), Jennifer </a:t>
            </a:r>
            <a:r>
              <a:rPr lang="en-US" sz="600" dirty="0" err="1">
                <a:solidFill>
                  <a:schemeClr val="bg2">
                    <a:lumMod val="90000"/>
                  </a:schemeClr>
                </a:solidFill>
              </a:rPr>
              <a:t>Fabbi</a:t>
            </a:r>
            <a:r>
              <a:rPr lang="en-US" sz="600" dirty="0">
                <a:solidFill>
                  <a:schemeClr val="bg2">
                    <a:lumMod val="90000"/>
                  </a:schemeClr>
                </a:solidFill>
              </a:rPr>
              <a:t>, Anne </a:t>
            </a:r>
            <a:r>
              <a:rPr lang="en-US" sz="600" dirty="0" err="1">
                <a:solidFill>
                  <a:schemeClr val="bg2">
                    <a:lumMod val="90000"/>
                  </a:schemeClr>
                </a:solidFill>
              </a:rPr>
              <a:t>Zald</a:t>
            </a:r>
            <a:r>
              <a:rPr lang="en-US" sz="600" dirty="0">
                <a:solidFill>
                  <a:schemeClr val="bg2">
                    <a:lumMod val="90000"/>
                  </a:schemeClr>
                </a:solidFill>
              </a:rPr>
              <a:t>, Erin </a:t>
            </a:r>
            <a:r>
              <a:rPr lang="en-US" sz="600" dirty="0" err="1">
                <a:solidFill>
                  <a:schemeClr val="bg2">
                    <a:lumMod val="90000"/>
                  </a:schemeClr>
                </a:solidFill>
              </a:rPr>
              <a:t>Rinto</a:t>
            </a:r>
            <a:r>
              <a:rPr lang="en-US" sz="600" dirty="0">
                <a:solidFill>
                  <a:schemeClr val="bg2">
                    <a:lumMod val="90000"/>
                  </a:schemeClr>
                </a:solidFill>
              </a:rPr>
              <a:t> (UNLV)</a:t>
            </a:r>
          </a:p>
          <a:p>
            <a:endParaRPr lang="en-US" sz="800" dirty="0">
              <a:solidFill>
                <a:schemeClr val="bg2">
                  <a:lumMod val="90000"/>
                </a:schemeClr>
              </a:solidFill>
            </a:endParaRPr>
          </a:p>
        </p:txBody>
      </p:sp>
    </p:spTree>
    <p:extLst>
      <p:ext uri="{BB962C8B-B14F-4D97-AF65-F5344CB8AC3E}">
        <p14:creationId xmlns:p14="http://schemas.microsoft.com/office/powerpoint/2010/main" val="10514589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CA8C2C-8D12-9B48-BB73-29F42055D1B6}"/>
              </a:ext>
            </a:extLst>
          </p:cNvPr>
          <p:cNvSpPr>
            <a:spLocks noGrp="1"/>
          </p:cNvSpPr>
          <p:nvPr>
            <p:ph type="title"/>
          </p:nvPr>
        </p:nvSpPr>
        <p:spPr/>
        <p:txBody>
          <a:bodyPr>
            <a:normAutofit/>
          </a:bodyPr>
          <a:lstStyle/>
          <a:p>
            <a:r>
              <a:rPr lang="en-US" b="1" dirty="0"/>
              <a:t>Example – Chemistry, Bachelor of Science</a:t>
            </a:r>
            <a:endParaRPr lang="en-US" dirty="0"/>
          </a:p>
        </p:txBody>
      </p:sp>
      <p:sp>
        <p:nvSpPr>
          <p:cNvPr id="3" name="Content Placeholder 2">
            <a:extLst>
              <a:ext uri="{FF2B5EF4-FFF2-40B4-BE49-F238E27FC236}">
                <a16:creationId xmlns:a16="http://schemas.microsoft.com/office/drawing/2014/main" id="{FAD342B2-25CA-064D-97A2-F2C74115C0EB}"/>
              </a:ext>
            </a:extLst>
          </p:cNvPr>
          <p:cNvSpPr>
            <a:spLocks noGrp="1"/>
          </p:cNvSpPr>
          <p:nvPr>
            <p:ph idx="1"/>
          </p:nvPr>
        </p:nvSpPr>
        <p:spPr/>
        <p:txBody>
          <a:bodyPr>
            <a:normAutofit/>
          </a:bodyPr>
          <a:lstStyle/>
          <a:p>
            <a:r>
              <a:rPr lang="en-US" dirty="0"/>
              <a:t>SCI-I 120 Windows on Science (First Year Seminar)</a:t>
            </a:r>
          </a:p>
          <a:p>
            <a:pPr marL="342900" lvl="1" indent="0">
              <a:buNone/>
            </a:pPr>
            <a:r>
              <a:rPr lang="en-US" sz="2100" dirty="0">
                <a:solidFill>
                  <a:schemeClr val="tx1">
                    <a:lumMod val="50000"/>
                    <a:lumOff val="50000"/>
                  </a:schemeClr>
                </a:solidFill>
              </a:rPr>
              <a:t>1 class visit - 1 hour 50 and minute session </a:t>
            </a:r>
          </a:p>
          <a:p>
            <a:r>
              <a:rPr lang="en-US" dirty="0"/>
              <a:t>CHEM-C 294 Intro to Cornerstone in Chemistry</a:t>
            </a:r>
          </a:p>
          <a:p>
            <a:pPr marL="342900" lvl="1" indent="0">
              <a:buNone/>
            </a:pPr>
            <a:r>
              <a:rPr lang="en-US" sz="2100" dirty="0">
                <a:solidFill>
                  <a:schemeClr val="tx1">
                    <a:lumMod val="50000"/>
                    <a:lumOff val="50000"/>
                  </a:schemeClr>
                </a:solidFill>
              </a:rPr>
              <a:t>2 class visits - 45 min. and 1 hour and 30 min.</a:t>
            </a:r>
          </a:p>
          <a:p>
            <a:r>
              <a:rPr lang="en-US" dirty="0"/>
              <a:t>CHEM-C 344 Organic Chemistry Laboratory </a:t>
            </a:r>
          </a:p>
          <a:p>
            <a:pPr marL="342900" lvl="1" indent="0">
              <a:buNone/>
            </a:pPr>
            <a:r>
              <a:rPr lang="en-US" sz="2100" dirty="0">
                <a:solidFill>
                  <a:schemeClr val="tx1">
                    <a:lumMod val="50000"/>
                    <a:lumOff val="50000"/>
                  </a:schemeClr>
                </a:solidFill>
              </a:rPr>
              <a:t>2 class visits, each 2 hours</a:t>
            </a:r>
          </a:p>
          <a:p>
            <a:r>
              <a:rPr lang="en-US" dirty="0"/>
              <a:t>CHEM 494 Capstone in Chemistry</a:t>
            </a:r>
          </a:p>
          <a:p>
            <a:pPr marL="342900" lvl="1" indent="0">
              <a:buNone/>
            </a:pPr>
            <a:r>
              <a:rPr lang="en-US" sz="2100" dirty="0">
                <a:solidFill>
                  <a:schemeClr val="tx1">
                    <a:lumMod val="50000"/>
                    <a:lumOff val="50000"/>
                  </a:schemeClr>
                </a:solidFill>
              </a:rPr>
              <a:t>No class visit, individual appointments with students</a:t>
            </a:r>
          </a:p>
          <a:p>
            <a:pPr marL="0" indent="0">
              <a:buNone/>
            </a:pPr>
            <a:endParaRPr lang="en-US" dirty="0">
              <a:solidFill>
                <a:schemeClr val="tx1">
                  <a:lumMod val="50000"/>
                  <a:lumOff val="50000"/>
                </a:schemeClr>
              </a:solidFill>
            </a:endParaRPr>
          </a:p>
          <a:p>
            <a:pPr marL="0" indent="0">
              <a:buNone/>
            </a:pPr>
            <a:endParaRPr lang="en-US" dirty="0"/>
          </a:p>
        </p:txBody>
      </p:sp>
    </p:spTree>
    <p:extLst>
      <p:ext uri="{BB962C8B-B14F-4D97-AF65-F5344CB8AC3E}">
        <p14:creationId xmlns:p14="http://schemas.microsoft.com/office/powerpoint/2010/main" val="165443205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CA8C2C-8D12-9B48-BB73-29F42055D1B6}"/>
              </a:ext>
            </a:extLst>
          </p:cNvPr>
          <p:cNvSpPr>
            <a:spLocks noGrp="1"/>
          </p:cNvSpPr>
          <p:nvPr>
            <p:ph type="title"/>
          </p:nvPr>
        </p:nvSpPr>
        <p:spPr/>
        <p:txBody>
          <a:bodyPr>
            <a:normAutofit/>
          </a:bodyPr>
          <a:lstStyle/>
          <a:p>
            <a:r>
              <a:rPr lang="en-US" b="1" dirty="0"/>
              <a:t>Example – Psychology, Bachelor of Science</a:t>
            </a:r>
            <a:endParaRPr lang="en-US" dirty="0"/>
          </a:p>
        </p:txBody>
      </p:sp>
      <p:sp>
        <p:nvSpPr>
          <p:cNvPr id="3" name="Content Placeholder 2">
            <a:extLst>
              <a:ext uri="{FF2B5EF4-FFF2-40B4-BE49-F238E27FC236}">
                <a16:creationId xmlns:a16="http://schemas.microsoft.com/office/drawing/2014/main" id="{FAD342B2-25CA-064D-97A2-F2C74115C0EB}"/>
              </a:ext>
            </a:extLst>
          </p:cNvPr>
          <p:cNvSpPr>
            <a:spLocks noGrp="1"/>
          </p:cNvSpPr>
          <p:nvPr>
            <p:ph idx="1"/>
          </p:nvPr>
        </p:nvSpPr>
        <p:spPr/>
        <p:txBody>
          <a:bodyPr>
            <a:normAutofit/>
          </a:bodyPr>
          <a:lstStyle/>
          <a:p>
            <a:r>
              <a:rPr lang="en-US" dirty="0"/>
              <a:t>SCI-I 120 Windows on Science (First Year Seminar)</a:t>
            </a:r>
          </a:p>
          <a:p>
            <a:endParaRPr lang="en-US" dirty="0"/>
          </a:p>
          <a:p>
            <a:r>
              <a:rPr lang="en-US" dirty="0"/>
              <a:t>PSY 203 Ethics and Diversity in Psychology PSY-B 203	</a:t>
            </a:r>
          </a:p>
          <a:p>
            <a:pPr marL="0" indent="0">
              <a:buNone/>
            </a:pPr>
            <a:r>
              <a:rPr lang="en-US" dirty="0">
                <a:solidFill>
                  <a:schemeClr val="tx1">
                    <a:lumMod val="50000"/>
                    <a:lumOff val="50000"/>
                  </a:schemeClr>
                </a:solidFill>
              </a:rPr>
              <a:t>	</a:t>
            </a:r>
          </a:p>
          <a:p>
            <a:r>
              <a:rPr lang="en-US" dirty="0"/>
              <a:t>PSY 311 Research Methods in Psychology 	</a:t>
            </a:r>
          </a:p>
          <a:p>
            <a:endParaRPr lang="en-US" dirty="0"/>
          </a:p>
          <a:p>
            <a:r>
              <a:rPr lang="en-US" dirty="0"/>
              <a:t>PSY 433 Capstone Laboratory in Psychology PSY-B433</a:t>
            </a:r>
          </a:p>
          <a:p>
            <a:pPr marL="0" indent="0">
              <a:buNone/>
            </a:pPr>
            <a:r>
              <a:rPr lang="en-US" dirty="0">
                <a:solidFill>
                  <a:schemeClr val="tx1">
                    <a:lumMod val="50000"/>
                    <a:lumOff val="50000"/>
                  </a:schemeClr>
                </a:solidFill>
              </a:rPr>
              <a:t>	</a:t>
            </a:r>
            <a:endParaRPr lang="en-US" dirty="0"/>
          </a:p>
          <a:p>
            <a:pPr marL="0" indent="0">
              <a:buNone/>
            </a:pPr>
            <a:endParaRPr lang="en-US" dirty="0"/>
          </a:p>
        </p:txBody>
      </p:sp>
    </p:spTree>
    <p:extLst>
      <p:ext uri="{BB962C8B-B14F-4D97-AF65-F5344CB8AC3E}">
        <p14:creationId xmlns:p14="http://schemas.microsoft.com/office/powerpoint/2010/main" val="219695860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CA8C2C-8D12-9B48-BB73-29F42055D1B6}"/>
              </a:ext>
            </a:extLst>
          </p:cNvPr>
          <p:cNvSpPr>
            <a:spLocks noGrp="1"/>
          </p:cNvSpPr>
          <p:nvPr>
            <p:ph type="title"/>
          </p:nvPr>
        </p:nvSpPr>
        <p:spPr/>
        <p:txBody>
          <a:bodyPr>
            <a:normAutofit/>
          </a:bodyPr>
          <a:lstStyle/>
          <a:p>
            <a:r>
              <a:rPr lang="en-US" b="1" dirty="0"/>
              <a:t>Example – Psychology, Bachelor of Science</a:t>
            </a:r>
            <a:endParaRPr lang="en-US" dirty="0"/>
          </a:p>
        </p:txBody>
      </p:sp>
      <p:sp>
        <p:nvSpPr>
          <p:cNvPr id="3" name="Content Placeholder 2">
            <a:extLst>
              <a:ext uri="{FF2B5EF4-FFF2-40B4-BE49-F238E27FC236}">
                <a16:creationId xmlns:a16="http://schemas.microsoft.com/office/drawing/2014/main" id="{FAD342B2-25CA-064D-97A2-F2C74115C0EB}"/>
              </a:ext>
            </a:extLst>
          </p:cNvPr>
          <p:cNvSpPr>
            <a:spLocks noGrp="1"/>
          </p:cNvSpPr>
          <p:nvPr>
            <p:ph idx="1"/>
          </p:nvPr>
        </p:nvSpPr>
        <p:spPr/>
        <p:txBody>
          <a:bodyPr>
            <a:normAutofit/>
          </a:bodyPr>
          <a:lstStyle/>
          <a:p>
            <a:r>
              <a:rPr lang="en-US" dirty="0"/>
              <a:t>SCI-I 120 Windows on Science (First Year Seminar)</a:t>
            </a:r>
          </a:p>
          <a:p>
            <a:pPr marL="0" indent="0">
              <a:buNone/>
            </a:pPr>
            <a:r>
              <a:rPr lang="en-US" dirty="0"/>
              <a:t>	</a:t>
            </a:r>
            <a:r>
              <a:rPr lang="en-US" dirty="0">
                <a:solidFill>
                  <a:schemeClr val="tx1">
                    <a:lumMod val="50000"/>
                    <a:lumOff val="50000"/>
                  </a:schemeClr>
                </a:solidFill>
              </a:rPr>
              <a:t>Intro to science and strategies for success as science major</a:t>
            </a:r>
          </a:p>
          <a:p>
            <a:r>
              <a:rPr lang="en-US" dirty="0"/>
              <a:t>PSY 203 Ethics and Diversity in Psychology PSY-B 203	</a:t>
            </a:r>
          </a:p>
          <a:p>
            <a:pPr marL="0" indent="0">
              <a:buNone/>
            </a:pPr>
            <a:r>
              <a:rPr lang="en-US" dirty="0">
                <a:solidFill>
                  <a:schemeClr val="tx1">
                    <a:lumMod val="50000"/>
                    <a:lumOff val="50000"/>
                  </a:schemeClr>
                </a:solidFill>
              </a:rPr>
              <a:t>	</a:t>
            </a:r>
          </a:p>
          <a:p>
            <a:r>
              <a:rPr lang="en-US" dirty="0"/>
              <a:t>PSY 311 Research Methods in Psychology 	</a:t>
            </a:r>
          </a:p>
          <a:p>
            <a:endParaRPr lang="en-US" dirty="0"/>
          </a:p>
          <a:p>
            <a:r>
              <a:rPr lang="en-US" dirty="0"/>
              <a:t>PSY 433 Capstone Laboratory in Psychology PSY-B433</a:t>
            </a:r>
          </a:p>
          <a:p>
            <a:pPr marL="0" indent="0">
              <a:buNone/>
            </a:pPr>
            <a:r>
              <a:rPr lang="en-US" dirty="0">
                <a:solidFill>
                  <a:schemeClr val="tx1">
                    <a:lumMod val="50000"/>
                    <a:lumOff val="50000"/>
                  </a:schemeClr>
                </a:solidFill>
              </a:rPr>
              <a:t>	</a:t>
            </a:r>
            <a:endParaRPr lang="en-US" dirty="0"/>
          </a:p>
          <a:p>
            <a:pPr marL="0" indent="0">
              <a:buNone/>
            </a:pPr>
            <a:endParaRPr lang="en-US" dirty="0"/>
          </a:p>
        </p:txBody>
      </p:sp>
    </p:spTree>
    <p:extLst>
      <p:ext uri="{BB962C8B-B14F-4D97-AF65-F5344CB8AC3E}">
        <p14:creationId xmlns:p14="http://schemas.microsoft.com/office/powerpoint/2010/main" val="254990092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CA8C2C-8D12-9B48-BB73-29F42055D1B6}"/>
              </a:ext>
            </a:extLst>
          </p:cNvPr>
          <p:cNvSpPr>
            <a:spLocks noGrp="1"/>
          </p:cNvSpPr>
          <p:nvPr>
            <p:ph type="title"/>
          </p:nvPr>
        </p:nvSpPr>
        <p:spPr/>
        <p:txBody>
          <a:bodyPr>
            <a:normAutofit/>
          </a:bodyPr>
          <a:lstStyle/>
          <a:p>
            <a:r>
              <a:rPr lang="en-US" b="1" dirty="0"/>
              <a:t>Example – Psychology, Bachelor of Science</a:t>
            </a:r>
            <a:endParaRPr lang="en-US" dirty="0"/>
          </a:p>
        </p:txBody>
      </p:sp>
      <p:sp>
        <p:nvSpPr>
          <p:cNvPr id="3" name="Content Placeholder 2">
            <a:extLst>
              <a:ext uri="{FF2B5EF4-FFF2-40B4-BE49-F238E27FC236}">
                <a16:creationId xmlns:a16="http://schemas.microsoft.com/office/drawing/2014/main" id="{FAD342B2-25CA-064D-97A2-F2C74115C0EB}"/>
              </a:ext>
            </a:extLst>
          </p:cNvPr>
          <p:cNvSpPr>
            <a:spLocks noGrp="1"/>
          </p:cNvSpPr>
          <p:nvPr>
            <p:ph idx="1"/>
          </p:nvPr>
        </p:nvSpPr>
        <p:spPr/>
        <p:txBody>
          <a:bodyPr>
            <a:normAutofit/>
          </a:bodyPr>
          <a:lstStyle/>
          <a:p>
            <a:r>
              <a:rPr lang="en-US" dirty="0"/>
              <a:t>SCI-I 120 Windows on Science (First Year Seminar)</a:t>
            </a:r>
          </a:p>
          <a:p>
            <a:pPr marL="0" indent="0">
              <a:buNone/>
            </a:pPr>
            <a:r>
              <a:rPr lang="en-US" dirty="0"/>
              <a:t>	</a:t>
            </a:r>
            <a:r>
              <a:rPr lang="en-US" dirty="0">
                <a:solidFill>
                  <a:schemeClr val="tx1">
                    <a:lumMod val="50000"/>
                    <a:lumOff val="50000"/>
                  </a:schemeClr>
                </a:solidFill>
              </a:rPr>
              <a:t>Intro to science and strategies for success as science major</a:t>
            </a:r>
          </a:p>
          <a:p>
            <a:r>
              <a:rPr lang="en-US" dirty="0"/>
              <a:t>PSY 203 Ethics and Diversity in Psychology PSY-B 203	</a:t>
            </a:r>
          </a:p>
          <a:p>
            <a:pPr marL="0" indent="0">
              <a:buNone/>
            </a:pPr>
            <a:r>
              <a:rPr lang="en-US" dirty="0">
                <a:solidFill>
                  <a:schemeClr val="tx1">
                    <a:lumMod val="50000"/>
                    <a:lumOff val="50000"/>
                  </a:schemeClr>
                </a:solidFill>
              </a:rPr>
              <a:t>	Key avenue for focusing on issues in citation/plagiarism</a:t>
            </a:r>
          </a:p>
          <a:p>
            <a:r>
              <a:rPr lang="en-US" dirty="0"/>
              <a:t>PSY 311 Research Methods in Psychology 	</a:t>
            </a:r>
          </a:p>
          <a:p>
            <a:endParaRPr lang="en-US" dirty="0"/>
          </a:p>
          <a:p>
            <a:r>
              <a:rPr lang="en-US" dirty="0"/>
              <a:t>PSY 433 Capstone Laboratory in Psychology PSY-B433</a:t>
            </a:r>
          </a:p>
          <a:p>
            <a:pPr marL="0" indent="0">
              <a:buNone/>
            </a:pPr>
            <a:r>
              <a:rPr lang="en-US" dirty="0">
                <a:solidFill>
                  <a:schemeClr val="tx1">
                    <a:lumMod val="50000"/>
                    <a:lumOff val="50000"/>
                  </a:schemeClr>
                </a:solidFill>
              </a:rPr>
              <a:t>	</a:t>
            </a:r>
            <a:endParaRPr lang="en-US" dirty="0"/>
          </a:p>
          <a:p>
            <a:pPr marL="0" indent="0">
              <a:buNone/>
            </a:pPr>
            <a:endParaRPr lang="en-US" dirty="0"/>
          </a:p>
        </p:txBody>
      </p:sp>
    </p:spTree>
    <p:extLst>
      <p:ext uri="{BB962C8B-B14F-4D97-AF65-F5344CB8AC3E}">
        <p14:creationId xmlns:p14="http://schemas.microsoft.com/office/powerpoint/2010/main" val="24669742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CA8C2C-8D12-9B48-BB73-29F42055D1B6}"/>
              </a:ext>
            </a:extLst>
          </p:cNvPr>
          <p:cNvSpPr>
            <a:spLocks noGrp="1"/>
          </p:cNvSpPr>
          <p:nvPr>
            <p:ph type="title"/>
          </p:nvPr>
        </p:nvSpPr>
        <p:spPr/>
        <p:txBody>
          <a:bodyPr>
            <a:normAutofit/>
          </a:bodyPr>
          <a:lstStyle/>
          <a:p>
            <a:r>
              <a:rPr lang="en-US" b="1" dirty="0"/>
              <a:t>Example – Psychology, Bachelor of Science</a:t>
            </a:r>
            <a:endParaRPr lang="en-US" dirty="0"/>
          </a:p>
        </p:txBody>
      </p:sp>
      <p:sp>
        <p:nvSpPr>
          <p:cNvPr id="3" name="Content Placeholder 2">
            <a:extLst>
              <a:ext uri="{FF2B5EF4-FFF2-40B4-BE49-F238E27FC236}">
                <a16:creationId xmlns:a16="http://schemas.microsoft.com/office/drawing/2014/main" id="{FAD342B2-25CA-064D-97A2-F2C74115C0EB}"/>
              </a:ext>
            </a:extLst>
          </p:cNvPr>
          <p:cNvSpPr>
            <a:spLocks noGrp="1"/>
          </p:cNvSpPr>
          <p:nvPr>
            <p:ph idx="1"/>
          </p:nvPr>
        </p:nvSpPr>
        <p:spPr/>
        <p:txBody>
          <a:bodyPr>
            <a:normAutofit/>
          </a:bodyPr>
          <a:lstStyle/>
          <a:p>
            <a:r>
              <a:rPr lang="en-US" dirty="0"/>
              <a:t>SCI-I 120 Windows on Science (First Year Seminar)</a:t>
            </a:r>
          </a:p>
          <a:p>
            <a:pPr marL="0" indent="0">
              <a:buNone/>
            </a:pPr>
            <a:r>
              <a:rPr lang="en-US" dirty="0"/>
              <a:t>	</a:t>
            </a:r>
            <a:r>
              <a:rPr lang="en-US" dirty="0">
                <a:solidFill>
                  <a:schemeClr val="tx1">
                    <a:lumMod val="50000"/>
                    <a:lumOff val="50000"/>
                  </a:schemeClr>
                </a:solidFill>
              </a:rPr>
              <a:t>Intro to science and strategies for success as science major</a:t>
            </a:r>
          </a:p>
          <a:p>
            <a:r>
              <a:rPr lang="en-US" dirty="0"/>
              <a:t>PSY 203 Ethics and Diversity in Psychology PSY-B 203	</a:t>
            </a:r>
          </a:p>
          <a:p>
            <a:pPr marL="0" indent="0">
              <a:buNone/>
            </a:pPr>
            <a:r>
              <a:rPr lang="en-US" dirty="0">
                <a:solidFill>
                  <a:schemeClr val="tx1">
                    <a:lumMod val="50000"/>
                    <a:lumOff val="50000"/>
                  </a:schemeClr>
                </a:solidFill>
              </a:rPr>
              <a:t>	Key avenue for focusing on issues in citation/plagiarism</a:t>
            </a:r>
          </a:p>
          <a:p>
            <a:r>
              <a:rPr lang="en-US" dirty="0"/>
              <a:t>PSY 311 Research Methods in Psychology 	</a:t>
            </a:r>
          </a:p>
          <a:p>
            <a:pPr marL="0" indent="0">
              <a:buNone/>
            </a:pPr>
            <a:r>
              <a:rPr lang="en-US" dirty="0">
                <a:solidFill>
                  <a:schemeClr val="tx1">
                    <a:lumMod val="50000"/>
                    <a:lumOff val="50000"/>
                  </a:schemeClr>
                </a:solidFill>
              </a:rPr>
              <a:t>	Research design – key avenue for teaching literature search</a:t>
            </a:r>
          </a:p>
          <a:p>
            <a:r>
              <a:rPr lang="en-US" dirty="0"/>
              <a:t>PSY 433 Capstone Laboratory in Psychology PSY-B433</a:t>
            </a:r>
          </a:p>
          <a:p>
            <a:pPr marL="0" indent="0">
              <a:buNone/>
            </a:pPr>
            <a:r>
              <a:rPr lang="en-US" dirty="0">
                <a:solidFill>
                  <a:schemeClr val="tx1">
                    <a:lumMod val="50000"/>
                    <a:lumOff val="50000"/>
                  </a:schemeClr>
                </a:solidFill>
              </a:rPr>
              <a:t>	</a:t>
            </a:r>
            <a:endParaRPr lang="en-US" dirty="0"/>
          </a:p>
          <a:p>
            <a:pPr marL="0" indent="0">
              <a:buNone/>
            </a:pPr>
            <a:endParaRPr lang="en-US" dirty="0"/>
          </a:p>
        </p:txBody>
      </p:sp>
    </p:spTree>
    <p:extLst>
      <p:ext uri="{BB962C8B-B14F-4D97-AF65-F5344CB8AC3E}">
        <p14:creationId xmlns:p14="http://schemas.microsoft.com/office/powerpoint/2010/main" val="348095160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CA8C2C-8D12-9B48-BB73-29F42055D1B6}"/>
              </a:ext>
            </a:extLst>
          </p:cNvPr>
          <p:cNvSpPr>
            <a:spLocks noGrp="1"/>
          </p:cNvSpPr>
          <p:nvPr>
            <p:ph type="title"/>
          </p:nvPr>
        </p:nvSpPr>
        <p:spPr/>
        <p:txBody>
          <a:bodyPr>
            <a:normAutofit/>
          </a:bodyPr>
          <a:lstStyle/>
          <a:p>
            <a:r>
              <a:rPr lang="en-US" b="1" dirty="0"/>
              <a:t>Example – Psychology, Bachelor of Science</a:t>
            </a:r>
            <a:endParaRPr lang="en-US" dirty="0"/>
          </a:p>
        </p:txBody>
      </p:sp>
      <p:sp>
        <p:nvSpPr>
          <p:cNvPr id="3" name="Content Placeholder 2">
            <a:extLst>
              <a:ext uri="{FF2B5EF4-FFF2-40B4-BE49-F238E27FC236}">
                <a16:creationId xmlns:a16="http://schemas.microsoft.com/office/drawing/2014/main" id="{FAD342B2-25CA-064D-97A2-F2C74115C0EB}"/>
              </a:ext>
            </a:extLst>
          </p:cNvPr>
          <p:cNvSpPr>
            <a:spLocks noGrp="1"/>
          </p:cNvSpPr>
          <p:nvPr>
            <p:ph idx="1"/>
          </p:nvPr>
        </p:nvSpPr>
        <p:spPr/>
        <p:txBody>
          <a:bodyPr>
            <a:normAutofit/>
          </a:bodyPr>
          <a:lstStyle/>
          <a:p>
            <a:r>
              <a:rPr lang="en-US" dirty="0"/>
              <a:t>SCI-I 120 Windows on Science (First Year Seminar)</a:t>
            </a:r>
          </a:p>
          <a:p>
            <a:pPr marL="0" indent="0">
              <a:buNone/>
            </a:pPr>
            <a:r>
              <a:rPr lang="en-US" dirty="0"/>
              <a:t>	</a:t>
            </a:r>
            <a:r>
              <a:rPr lang="en-US" dirty="0">
                <a:solidFill>
                  <a:schemeClr val="tx1">
                    <a:lumMod val="50000"/>
                    <a:lumOff val="50000"/>
                  </a:schemeClr>
                </a:solidFill>
              </a:rPr>
              <a:t>Intro to science and strategies for success as science major</a:t>
            </a:r>
          </a:p>
          <a:p>
            <a:r>
              <a:rPr lang="en-US" dirty="0"/>
              <a:t>PSY 203 Ethics and Diversity in Psychology PSY-B 203	</a:t>
            </a:r>
          </a:p>
          <a:p>
            <a:pPr marL="0" indent="0">
              <a:buNone/>
            </a:pPr>
            <a:r>
              <a:rPr lang="en-US" dirty="0">
                <a:solidFill>
                  <a:schemeClr val="tx1">
                    <a:lumMod val="50000"/>
                    <a:lumOff val="50000"/>
                  </a:schemeClr>
                </a:solidFill>
              </a:rPr>
              <a:t>	Key avenue for focusing on issues in citation/plagiarism</a:t>
            </a:r>
          </a:p>
          <a:p>
            <a:r>
              <a:rPr lang="en-US" dirty="0"/>
              <a:t>PSY 311 Research Methods in Psychology 	</a:t>
            </a:r>
          </a:p>
          <a:p>
            <a:pPr marL="0" indent="0">
              <a:buNone/>
            </a:pPr>
            <a:r>
              <a:rPr lang="en-US" dirty="0">
                <a:solidFill>
                  <a:schemeClr val="tx1">
                    <a:lumMod val="50000"/>
                    <a:lumOff val="50000"/>
                  </a:schemeClr>
                </a:solidFill>
              </a:rPr>
              <a:t>	Research design – key avenue for teaching literature search</a:t>
            </a:r>
          </a:p>
          <a:p>
            <a:r>
              <a:rPr lang="en-US" dirty="0"/>
              <a:t>PSY 433 Capstone Laboratory in Psychology PSY-B433</a:t>
            </a:r>
          </a:p>
          <a:p>
            <a:pPr marL="0" indent="0">
              <a:buNone/>
            </a:pPr>
            <a:r>
              <a:rPr lang="en-US" dirty="0">
                <a:solidFill>
                  <a:schemeClr val="tx1">
                    <a:lumMod val="50000"/>
                    <a:lumOff val="50000"/>
                  </a:schemeClr>
                </a:solidFill>
              </a:rPr>
              <a:t>	Independent research projects</a:t>
            </a:r>
          </a:p>
          <a:p>
            <a:pPr marL="0" indent="0">
              <a:buNone/>
            </a:pPr>
            <a:endParaRPr lang="en-US" dirty="0"/>
          </a:p>
          <a:p>
            <a:pPr marL="0" indent="0">
              <a:buNone/>
            </a:pPr>
            <a:endParaRPr lang="en-US" dirty="0"/>
          </a:p>
        </p:txBody>
      </p:sp>
    </p:spTree>
    <p:extLst>
      <p:ext uri="{BB962C8B-B14F-4D97-AF65-F5344CB8AC3E}">
        <p14:creationId xmlns:p14="http://schemas.microsoft.com/office/powerpoint/2010/main" val="227893697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CA8C2C-8D12-9B48-BB73-29F42055D1B6}"/>
              </a:ext>
            </a:extLst>
          </p:cNvPr>
          <p:cNvSpPr>
            <a:spLocks noGrp="1"/>
          </p:cNvSpPr>
          <p:nvPr>
            <p:ph type="title"/>
          </p:nvPr>
        </p:nvSpPr>
        <p:spPr/>
        <p:txBody>
          <a:bodyPr>
            <a:normAutofit/>
          </a:bodyPr>
          <a:lstStyle/>
          <a:p>
            <a:r>
              <a:rPr lang="en-US" b="1" dirty="0"/>
              <a:t>Challenges</a:t>
            </a:r>
            <a:endParaRPr lang="en-US" dirty="0"/>
          </a:p>
        </p:txBody>
      </p:sp>
      <p:sp>
        <p:nvSpPr>
          <p:cNvPr id="3" name="Content Placeholder 2">
            <a:extLst>
              <a:ext uri="{FF2B5EF4-FFF2-40B4-BE49-F238E27FC236}">
                <a16:creationId xmlns:a16="http://schemas.microsoft.com/office/drawing/2014/main" id="{FAD342B2-25CA-064D-97A2-F2C74115C0EB}"/>
              </a:ext>
            </a:extLst>
          </p:cNvPr>
          <p:cNvSpPr>
            <a:spLocks noGrp="1"/>
          </p:cNvSpPr>
          <p:nvPr>
            <p:ph idx="1"/>
          </p:nvPr>
        </p:nvSpPr>
        <p:spPr/>
        <p:txBody>
          <a:bodyPr>
            <a:normAutofit/>
          </a:bodyPr>
          <a:lstStyle/>
          <a:p>
            <a:r>
              <a:rPr lang="en-US" dirty="0"/>
              <a:t>Faculty buy in</a:t>
            </a:r>
          </a:p>
          <a:p>
            <a:pPr lvl="1"/>
            <a:endParaRPr lang="en-US" dirty="0"/>
          </a:p>
          <a:p>
            <a:r>
              <a:rPr lang="en-US" dirty="0"/>
              <a:t>May result in higher instruction load</a:t>
            </a:r>
          </a:p>
          <a:p>
            <a:pPr lvl="0">
              <a:lnSpc>
                <a:spcPct val="100000"/>
              </a:lnSpc>
              <a:spcBef>
                <a:spcPts val="0"/>
              </a:spcBef>
              <a:defRPr/>
            </a:pPr>
            <a:endParaRPr lang="en-US" dirty="0"/>
          </a:p>
          <a:p>
            <a:pPr lvl="0">
              <a:lnSpc>
                <a:spcPct val="100000"/>
              </a:lnSpc>
              <a:spcBef>
                <a:spcPts val="0"/>
              </a:spcBef>
              <a:defRPr/>
            </a:pPr>
            <a:r>
              <a:rPr lang="en-US" dirty="0"/>
              <a:t>Takes considerable time to plan</a:t>
            </a:r>
          </a:p>
        </p:txBody>
      </p:sp>
    </p:spTree>
    <p:extLst>
      <p:ext uri="{BB962C8B-B14F-4D97-AF65-F5344CB8AC3E}">
        <p14:creationId xmlns:p14="http://schemas.microsoft.com/office/powerpoint/2010/main" val="52448503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CA8C2C-8D12-9B48-BB73-29F42055D1B6}"/>
              </a:ext>
            </a:extLst>
          </p:cNvPr>
          <p:cNvSpPr>
            <a:spLocks noGrp="1"/>
          </p:cNvSpPr>
          <p:nvPr>
            <p:ph type="title"/>
          </p:nvPr>
        </p:nvSpPr>
        <p:spPr/>
        <p:txBody>
          <a:bodyPr>
            <a:normAutofit/>
          </a:bodyPr>
          <a:lstStyle/>
          <a:p>
            <a:r>
              <a:rPr lang="en-US" b="1" dirty="0"/>
              <a:t>Many Benefits</a:t>
            </a:r>
            <a:endParaRPr lang="en-US" dirty="0"/>
          </a:p>
        </p:txBody>
      </p:sp>
      <p:sp>
        <p:nvSpPr>
          <p:cNvPr id="3" name="Content Placeholder 2">
            <a:extLst>
              <a:ext uri="{FF2B5EF4-FFF2-40B4-BE49-F238E27FC236}">
                <a16:creationId xmlns:a16="http://schemas.microsoft.com/office/drawing/2014/main" id="{FAD342B2-25CA-064D-97A2-F2C74115C0EB}"/>
              </a:ext>
            </a:extLst>
          </p:cNvPr>
          <p:cNvSpPr>
            <a:spLocks noGrp="1"/>
          </p:cNvSpPr>
          <p:nvPr>
            <p:ph idx="1"/>
          </p:nvPr>
        </p:nvSpPr>
        <p:spPr/>
        <p:txBody>
          <a:bodyPr>
            <a:normAutofit/>
          </a:bodyPr>
          <a:lstStyle/>
          <a:p>
            <a:r>
              <a:rPr lang="en-US" dirty="0"/>
              <a:t>Makes learning more relevant</a:t>
            </a:r>
          </a:p>
          <a:p>
            <a:pPr lvl="1"/>
            <a:endParaRPr lang="en-US" dirty="0"/>
          </a:p>
          <a:p>
            <a:r>
              <a:rPr lang="en-US" dirty="0"/>
              <a:t>More meaningful assignments</a:t>
            </a:r>
          </a:p>
          <a:p>
            <a:pPr lvl="0">
              <a:lnSpc>
                <a:spcPct val="100000"/>
              </a:lnSpc>
              <a:spcBef>
                <a:spcPts val="0"/>
              </a:spcBef>
              <a:defRPr/>
            </a:pPr>
            <a:endParaRPr lang="en-US" dirty="0"/>
          </a:p>
          <a:p>
            <a:pPr lvl="0">
              <a:lnSpc>
                <a:spcPct val="100000"/>
              </a:lnSpc>
              <a:spcBef>
                <a:spcPts val="0"/>
              </a:spcBef>
              <a:defRPr/>
            </a:pPr>
            <a:r>
              <a:rPr lang="en-US" dirty="0"/>
              <a:t>Delivers library instruction at specific points of need</a:t>
            </a:r>
          </a:p>
        </p:txBody>
      </p:sp>
    </p:spTree>
    <p:extLst>
      <p:ext uri="{BB962C8B-B14F-4D97-AF65-F5344CB8AC3E}">
        <p14:creationId xmlns:p14="http://schemas.microsoft.com/office/powerpoint/2010/main" val="8470464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148395" y="224977"/>
            <a:ext cx="6222232" cy="1938992"/>
          </a:xfrm>
          <a:prstGeom prst="rect">
            <a:avLst/>
          </a:prstGeom>
          <a:noFill/>
        </p:spPr>
        <p:txBody>
          <a:bodyPr wrap="square" rtlCol="0">
            <a:spAutoFit/>
          </a:bodyPr>
          <a:lstStyle/>
          <a:p>
            <a:r>
              <a:rPr lang="en-US" sz="2400" b="1" dirty="0"/>
              <a:t>Indiana University-Purdue University, Indianapolis (IUPUI)</a:t>
            </a:r>
          </a:p>
          <a:p>
            <a:endParaRPr lang="en-US" sz="3600" b="1" dirty="0"/>
          </a:p>
          <a:p>
            <a:endParaRPr lang="en-US" sz="3600" b="1" dirty="0"/>
          </a:p>
        </p:txBody>
      </p:sp>
      <p:pic>
        <p:nvPicPr>
          <p:cNvPr id="11" name="Picture 10" descr="Screen Shot 2015-06-14 at 6.46.51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88726" y="4292"/>
            <a:ext cx="717630" cy="832635"/>
          </a:xfrm>
          <a:prstGeom prst="rect">
            <a:avLst/>
          </a:prstGeom>
        </p:spPr>
      </p:pic>
      <p:pic>
        <p:nvPicPr>
          <p:cNvPr id="10" name="Picture 9" descr="campuses.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97927" y="931940"/>
            <a:ext cx="3087533" cy="3986583"/>
          </a:xfrm>
          <a:prstGeom prst="rect">
            <a:avLst/>
          </a:prstGeom>
        </p:spPr>
      </p:pic>
      <p:sp>
        <p:nvSpPr>
          <p:cNvPr id="8" name="TextBox 7"/>
          <p:cNvSpPr txBox="1"/>
          <p:nvPr/>
        </p:nvSpPr>
        <p:spPr>
          <a:xfrm>
            <a:off x="4722817" y="1092159"/>
            <a:ext cx="3647810" cy="1708160"/>
          </a:xfrm>
          <a:prstGeom prst="rect">
            <a:avLst/>
          </a:prstGeom>
          <a:noFill/>
        </p:spPr>
        <p:txBody>
          <a:bodyPr wrap="square" rtlCol="0">
            <a:spAutoFit/>
          </a:bodyPr>
          <a:lstStyle/>
          <a:p>
            <a:pPr marL="285750" indent="-285750">
              <a:spcAft>
                <a:spcPts val="300"/>
              </a:spcAft>
              <a:buFont typeface="Arial" panose="020B0604020202020204" pitchFamily="34" charset="0"/>
              <a:buChar char="•"/>
            </a:pPr>
            <a:r>
              <a:rPr lang="en-US" sz="2000" dirty="0"/>
              <a:t>Urban research and academic health science university</a:t>
            </a:r>
          </a:p>
          <a:p>
            <a:pPr marL="285750" indent="-285750">
              <a:spcAft>
                <a:spcPts val="300"/>
              </a:spcAft>
              <a:buFont typeface="Arial" panose="020B0604020202020204" pitchFamily="34" charset="0"/>
              <a:buChar char="•"/>
            </a:pPr>
            <a:r>
              <a:rPr lang="en-US" sz="2000" dirty="0"/>
              <a:t>17 degree granting schools</a:t>
            </a:r>
          </a:p>
          <a:p>
            <a:pPr marL="285750" indent="-285750">
              <a:spcAft>
                <a:spcPts val="300"/>
              </a:spcAft>
              <a:buFont typeface="Arial" panose="020B0604020202020204" pitchFamily="34" charset="0"/>
              <a:buChar char="•"/>
            </a:pPr>
            <a:r>
              <a:rPr lang="en-US" sz="2000" dirty="0"/>
              <a:t>29,000 students (21,600 undergraduates)</a:t>
            </a:r>
          </a:p>
        </p:txBody>
      </p:sp>
      <p:sp>
        <p:nvSpPr>
          <p:cNvPr id="13" name="Oval 12"/>
          <p:cNvSpPr/>
          <p:nvPr/>
        </p:nvSpPr>
        <p:spPr>
          <a:xfrm>
            <a:off x="2457106" y="2736610"/>
            <a:ext cx="976354" cy="602318"/>
          </a:xfrm>
          <a:prstGeom prst="ellipse">
            <a:avLst/>
          </a:prstGeom>
          <a:noFill/>
          <a:ln w="5715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sp>
        <p:nvSpPr>
          <p:cNvPr id="14" name="Rectangle 13">
            <a:extLst>
              <a:ext uri="{FF2B5EF4-FFF2-40B4-BE49-F238E27FC236}">
                <a16:creationId xmlns:a16="http://schemas.microsoft.com/office/drawing/2014/main" id="{0911E189-A5C4-AA43-9F8A-9AEB07381BDD}"/>
              </a:ext>
            </a:extLst>
          </p:cNvPr>
          <p:cNvSpPr/>
          <p:nvPr/>
        </p:nvSpPr>
        <p:spPr>
          <a:xfrm>
            <a:off x="2457106" y="1052423"/>
            <a:ext cx="1830222" cy="13544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CB90EC62-4005-AB40-89FE-4CA3FDF8C47E}"/>
              </a:ext>
            </a:extLst>
          </p:cNvPr>
          <p:cNvSpPr/>
          <p:nvPr/>
        </p:nvSpPr>
        <p:spPr>
          <a:xfrm>
            <a:off x="2031537" y="1144676"/>
            <a:ext cx="799381" cy="5752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81A02577-73FA-2245-98B6-EF652102CC6A}"/>
              </a:ext>
            </a:extLst>
          </p:cNvPr>
          <p:cNvSpPr/>
          <p:nvPr/>
        </p:nvSpPr>
        <p:spPr>
          <a:xfrm>
            <a:off x="3504056" y="2736610"/>
            <a:ext cx="799381" cy="5752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E9A3DEC2-7C4E-A94A-B5D8-D06A330250A8}"/>
              </a:ext>
            </a:extLst>
          </p:cNvPr>
          <p:cNvSpPr/>
          <p:nvPr/>
        </p:nvSpPr>
        <p:spPr>
          <a:xfrm>
            <a:off x="2345240" y="3433941"/>
            <a:ext cx="1158816" cy="100003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0452B094-BFD2-F94C-8615-AB1D2135EFBD}"/>
              </a:ext>
            </a:extLst>
          </p:cNvPr>
          <p:cNvPicPr>
            <a:picLocks noChangeAspect="1"/>
          </p:cNvPicPr>
          <p:nvPr/>
        </p:nvPicPr>
        <p:blipFill>
          <a:blip r:embed="rId5"/>
          <a:stretch>
            <a:fillRect/>
          </a:stretch>
        </p:blipFill>
        <p:spPr>
          <a:xfrm>
            <a:off x="4710026" y="2838093"/>
            <a:ext cx="3887727" cy="1866109"/>
          </a:xfrm>
          <a:prstGeom prst="rect">
            <a:avLst/>
          </a:prstGeom>
        </p:spPr>
      </p:pic>
    </p:spTree>
    <p:extLst>
      <p:ext uri="{BB962C8B-B14F-4D97-AF65-F5344CB8AC3E}">
        <p14:creationId xmlns:p14="http://schemas.microsoft.com/office/powerpoint/2010/main" val="147587200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79C45B-D843-534D-AB99-52A2BCD1AA1F}"/>
              </a:ext>
            </a:extLst>
          </p:cNvPr>
          <p:cNvSpPr>
            <a:spLocks noGrp="1"/>
          </p:cNvSpPr>
          <p:nvPr>
            <p:ph type="title"/>
          </p:nvPr>
        </p:nvSpPr>
        <p:spPr>
          <a:xfrm>
            <a:off x="623888" y="337424"/>
            <a:ext cx="7886700" cy="2139553"/>
          </a:xfrm>
        </p:spPr>
        <p:txBody>
          <a:bodyPr/>
          <a:lstStyle/>
          <a:p>
            <a:pPr algn="ctr"/>
            <a:r>
              <a:rPr lang="en-US" dirty="0"/>
              <a:t>Thank you!</a:t>
            </a:r>
          </a:p>
        </p:txBody>
      </p:sp>
      <p:sp>
        <p:nvSpPr>
          <p:cNvPr id="3" name="Text Placeholder 2">
            <a:extLst>
              <a:ext uri="{FF2B5EF4-FFF2-40B4-BE49-F238E27FC236}">
                <a16:creationId xmlns:a16="http://schemas.microsoft.com/office/drawing/2014/main" id="{B2A095FE-CDBE-E247-8398-92B156924AA9}"/>
              </a:ext>
            </a:extLst>
          </p:cNvPr>
          <p:cNvSpPr>
            <a:spLocks noGrp="1"/>
          </p:cNvSpPr>
          <p:nvPr>
            <p:ph type="body" idx="1"/>
          </p:nvPr>
        </p:nvSpPr>
        <p:spPr>
          <a:xfrm>
            <a:off x="623888" y="2842658"/>
            <a:ext cx="7886700" cy="1125140"/>
          </a:xfrm>
        </p:spPr>
        <p:txBody>
          <a:bodyPr>
            <a:normAutofit fontScale="92500" lnSpcReduction="20000"/>
          </a:bodyPr>
          <a:lstStyle/>
          <a:p>
            <a:pPr algn="ctr"/>
            <a:r>
              <a:rPr lang="en-US" dirty="0"/>
              <a:t>Eric </a:t>
            </a:r>
            <a:r>
              <a:rPr lang="en-US" dirty="0" err="1"/>
              <a:t>Snajdr</a:t>
            </a:r>
            <a:endParaRPr lang="en-US" dirty="0"/>
          </a:p>
          <a:p>
            <a:pPr algn="ctr"/>
            <a:r>
              <a:rPr lang="en-US" dirty="0"/>
              <a:t>Associate Science Librarian</a:t>
            </a:r>
          </a:p>
          <a:p>
            <a:pPr algn="ctr"/>
            <a:r>
              <a:rPr lang="en-US" dirty="0"/>
              <a:t>Indiana University – Purdue University, Indianapolis</a:t>
            </a:r>
          </a:p>
          <a:p>
            <a:pPr algn="ctr"/>
            <a:r>
              <a:rPr lang="en-US" u="sng" dirty="0">
                <a:hlinkClick r:id="rId3"/>
              </a:rPr>
              <a:t>esnajdr@iupui.edu</a:t>
            </a:r>
            <a:endParaRPr lang="en-US" dirty="0"/>
          </a:p>
          <a:p>
            <a:pPr algn="ctr"/>
            <a:endParaRPr lang="en-US" dirty="0"/>
          </a:p>
        </p:txBody>
      </p:sp>
      <p:pic>
        <p:nvPicPr>
          <p:cNvPr id="4" name="Picture 3">
            <a:extLst>
              <a:ext uri="{FF2B5EF4-FFF2-40B4-BE49-F238E27FC236}">
                <a16:creationId xmlns:a16="http://schemas.microsoft.com/office/drawing/2014/main" id="{8C38A445-C764-B340-9323-EDAD46FFD52F}"/>
              </a:ext>
            </a:extLst>
          </p:cNvPr>
          <p:cNvPicPr>
            <a:picLocks noChangeAspect="1"/>
          </p:cNvPicPr>
          <p:nvPr/>
        </p:nvPicPr>
        <p:blipFill>
          <a:blip r:embed="rId4"/>
          <a:stretch>
            <a:fillRect/>
          </a:stretch>
        </p:blipFill>
        <p:spPr>
          <a:xfrm>
            <a:off x="-32205" y="-28445"/>
            <a:ext cx="9206420" cy="1413107"/>
          </a:xfrm>
          <a:prstGeom prst="rect">
            <a:avLst/>
          </a:prstGeom>
        </p:spPr>
      </p:pic>
    </p:spTree>
    <p:extLst>
      <p:ext uri="{BB962C8B-B14F-4D97-AF65-F5344CB8AC3E}">
        <p14:creationId xmlns:p14="http://schemas.microsoft.com/office/powerpoint/2010/main" val="12237325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CA8C2C-8D12-9B48-BB73-29F42055D1B6}"/>
              </a:ext>
            </a:extLst>
          </p:cNvPr>
          <p:cNvSpPr>
            <a:spLocks noGrp="1"/>
          </p:cNvSpPr>
          <p:nvPr>
            <p:ph type="title"/>
          </p:nvPr>
        </p:nvSpPr>
        <p:spPr>
          <a:xfrm>
            <a:off x="1257300" y="306287"/>
            <a:ext cx="7886700" cy="994172"/>
          </a:xfrm>
        </p:spPr>
        <p:txBody>
          <a:bodyPr>
            <a:normAutofit/>
          </a:bodyPr>
          <a:lstStyle/>
          <a:p>
            <a:r>
              <a:rPr lang="en-US" b="1" dirty="0"/>
              <a:t>School of Science, IUPUI</a:t>
            </a:r>
            <a:endParaRPr lang="en-US" dirty="0"/>
          </a:p>
        </p:txBody>
      </p:sp>
      <p:sp>
        <p:nvSpPr>
          <p:cNvPr id="3" name="Content Placeholder 2">
            <a:extLst>
              <a:ext uri="{FF2B5EF4-FFF2-40B4-BE49-F238E27FC236}">
                <a16:creationId xmlns:a16="http://schemas.microsoft.com/office/drawing/2014/main" id="{FAD342B2-25CA-064D-97A2-F2C74115C0EB}"/>
              </a:ext>
            </a:extLst>
          </p:cNvPr>
          <p:cNvSpPr>
            <a:spLocks noGrp="1"/>
          </p:cNvSpPr>
          <p:nvPr>
            <p:ph idx="1"/>
          </p:nvPr>
        </p:nvSpPr>
        <p:spPr>
          <a:xfrm>
            <a:off x="1803490" y="1268016"/>
            <a:ext cx="5537019" cy="3150530"/>
          </a:xfrm>
        </p:spPr>
        <p:txBody>
          <a:bodyPr>
            <a:normAutofit fontScale="92500" lnSpcReduction="20000"/>
          </a:bodyPr>
          <a:lstStyle/>
          <a:p>
            <a:pPr marL="0" indent="0">
              <a:buNone/>
            </a:pPr>
            <a:r>
              <a:rPr lang="en-US" dirty="0"/>
              <a:t>3,000 students (2,500 undergraduates)</a:t>
            </a:r>
          </a:p>
          <a:p>
            <a:pPr marL="0" indent="0">
              <a:buNone/>
            </a:pPr>
            <a:endParaRPr lang="en-US" dirty="0"/>
          </a:p>
          <a:p>
            <a:pPr marL="0" indent="0">
              <a:buNone/>
            </a:pPr>
            <a:r>
              <a:rPr lang="en-US" dirty="0"/>
              <a:t>Departments</a:t>
            </a:r>
          </a:p>
          <a:p>
            <a:r>
              <a:rPr lang="en-US" dirty="0"/>
              <a:t>Biology</a:t>
            </a:r>
          </a:p>
          <a:p>
            <a:r>
              <a:rPr lang="en-US" dirty="0"/>
              <a:t>Chemistry &amp; Chemical Biology</a:t>
            </a:r>
          </a:p>
          <a:p>
            <a:r>
              <a:rPr lang="en-US" dirty="0"/>
              <a:t>Computer &amp; Information Sciences</a:t>
            </a:r>
          </a:p>
          <a:p>
            <a:r>
              <a:rPr lang="en-US" dirty="0"/>
              <a:t>Earth Sciences</a:t>
            </a:r>
          </a:p>
          <a:p>
            <a:r>
              <a:rPr lang="en-US" dirty="0"/>
              <a:t>Mathematical Sciences</a:t>
            </a:r>
          </a:p>
          <a:p>
            <a:r>
              <a:rPr lang="en-US" dirty="0"/>
              <a:t>Physics</a:t>
            </a:r>
          </a:p>
          <a:p>
            <a:r>
              <a:rPr lang="en-US" dirty="0"/>
              <a:t>Psychology</a:t>
            </a:r>
          </a:p>
          <a:p>
            <a:pPr marL="0" indent="0">
              <a:buNone/>
            </a:pPr>
            <a:endParaRPr lang="en-US" dirty="0"/>
          </a:p>
          <a:p>
            <a:pPr marL="0" indent="0">
              <a:buNone/>
            </a:pPr>
            <a:endParaRPr lang="en-US" dirty="0"/>
          </a:p>
        </p:txBody>
      </p:sp>
      <p:sp>
        <p:nvSpPr>
          <p:cNvPr id="4" name="Donut 3">
            <a:extLst>
              <a:ext uri="{FF2B5EF4-FFF2-40B4-BE49-F238E27FC236}">
                <a16:creationId xmlns:a16="http://schemas.microsoft.com/office/drawing/2014/main" id="{B375844F-DE48-C846-A6EA-86824DBE9880}"/>
              </a:ext>
            </a:extLst>
          </p:cNvPr>
          <p:cNvSpPr/>
          <p:nvPr/>
        </p:nvSpPr>
        <p:spPr>
          <a:xfrm>
            <a:off x="1585901" y="2381938"/>
            <a:ext cx="3984770" cy="407391"/>
          </a:xfrm>
          <a:prstGeom prst="donut">
            <a:avLst>
              <a:gd name="adj" fmla="val 646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 name="Donut 4">
            <a:extLst>
              <a:ext uri="{FF2B5EF4-FFF2-40B4-BE49-F238E27FC236}">
                <a16:creationId xmlns:a16="http://schemas.microsoft.com/office/drawing/2014/main" id="{C0559564-C509-D842-9E1E-56F09528B3AA}"/>
              </a:ext>
            </a:extLst>
          </p:cNvPr>
          <p:cNvSpPr/>
          <p:nvPr/>
        </p:nvSpPr>
        <p:spPr>
          <a:xfrm>
            <a:off x="1585901" y="3903251"/>
            <a:ext cx="3984770" cy="407391"/>
          </a:xfrm>
          <a:prstGeom prst="donut">
            <a:avLst>
              <a:gd name="adj" fmla="val 646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6" name="Picture 5" descr="IMG_3685.JPG">
            <a:extLst>
              <a:ext uri="{FF2B5EF4-FFF2-40B4-BE49-F238E27FC236}">
                <a16:creationId xmlns:a16="http://schemas.microsoft.com/office/drawing/2014/main" id="{64DD444A-74AD-0740-A932-1627E8B35EFD}"/>
              </a:ext>
            </a:extLst>
          </p:cNvPr>
          <p:cNvPicPr>
            <a:picLocks noChangeAspect="1"/>
          </p:cNvPicPr>
          <p:nvPr/>
        </p:nvPicPr>
        <p:blipFill>
          <a:blip r:embed="rId3"/>
          <a:stretch>
            <a:fillRect/>
          </a:stretch>
        </p:blipFill>
        <p:spPr>
          <a:xfrm>
            <a:off x="6083420" y="1233512"/>
            <a:ext cx="1432553" cy="1028700"/>
          </a:xfrm>
          <a:prstGeom prst="rect">
            <a:avLst/>
          </a:prstGeom>
          <a:effectLst>
            <a:reflection endPos="0" dir="5400000" sy="-100000" algn="bl" rotWithShape="0"/>
          </a:effectLst>
        </p:spPr>
      </p:pic>
      <p:pic>
        <p:nvPicPr>
          <p:cNvPr id="7" name="Picture 6" descr="IMG_3659.JPG">
            <a:extLst>
              <a:ext uri="{FF2B5EF4-FFF2-40B4-BE49-F238E27FC236}">
                <a16:creationId xmlns:a16="http://schemas.microsoft.com/office/drawing/2014/main" id="{443A7339-DB8E-A94D-A6AE-03B6700E4003}"/>
              </a:ext>
            </a:extLst>
          </p:cNvPr>
          <p:cNvPicPr>
            <a:picLocks noChangeAspect="1"/>
          </p:cNvPicPr>
          <p:nvPr/>
        </p:nvPicPr>
        <p:blipFill>
          <a:blip r:embed="rId4"/>
          <a:stretch>
            <a:fillRect/>
          </a:stretch>
        </p:blipFill>
        <p:spPr>
          <a:xfrm>
            <a:off x="6063412" y="3487590"/>
            <a:ext cx="1452562" cy="1028700"/>
          </a:xfrm>
          <a:prstGeom prst="rect">
            <a:avLst/>
          </a:prstGeom>
          <a:effectLst>
            <a:reflection endPos="0" dir="5400000" sy="-100000" algn="bl" rotWithShape="0"/>
          </a:effectLst>
        </p:spPr>
      </p:pic>
      <p:pic>
        <p:nvPicPr>
          <p:cNvPr id="8" name="Picture 7" descr="IMG_1238.JPG">
            <a:extLst>
              <a:ext uri="{FF2B5EF4-FFF2-40B4-BE49-F238E27FC236}">
                <a16:creationId xmlns:a16="http://schemas.microsoft.com/office/drawing/2014/main" id="{BBB2596A-B1C7-4043-9E37-CD9D6B2B04AA}"/>
              </a:ext>
            </a:extLst>
          </p:cNvPr>
          <p:cNvPicPr>
            <a:picLocks noChangeAspect="1"/>
          </p:cNvPicPr>
          <p:nvPr/>
        </p:nvPicPr>
        <p:blipFill>
          <a:blip r:embed="rId5"/>
          <a:stretch>
            <a:fillRect/>
          </a:stretch>
        </p:blipFill>
        <p:spPr>
          <a:xfrm>
            <a:off x="6063412" y="2359932"/>
            <a:ext cx="1452563" cy="1028700"/>
          </a:xfrm>
          <a:prstGeom prst="rect">
            <a:avLst/>
          </a:prstGeom>
          <a:ln w="3175" cmpd="sng">
            <a:solidFill>
              <a:schemeClr val="bg1">
                <a:lumMod val="75000"/>
              </a:schemeClr>
            </a:solidFill>
          </a:ln>
          <a:effectLst>
            <a:reflection endPos="0" dir="5400000" sy="-100000" algn="bl" rotWithShape="0"/>
          </a:effectLst>
        </p:spPr>
      </p:pic>
    </p:spTree>
    <p:extLst>
      <p:ext uri="{BB962C8B-B14F-4D97-AF65-F5344CB8AC3E}">
        <p14:creationId xmlns:p14="http://schemas.microsoft.com/office/powerpoint/2010/main" val="20853488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CA8C2C-8D12-9B48-BB73-29F42055D1B6}"/>
              </a:ext>
            </a:extLst>
          </p:cNvPr>
          <p:cNvSpPr>
            <a:spLocks noGrp="1"/>
          </p:cNvSpPr>
          <p:nvPr>
            <p:ph type="title"/>
          </p:nvPr>
        </p:nvSpPr>
        <p:spPr/>
        <p:txBody>
          <a:bodyPr>
            <a:normAutofit/>
          </a:bodyPr>
          <a:lstStyle/>
          <a:p>
            <a:r>
              <a:rPr lang="en-US" b="1" dirty="0"/>
              <a:t>Curriculum mapping of information skills </a:t>
            </a:r>
            <a:endParaRPr lang="en-US" dirty="0"/>
          </a:p>
        </p:txBody>
      </p:sp>
      <p:sp>
        <p:nvSpPr>
          <p:cNvPr id="3" name="Content Placeholder 2">
            <a:extLst>
              <a:ext uri="{FF2B5EF4-FFF2-40B4-BE49-F238E27FC236}">
                <a16:creationId xmlns:a16="http://schemas.microsoft.com/office/drawing/2014/main" id="{FAD342B2-25CA-064D-97A2-F2C74115C0EB}"/>
              </a:ext>
            </a:extLst>
          </p:cNvPr>
          <p:cNvSpPr>
            <a:spLocks noGrp="1"/>
          </p:cNvSpPr>
          <p:nvPr>
            <p:ph idx="1"/>
          </p:nvPr>
        </p:nvSpPr>
        <p:spPr/>
        <p:txBody>
          <a:bodyPr>
            <a:normAutofit/>
          </a:bodyPr>
          <a:lstStyle/>
          <a:p>
            <a:pPr marL="0" indent="0">
              <a:buNone/>
            </a:pPr>
            <a:r>
              <a:rPr lang="en-US" dirty="0"/>
              <a:t>Integrating Information Literacy (IL) instruction at key points in a degree program</a:t>
            </a:r>
          </a:p>
          <a:p>
            <a:pPr marL="0" indent="0">
              <a:buNone/>
            </a:pPr>
            <a:endParaRPr lang="en-US" dirty="0"/>
          </a:p>
          <a:p>
            <a:pPr marL="0" indent="0">
              <a:buNone/>
            </a:pPr>
            <a:endParaRPr lang="en-US" dirty="0"/>
          </a:p>
          <a:p>
            <a:pPr marL="0" indent="0">
              <a:buNone/>
            </a:pPr>
            <a:endParaRPr lang="en-US" dirty="0"/>
          </a:p>
          <a:p>
            <a:pPr marL="0" indent="0">
              <a:buNone/>
            </a:pPr>
            <a:endParaRPr lang="en-US" dirty="0"/>
          </a:p>
        </p:txBody>
      </p:sp>
    </p:spTree>
    <p:extLst>
      <p:ext uri="{BB962C8B-B14F-4D97-AF65-F5344CB8AC3E}">
        <p14:creationId xmlns:p14="http://schemas.microsoft.com/office/powerpoint/2010/main" val="26431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CA8C2C-8D12-9B48-BB73-29F42055D1B6}"/>
              </a:ext>
            </a:extLst>
          </p:cNvPr>
          <p:cNvSpPr>
            <a:spLocks noGrp="1"/>
          </p:cNvSpPr>
          <p:nvPr>
            <p:ph type="title"/>
          </p:nvPr>
        </p:nvSpPr>
        <p:spPr/>
        <p:txBody>
          <a:bodyPr>
            <a:normAutofit/>
          </a:bodyPr>
          <a:lstStyle/>
          <a:p>
            <a:r>
              <a:rPr lang="en-US" b="1" dirty="0"/>
              <a:t>Why?</a:t>
            </a:r>
            <a:endParaRPr lang="en-US" dirty="0"/>
          </a:p>
        </p:txBody>
      </p:sp>
      <p:sp>
        <p:nvSpPr>
          <p:cNvPr id="3" name="Content Placeholder 2">
            <a:extLst>
              <a:ext uri="{FF2B5EF4-FFF2-40B4-BE49-F238E27FC236}">
                <a16:creationId xmlns:a16="http://schemas.microsoft.com/office/drawing/2014/main" id="{FAD342B2-25CA-064D-97A2-F2C74115C0EB}"/>
              </a:ext>
            </a:extLst>
          </p:cNvPr>
          <p:cNvSpPr>
            <a:spLocks noGrp="1"/>
          </p:cNvSpPr>
          <p:nvPr>
            <p:ph idx="1"/>
          </p:nvPr>
        </p:nvSpPr>
        <p:spPr/>
        <p:txBody>
          <a:bodyPr>
            <a:normAutofit/>
          </a:bodyPr>
          <a:lstStyle/>
          <a:p>
            <a:r>
              <a:rPr lang="en-US" dirty="0"/>
              <a:t>Proactive</a:t>
            </a:r>
          </a:p>
          <a:p>
            <a:pPr marL="0" indent="0">
              <a:buNone/>
            </a:pPr>
            <a:endParaRPr lang="en-US" dirty="0"/>
          </a:p>
          <a:p>
            <a:r>
              <a:rPr lang="en-US" dirty="0"/>
              <a:t>Wholistic - building students’ IL skills at key points as they move through their degree</a:t>
            </a:r>
          </a:p>
          <a:p>
            <a:endParaRPr lang="en-US" dirty="0"/>
          </a:p>
          <a:p>
            <a:r>
              <a:rPr lang="en-US" dirty="0"/>
              <a:t>Student centered</a:t>
            </a:r>
          </a:p>
          <a:p>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p:txBody>
      </p:sp>
    </p:spTree>
    <p:extLst>
      <p:ext uri="{BB962C8B-B14F-4D97-AF65-F5344CB8AC3E}">
        <p14:creationId xmlns:p14="http://schemas.microsoft.com/office/powerpoint/2010/main" val="29215205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CA8C2C-8D12-9B48-BB73-29F42055D1B6}"/>
              </a:ext>
            </a:extLst>
          </p:cNvPr>
          <p:cNvSpPr>
            <a:spLocks noGrp="1"/>
          </p:cNvSpPr>
          <p:nvPr>
            <p:ph type="title"/>
          </p:nvPr>
        </p:nvSpPr>
        <p:spPr/>
        <p:txBody>
          <a:bodyPr>
            <a:normAutofit/>
          </a:bodyPr>
          <a:lstStyle/>
          <a:p>
            <a:r>
              <a:rPr lang="en-US" b="1" dirty="0"/>
              <a:t>How?</a:t>
            </a:r>
            <a:endParaRPr lang="en-US" dirty="0"/>
          </a:p>
        </p:txBody>
      </p:sp>
      <p:sp>
        <p:nvSpPr>
          <p:cNvPr id="3" name="Content Placeholder 2">
            <a:extLst>
              <a:ext uri="{FF2B5EF4-FFF2-40B4-BE49-F238E27FC236}">
                <a16:creationId xmlns:a16="http://schemas.microsoft.com/office/drawing/2014/main" id="{FAD342B2-25CA-064D-97A2-F2C74115C0EB}"/>
              </a:ext>
            </a:extLst>
          </p:cNvPr>
          <p:cNvSpPr>
            <a:spLocks noGrp="1"/>
          </p:cNvSpPr>
          <p:nvPr>
            <p:ph idx="1"/>
          </p:nvPr>
        </p:nvSpPr>
        <p:spPr/>
        <p:txBody>
          <a:bodyPr>
            <a:normAutofit/>
          </a:bodyPr>
          <a:lstStyle/>
          <a:p>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p:txBody>
      </p:sp>
    </p:spTree>
    <p:extLst>
      <p:ext uri="{BB962C8B-B14F-4D97-AF65-F5344CB8AC3E}">
        <p14:creationId xmlns:p14="http://schemas.microsoft.com/office/powerpoint/2010/main" val="11276312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AD342B2-25CA-064D-97A2-F2C74115C0EB}"/>
              </a:ext>
            </a:extLst>
          </p:cNvPr>
          <p:cNvSpPr>
            <a:spLocks noGrp="1"/>
          </p:cNvSpPr>
          <p:nvPr>
            <p:ph idx="1"/>
          </p:nvPr>
        </p:nvSpPr>
        <p:spPr/>
        <p:txBody>
          <a:bodyPr>
            <a:normAutofit/>
          </a:bodyPr>
          <a:lstStyle/>
          <a:p>
            <a:pPr marL="0" indent="0">
              <a:buNone/>
            </a:pPr>
            <a:endParaRPr lang="en-US" dirty="0"/>
          </a:p>
          <a:p>
            <a:pPr marL="0" indent="0">
              <a:buNone/>
            </a:pPr>
            <a:endParaRPr lang="en-US" dirty="0"/>
          </a:p>
          <a:p>
            <a:pPr marL="0" indent="0">
              <a:buNone/>
            </a:pPr>
            <a:endParaRPr lang="en-US" dirty="0"/>
          </a:p>
          <a:p>
            <a:pPr marL="0" indent="0">
              <a:buNone/>
            </a:pPr>
            <a:endParaRPr lang="en-US" dirty="0"/>
          </a:p>
        </p:txBody>
      </p:sp>
      <p:graphicFrame>
        <p:nvGraphicFramePr>
          <p:cNvPr id="9" name="Diagram 8">
            <a:extLst>
              <a:ext uri="{FF2B5EF4-FFF2-40B4-BE49-F238E27FC236}">
                <a16:creationId xmlns:a16="http://schemas.microsoft.com/office/drawing/2014/main" id="{42ABDAA7-4AF8-9144-A215-E80F6B2424FB}"/>
              </a:ext>
            </a:extLst>
          </p:cNvPr>
          <p:cNvGraphicFramePr/>
          <p:nvPr/>
        </p:nvGraphicFramePr>
        <p:xfrm>
          <a:off x="-683338" y="273844"/>
          <a:ext cx="8750377" cy="435887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7" name="Group 6">
            <a:extLst>
              <a:ext uri="{FF2B5EF4-FFF2-40B4-BE49-F238E27FC236}">
                <a16:creationId xmlns:a16="http://schemas.microsoft.com/office/drawing/2014/main" id="{3DCA631E-ABD7-3B4A-9EF3-54DF4DB4AA4E}"/>
              </a:ext>
            </a:extLst>
          </p:cNvPr>
          <p:cNvGrpSpPr/>
          <p:nvPr/>
        </p:nvGrpSpPr>
        <p:grpSpPr>
          <a:xfrm>
            <a:off x="3221526" y="2153315"/>
            <a:ext cx="6299493" cy="2249736"/>
            <a:chOff x="6049428" y="2267652"/>
            <a:chExt cx="6299493" cy="2249736"/>
          </a:xfrm>
        </p:grpSpPr>
        <p:sp>
          <p:nvSpPr>
            <p:cNvPr id="8" name="Rectangle 7">
              <a:extLst>
                <a:ext uri="{FF2B5EF4-FFF2-40B4-BE49-F238E27FC236}">
                  <a16:creationId xmlns:a16="http://schemas.microsoft.com/office/drawing/2014/main" id="{9E3D6BD0-E0B4-0B42-936A-BC856F6DE2FA}"/>
                </a:ext>
              </a:extLst>
            </p:cNvPr>
            <p:cNvSpPr/>
            <p:nvPr/>
          </p:nvSpPr>
          <p:spPr>
            <a:xfrm>
              <a:off x="6049428" y="2267652"/>
              <a:ext cx="2700948" cy="836870"/>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0" name="TextBox 9">
              <a:extLst>
                <a:ext uri="{FF2B5EF4-FFF2-40B4-BE49-F238E27FC236}">
                  <a16:creationId xmlns:a16="http://schemas.microsoft.com/office/drawing/2014/main" id="{CA58FA7B-0E25-EE41-83A9-903C5EF2F38F}"/>
                </a:ext>
              </a:extLst>
            </p:cNvPr>
            <p:cNvSpPr txBox="1"/>
            <p:nvPr/>
          </p:nvSpPr>
          <p:spPr>
            <a:xfrm>
              <a:off x="9647973" y="3680518"/>
              <a:ext cx="2700948" cy="836870"/>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60960" tIns="60960" rIns="60960" bIns="60960" numCol="1" spcCol="1270" anchor="ctr" anchorCtr="0">
              <a:noAutofit/>
            </a:bodyPr>
            <a:lstStyle/>
            <a:p>
              <a:pPr marL="171450" lvl="1" indent="-171450" defTabSz="711200">
                <a:lnSpc>
                  <a:spcPct val="90000"/>
                </a:lnSpc>
                <a:spcBef>
                  <a:spcPct val="0"/>
                </a:spcBef>
                <a:spcAft>
                  <a:spcPct val="15000"/>
                </a:spcAft>
                <a:buFont typeface="Arial" panose="020B0604020202020204" pitchFamily="34" charset="0"/>
                <a:buChar char="•"/>
              </a:pPr>
              <a:r>
                <a:rPr lang="en-US" sz="1600" dirty="0">
                  <a:solidFill>
                    <a:prstClr val="black">
                      <a:hueOff val="0"/>
                      <a:satOff val="0"/>
                      <a:lumOff val="0"/>
                      <a:alphaOff val="0"/>
                    </a:prstClr>
                  </a:solidFill>
                  <a:latin typeface="Calibri" panose="020F0502020204030204"/>
                </a:rPr>
                <a:t>Learning outcomes</a:t>
              </a:r>
            </a:p>
            <a:p>
              <a:pPr marL="171450" lvl="1" indent="-171450" defTabSz="711200">
                <a:lnSpc>
                  <a:spcPct val="90000"/>
                </a:lnSpc>
                <a:spcBef>
                  <a:spcPct val="0"/>
                </a:spcBef>
                <a:spcAft>
                  <a:spcPct val="15000"/>
                </a:spcAft>
                <a:buFont typeface="Arial" panose="020B0604020202020204" pitchFamily="34" charset="0"/>
                <a:buChar char="•"/>
              </a:pPr>
              <a:r>
                <a:rPr lang="en-US" sz="1600" dirty="0">
                  <a:solidFill>
                    <a:prstClr val="black">
                      <a:hueOff val="0"/>
                      <a:satOff val="0"/>
                      <a:lumOff val="0"/>
                      <a:alphaOff val="0"/>
                    </a:prstClr>
                  </a:solidFill>
                  <a:latin typeface="Calibri" panose="020F0502020204030204"/>
                </a:rPr>
                <a:t>Assessments </a:t>
              </a:r>
            </a:p>
            <a:p>
              <a:pPr marL="171450" lvl="1" indent="-171450" defTabSz="711200">
                <a:lnSpc>
                  <a:spcPct val="90000"/>
                </a:lnSpc>
                <a:spcBef>
                  <a:spcPct val="0"/>
                </a:spcBef>
                <a:spcAft>
                  <a:spcPct val="15000"/>
                </a:spcAft>
                <a:buFont typeface="Arial" panose="020B0604020202020204" pitchFamily="34" charset="0"/>
                <a:buChar char="•"/>
              </a:pPr>
              <a:r>
                <a:rPr lang="en-US" sz="1600" dirty="0">
                  <a:solidFill>
                    <a:prstClr val="black">
                      <a:hueOff val="0"/>
                      <a:satOff val="0"/>
                      <a:lumOff val="0"/>
                      <a:alphaOff val="0"/>
                    </a:prstClr>
                  </a:solidFill>
                  <a:latin typeface="Calibri" panose="020F0502020204030204"/>
                </a:rPr>
                <a:t>Teaching Methods</a:t>
              </a:r>
            </a:p>
          </p:txBody>
        </p:sp>
      </p:grpSp>
    </p:spTree>
    <p:extLst>
      <p:ext uri="{BB962C8B-B14F-4D97-AF65-F5344CB8AC3E}">
        <p14:creationId xmlns:p14="http://schemas.microsoft.com/office/powerpoint/2010/main" val="11249859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CA8C2C-8D12-9B48-BB73-29F42055D1B6}"/>
              </a:ext>
            </a:extLst>
          </p:cNvPr>
          <p:cNvSpPr>
            <a:spLocks noGrp="1"/>
          </p:cNvSpPr>
          <p:nvPr>
            <p:ph type="title"/>
          </p:nvPr>
        </p:nvSpPr>
        <p:spPr/>
        <p:txBody>
          <a:bodyPr>
            <a:normAutofit/>
          </a:bodyPr>
          <a:lstStyle/>
          <a:p>
            <a:r>
              <a:rPr lang="en-US" b="1" dirty="0"/>
              <a:t>Example – Chemistry, Bachelor of Science</a:t>
            </a:r>
            <a:endParaRPr lang="en-US" dirty="0"/>
          </a:p>
        </p:txBody>
      </p:sp>
      <p:sp>
        <p:nvSpPr>
          <p:cNvPr id="3" name="Content Placeholder 2">
            <a:extLst>
              <a:ext uri="{FF2B5EF4-FFF2-40B4-BE49-F238E27FC236}">
                <a16:creationId xmlns:a16="http://schemas.microsoft.com/office/drawing/2014/main" id="{FAD342B2-25CA-064D-97A2-F2C74115C0EB}"/>
              </a:ext>
            </a:extLst>
          </p:cNvPr>
          <p:cNvSpPr>
            <a:spLocks noGrp="1"/>
          </p:cNvSpPr>
          <p:nvPr>
            <p:ph idx="1"/>
          </p:nvPr>
        </p:nvSpPr>
        <p:spPr/>
        <p:txBody>
          <a:bodyPr>
            <a:normAutofit/>
          </a:bodyPr>
          <a:lstStyle/>
          <a:p>
            <a:r>
              <a:rPr lang="en-US" dirty="0"/>
              <a:t>SCI-I 120 Windows on Science (First Year Seminar)</a:t>
            </a:r>
          </a:p>
          <a:p>
            <a:endParaRPr lang="en-US" dirty="0"/>
          </a:p>
          <a:p>
            <a:r>
              <a:rPr lang="en-US" dirty="0"/>
              <a:t>CHEM-C 294 Intro to Cornerstone in Chemistry</a:t>
            </a:r>
          </a:p>
          <a:p>
            <a:endParaRPr lang="en-US" dirty="0"/>
          </a:p>
          <a:p>
            <a:r>
              <a:rPr lang="en-US" dirty="0"/>
              <a:t>CHEM-C 344 Organic Chemistry Laboratory </a:t>
            </a:r>
          </a:p>
          <a:p>
            <a:endParaRPr lang="en-US" dirty="0"/>
          </a:p>
          <a:p>
            <a:r>
              <a:rPr lang="en-US" dirty="0"/>
              <a:t>CHEM 494 Capstone in Chemistry</a:t>
            </a:r>
          </a:p>
          <a:p>
            <a:pPr marL="0" indent="0">
              <a:buNone/>
            </a:pPr>
            <a:endParaRPr lang="en-US" dirty="0"/>
          </a:p>
          <a:p>
            <a:pPr marL="0" indent="0">
              <a:buNone/>
            </a:pPr>
            <a:endParaRPr lang="en-US" dirty="0"/>
          </a:p>
          <a:p>
            <a:pPr marL="0" indent="0">
              <a:buNone/>
            </a:pPr>
            <a:endParaRPr lang="en-US" dirty="0"/>
          </a:p>
        </p:txBody>
      </p:sp>
    </p:spTree>
    <p:extLst>
      <p:ext uri="{BB962C8B-B14F-4D97-AF65-F5344CB8AC3E}">
        <p14:creationId xmlns:p14="http://schemas.microsoft.com/office/powerpoint/2010/main" val="4097901366"/>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2774</TotalTime>
  <Words>2913</Words>
  <Application>Microsoft Macintosh PowerPoint</Application>
  <PresentationFormat>On-screen Show (16:9)</PresentationFormat>
  <Paragraphs>383</Paragraphs>
  <Slides>30</Slides>
  <Notes>30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30</vt:i4>
      </vt:variant>
    </vt:vector>
  </HeadingPairs>
  <TitlesOfParts>
    <vt:vector size="34" baseType="lpstr">
      <vt:lpstr>Arial</vt:lpstr>
      <vt:lpstr>Calibri</vt:lpstr>
      <vt:lpstr>Calibri Light</vt:lpstr>
      <vt:lpstr>Office Theme</vt:lpstr>
      <vt:lpstr>Science Information Literacy Instruction across the Undergraduate Curriculum </vt:lpstr>
      <vt:lpstr>PowerPoint Presentation</vt:lpstr>
      <vt:lpstr>PowerPoint Presentation</vt:lpstr>
      <vt:lpstr>School of Science, IUPUI</vt:lpstr>
      <vt:lpstr>Curriculum mapping of information skills </vt:lpstr>
      <vt:lpstr>Why?</vt:lpstr>
      <vt:lpstr>How?</vt:lpstr>
      <vt:lpstr>PowerPoint Presentation</vt:lpstr>
      <vt:lpstr>Example – Chemistry, Bachelor of Science</vt:lpstr>
      <vt:lpstr>Example – Chemistry, Bachelor of Science</vt:lpstr>
      <vt:lpstr>Example – Chemistry, Bachelor of Science</vt:lpstr>
      <vt:lpstr>Example – Chemistry, Bachelor of Science</vt:lpstr>
      <vt:lpstr>Example – Chemistry, Bachelor of Science</vt:lpstr>
      <vt:lpstr>Information Literacy guidelines and standards </vt:lpstr>
      <vt:lpstr>Information Literacy guidelines and standards </vt:lpstr>
      <vt:lpstr>American Chemical Society - Chemical Information Skills </vt:lpstr>
      <vt:lpstr>American Chemical Society - Chemical Information Skills </vt:lpstr>
      <vt:lpstr>Course title/number: Organic Chemistry Laboratory / CHEM-C 344</vt:lpstr>
      <vt:lpstr>Course title/number: Organic Chemistry Laboratory / CHEM-C 344</vt:lpstr>
      <vt:lpstr>Course title/number: Organic Chemistry Laboratory / CHEM-C 344</vt:lpstr>
      <vt:lpstr>Course title/number: Organic Chemistry Laboratory / CHEM-C 344</vt:lpstr>
      <vt:lpstr>Example – Chemistry, Bachelor of Science</vt:lpstr>
      <vt:lpstr>Example – Psychology, Bachelor of Science</vt:lpstr>
      <vt:lpstr>Example – Psychology, Bachelor of Science</vt:lpstr>
      <vt:lpstr>Example – Psychology, Bachelor of Science</vt:lpstr>
      <vt:lpstr>Example – Psychology, Bachelor of Science</vt:lpstr>
      <vt:lpstr>Example – Psychology, Bachelor of Science</vt:lpstr>
      <vt:lpstr>Challenges</vt:lpstr>
      <vt:lpstr>Many Benefits</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Science Information Literacy Instruction across the Undergraduate Curriculum, </dc:title>
  <dc:creator>Microsoft Office User</dc:creator>
  <cp:lastModifiedBy>Microsoft Office User</cp:lastModifiedBy>
  <cp:revision>67</cp:revision>
  <cp:lastPrinted>2019-11-21T20:16:44Z</cp:lastPrinted>
  <dcterms:created xsi:type="dcterms:W3CDTF">2019-05-13T11:52:48Z</dcterms:created>
  <dcterms:modified xsi:type="dcterms:W3CDTF">2019-11-22T13:37:50Z</dcterms:modified>
</cp:coreProperties>
</file>