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2"/>
    <p:sldId id="16945" r:id="rId3"/>
    <p:sldId id="16890" r:id="rId4"/>
    <p:sldId id="16965" r:id="rId5"/>
    <p:sldId id="16967" r:id="rId6"/>
    <p:sldId id="16966" r:id="rId7"/>
    <p:sldId id="16951" r:id="rId8"/>
    <p:sldId id="16956" r:id="rId9"/>
    <p:sldId id="16952" r:id="rId10"/>
    <p:sldId id="16963" r:id="rId11"/>
    <p:sldId id="16960" r:id="rId12"/>
    <p:sldId id="16968" r:id="rId13"/>
    <p:sldId id="16961" r:id="rId14"/>
    <p:sldId id="16962" r:id="rId15"/>
    <p:sldId id="16955" r:id="rId16"/>
    <p:sldId id="16953" r:id="rId17"/>
    <p:sldId id="16948" r:id="rId18"/>
    <p:sldId id="16937" r:id="rId19"/>
    <p:sldId id="16891" r:id="rId20"/>
    <p:sldId id="16897" r:id="rId21"/>
    <p:sldId id="16938" r:id="rId22"/>
    <p:sldId id="16954" r:id="rId23"/>
    <p:sldId id="920" r:id="rId24"/>
    <p:sldId id="16950" r:id="rId25"/>
    <p:sldId id="640" r:id="rId26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ng, Saahoon" initials="HS" lastIdx="5" clrIdx="0">
    <p:extLst>
      <p:ext uri="{19B8F6BF-5375-455C-9EA6-DF929625EA0E}">
        <p15:presenceInfo xmlns:p15="http://schemas.microsoft.com/office/powerpoint/2012/main" userId="S::saahong@iu.edu::ba4b3d0d-5bca-49c0-973f-114966ac83e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0D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18" autoAdjust="0"/>
    <p:restoredTop sz="84841" autoAdjust="0"/>
  </p:normalViewPr>
  <p:slideViewPr>
    <p:cSldViewPr>
      <p:cViewPr varScale="1">
        <p:scale>
          <a:sx n="93" d="100"/>
          <a:sy n="93" d="100"/>
        </p:scale>
        <p:origin x="156" y="84"/>
      </p:cViewPr>
      <p:guideLst>
        <p:guide orient="horz" pos="2880"/>
        <p:guide pos="216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0-06T11:05:38.377" idx="3">
    <p:pos x="10" y="10"/>
    <p:text/>
    <p:extLst>
      <p:ext uri="{C676402C-5697-4E1C-873F-D02D1690AC5C}">
        <p15:threadingInfo xmlns:p15="http://schemas.microsoft.com/office/powerpoint/2012/main" timeZoneBias="2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87D908-880F-4EBA-8C2A-804A7149EA19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5A64B3D-9B22-42D1-969C-87D0E769CFBA}">
      <dgm:prSet custT="1"/>
      <dgm:spPr/>
      <dgm:t>
        <a:bodyPr/>
        <a:lstStyle/>
        <a:p>
          <a:r>
            <a:rPr lang="en-US" sz="2800" b="1" dirty="0">
              <a:solidFill>
                <a:srgbClr val="770D29"/>
              </a:solidFill>
            </a:rPr>
            <a:t>Identifying </a:t>
          </a:r>
          <a:r>
            <a:rPr lang="en-US" sz="2000" b="0" dirty="0"/>
            <a:t>behavioral health needs and strengths among adults with PG</a:t>
          </a:r>
          <a:endParaRPr lang="en-US" sz="2000" dirty="0"/>
        </a:p>
      </dgm:t>
    </dgm:pt>
    <dgm:pt modelId="{79BAD0CA-07CB-4875-A0C4-4FAD36A5555C}" type="parTrans" cxnId="{AB6DED09-CC3A-46DB-B812-C30EEE598FFE}">
      <dgm:prSet/>
      <dgm:spPr/>
      <dgm:t>
        <a:bodyPr/>
        <a:lstStyle/>
        <a:p>
          <a:endParaRPr lang="en-US"/>
        </a:p>
      </dgm:t>
    </dgm:pt>
    <dgm:pt modelId="{BAC3626E-A7F8-4995-A0DE-DE69D113C736}" type="sibTrans" cxnId="{AB6DED09-CC3A-46DB-B812-C30EEE598FFE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3024D56E-48DA-44DB-B542-646058058897}">
      <dgm:prSet custT="1"/>
      <dgm:spPr/>
      <dgm:t>
        <a:bodyPr/>
        <a:lstStyle/>
        <a:p>
          <a:r>
            <a:rPr lang="en-US" sz="2800" b="1" dirty="0">
              <a:solidFill>
                <a:srgbClr val="7030A0"/>
              </a:solidFill>
            </a:rPr>
            <a:t>Addressing</a:t>
          </a:r>
          <a:r>
            <a:rPr lang="en-US" sz="2000" b="0" dirty="0"/>
            <a:t> an array of intersections of PG and behavioral health needs and strengths </a:t>
          </a:r>
          <a:endParaRPr lang="en-US" sz="2000" dirty="0"/>
        </a:p>
      </dgm:t>
    </dgm:pt>
    <dgm:pt modelId="{2D206C5F-61B4-4AF3-A2DE-C53B45968009}" type="parTrans" cxnId="{C9106670-565B-4814-ACBE-26537BFEBFC1}">
      <dgm:prSet/>
      <dgm:spPr/>
      <dgm:t>
        <a:bodyPr/>
        <a:lstStyle/>
        <a:p>
          <a:endParaRPr lang="en-US"/>
        </a:p>
      </dgm:t>
    </dgm:pt>
    <dgm:pt modelId="{3DCC6FD3-0B4E-445C-A540-E9F5B4B30B50}" type="sibTrans" cxnId="{C9106670-565B-4814-ACBE-26537BFEBFC1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D39B02E8-1AD9-4304-9DEB-B9BCBBBEAFAE}">
      <dgm:prSet custT="1"/>
      <dgm:spPr/>
      <dgm:t>
        <a:bodyPr/>
        <a:lstStyle/>
        <a:p>
          <a:r>
            <a:rPr lang="en-US" sz="2800" b="1" dirty="0">
              <a:solidFill>
                <a:schemeClr val="accent6">
                  <a:lumMod val="75000"/>
                </a:schemeClr>
              </a:solidFill>
            </a:rPr>
            <a:t>Providing</a:t>
          </a:r>
          <a:r>
            <a:rPr lang="en-US" sz="2000" b="0" dirty="0"/>
            <a:t> a care plan following by TCOM philosophy</a:t>
          </a:r>
          <a:endParaRPr lang="en-US" sz="2000" dirty="0"/>
        </a:p>
      </dgm:t>
    </dgm:pt>
    <dgm:pt modelId="{BFF5808B-D6E7-4780-BA44-2029748E4D17}" type="parTrans" cxnId="{063457E1-1290-4681-8451-FB7970573C11}">
      <dgm:prSet/>
      <dgm:spPr/>
      <dgm:t>
        <a:bodyPr/>
        <a:lstStyle/>
        <a:p>
          <a:endParaRPr lang="en-US"/>
        </a:p>
      </dgm:t>
    </dgm:pt>
    <dgm:pt modelId="{964E4D0C-DFA5-415D-A61E-E7EB8F71A90F}" type="sibTrans" cxnId="{063457E1-1290-4681-8451-FB7970573C11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45891CB3-7F06-4F2E-9B63-23C63F59127B}">
      <dgm:prSet custT="1"/>
      <dgm:spPr/>
      <dgm:t>
        <a:bodyPr/>
        <a:lstStyle/>
        <a:p>
          <a:r>
            <a:rPr lang="en-US" sz="2800" b="1" dirty="0">
              <a:solidFill>
                <a:srgbClr val="92D050"/>
              </a:solidFill>
            </a:rPr>
            <a:t>Monitoring and Resolving</a:t>
          </a:r>
          <a:r>
            <a:rPr lang="en-US" sz="2000" b="0" dirty="0"/>
            <a:t> behavioral health needs by a strength-based approach</a:t>
          </a:r>
          <a:endParaRPr lang="en-US" sz="2000" dirty="0"/>
        </a:p>
      </dgm:t>
    </dgm:pt>
    <dgm:pt modelId="{5BF4409F-425F-49E0-97A9-C986005FCCD0}" type="parTrans" cxnId="{CF26664F-C17F-4C22-9D57-18B4B2C2494E}">
      <dgm:prSet/>
      <dgm:spPr/>
      <dgm:t>
        <a:bodyPr/>
        <a:lstStyle/>
        <a:p>
          <a:endParaRPr lang="en-US"/>
        </a:p>
      </dgm:t>
    </dgm:pt>
    <dgm:pt modelId="{F65EAD5C-BF43-4DA9-ACCA-1F1C4900391D}" type="sibTrans" cxnId="{CF26664F-C17F-4C22-9D57-18B4B2C2494E}">
      <dgm:prSet phldrT="4" phldr="0"/>
      <dgm:spPr/>
      <dgm:t>
        <a:bodyPr/>
        <a:lstStyle/>
        <a:p>
          <a:r>
            <a:rPr lang="en-US"/>
            <a:t>4</a:t>
          </a:r>
        </a:p>
      </dgm:t>
    </dgm:pt>
    <dgm:pt modelId="{103A54FB-D9E4-4BFE-AD9A-5D91EBEBE1F6}" type="pres">
      <dgm:prSet presAssocID="{8887D908-880F-4EBA-8C2A-804A7149EA19}" presName="Name0" presStyleCnt="0">
        <dgm:presLayoutVars>
          <dgm:animLvl val="lvl"/>
          <dgm:resizeHandles val="exact"/>
        </dgm:presLayoutVars>
      </dgm:prSet>
      <dgm:spPr/>
    </dgm:pt>
    <dgm:pt modelId="{2C0446CE-6817-435F-B548-05C2CC1C7333}" type="pres">
      <dgm:prSet presAssocID="{A5A64B3D-9B22-42D1-969C-87D0E769CFBA}" presName="compositeNode" presStyleCnt="0">
        <dgm:presLayoutVars>
          <dgm:bulletEnabled val="1"/>
        </dgm:presLayoutVars>
      </dgm:prSet>
      <dgm:spPr/>
    </dgm:pt>
    <dgm:pt modelId="{4FEAADD5-BAE2-4068-BF4A-FB3E03453B2A}" type="pres">
      <dgm:prSet presAssocID="{A5A64B3D-9B22-42D1-969C-87D0E769CFBA}" presName="bgRect" presStyleLbl="bgAccFollowNode1" presStyleIdx="0" presStyleCnt="4"/>
      <dgm:spPr/>
    </dgm:pt>
    <dgm:pt modelId="{F8F6AD39-8F40-4F59-8986-C023CB26662F}" type="pres">
      <dgm:prSet presAssocID="{BAC3626E-A7F8-4995-A0DE-DE69D113C736}" presName="sibTransNodeCircle" presStyleLbl="alignNode1" presStyleIdx="0" presStyleCnt="8">
        <dgm:presLayoutVars>
          <dgm:chMax val="0"/>
          <dgm:bulletEnabled/>
        </dgm:presLayoutVars>
      </dgm:prSet>
      <dgm:spPr/>
    </dgm:pt>
    <dgm:pt modelId="{3F2CC42C-AEFE-4DFE-AEAB-0594D2F8DDAD}" type="pres">
      <dgm:prSet presAssocID="{A5A64B3D-9B22-42D1-969C-87D0E769CFBA}" presName="bottomLine" presStyleLbl="alignNode1" presStyleIdx="1" presStyleCnt="8">
        <dgm:presLayoutVars/>
      </dgm:prSet>
      <dgm:spPr/>
    </dgm:pt>
    <dgm:pt modelId="{4F07C15D-0C4F-47B7-9891-B277357C5365}" type="pres">
      <dgm:prSet presAssocID="{A5A64B3D-9B22-42D1-969C-87D0E769CFBA}" presName="nodeText" presStyleLbl="bgAccFollowNode1" presStyleIdx="0" presStyleCnt="4">
        <dgm:presLayoutVars>
          <dgm:bulletEnabled val="1"/>
        </dgm:presLayoutVars>
      </dgm:prSet>
      <dgm:spPr/>
    </dgm:pt>
    <dgm:pt modelId="{AF5C73AC-D570-4C1B-95A8-3E65E3E16607}" type="pres">
      <dgm:prSet presAssocID="{BAC3626E-A7F8-4995-A0DE-DE69D113C736}" presName="sibTrans" presStyleCnt="0"/>
      <dgm:spPr/>
    </dgm:pt>
    <dgm:pt modelId="{55A695BB-2553-42E9-9B30-35A66340D50B}" type="pres">
      <dgm:prSet presAssocID="{3024D56E-48DA-44DB-B542-646058058897}" presName="compositeNode" presStyleCnt="0">
        <dgm:presLayoutVars>
          <dgm:bulletEnabled val="1"/>
        </dgm:presLayoutVars>
      </dgm:prSet>
      <dgm:spPr/>
    </dgm:pt>
    <dgm:pt modelId="{1DA9715E-C617-4C1C-83C9-680F01C94E91}" type="pres">
      <dgm:prSet presAssocID="{3024D56E-48DA-44DB-B542-646058058897}" presName="bgRect" presStyleLbl="bgAccFollowNode1" presStyleIdx="1" presStyleCnt="4"/>
      <dgm:spPr/>
    </dgm:pt>
    <dgm:pt modelId="{30AE037A-CA4D-425B-A85B-8E6E29E47530}" type="pres">
      <dgm:prSet presAssocID="{3DCC6FD3-0B4E-445C-A540-E9F5B4B30B50}" presName="sibTransNodeCircle" presStyleLbl="alignNode1" presStyleIdx="2" presStyleCnt="8">
        <dgm:presLayoutVars>
          <dgm:chMax val="0"/>
          <dgm:bulletEnabled/>
        </dgm:presLayoutVars>
      </dgm:prSet>
      <dgm:spPr/>
    </dgm:pt>
    <dgm:pt modelId="{E34B1469-D644-449D-B66A-DEDB6E4B69C3}" type="pres">
      <dgm:prSet presAssocID="{3024D56E-48DA-44DB-B542-646058058897}" presName="bottomLine" presStyleLbl="alignNode1" presStyleIdx="3" presStyleCnt="8">
        <dgm:presLayoutVars/>
      </dgm:prSet>
      <dgm:spPr/>
    </dgm:pt>
    <dgm:pt modelId="{3A55130C-8EA2-451F-8C06-F519E86FBB90}" type="pres">
      <dgm:prSet presAssocID="{3024D56E-48DA-44DB-B542-646058058897}" presName="nodeText" presStyleLbl="bgAccFollowNode1" presStyleIdx="1" presStyleCnt="4">
        <dgm:presLayoutVars>
          <dgm:bulletEnabled val="1"/>
        </dgm:presLayoutVars>
      </dgm:prSet>
      <dgm:spPr/>
    </dgm:pt>
    <dgm:pt modelId="{454FF1A4-D905-4264-A566-08F3392C9B44}" type="pres">
      <dgm:prSet presAssocID="{3DCC6FD3-0B4E-445C-A540-E9F5B4B30B50}" presName="sibTrans" presStyleCnt="0"/>
      <dgm:spPr/>
    </dgm:pt>
    <dgm:pt modelId="{0F985A67-CF3B-4BB5-98A6-82D1A587B195}" type="pres">
      <dgm:prSet presAssocID="{D39B02E8-1AD9-4304-9DEB-B9BCBBBEAFAE}" presName="compositeNode" presStyleCnt="0">
        <dgm:presLayoutVars>
          <dgm:bulletEnabled val="1"/>
        </dgm:presLayoutVars>
      </dgm:prSet>
      <dgm:spPr/>
    </dgm:pt>
    <dgm:pt modelId="{86911B3F-9E94-4FD2-8B6D-20995C179A3A}" type="pres">
      <dgm:prSet presAssocID="{D39B02E8-1AD9-4304-9DEB-B9BCBBBEAFAE}" presName="bgRect" presStyleLbl="bgAccFollowNode1" presStyleIdx="2" presStyleCnt="4"/>
      <dgm:spPr/>
    </dgm:pt>
    <dgm:pt modelId="{2BFEB5FC-FC06-4E7D-BF05-681AC148EE19}" type="pres">
      <dgm:prSet presAssocID="{964E4D0C-DFA5-415D-A61E-E7EB8F71A90F}" presName="sibTransNodeCircle" presStyleLbl="alignNode1" presStyleIdx="4" presStyleCnt="8">
        <dgm:presLayoutVars>
          <dgm:chMax val="0"/>
          <dgm:bulletEnabled/>
        </dgm:presLayoutVars>
      </dgm:prSet>
      <dgm:spPr/>
    </dgm:pt>
    <dgm:pt modelId="{C77D7762-9F13-45FD-8A29-FAD7C4F28D02}" type="pres">
      <dgm:prSet presAssocID="{D39B02E8-1AD9-4304-9DEB-B9BCBBBEAFAE}" presName="bottomLine" presStyleLbl="alignNode1" presStyleIdx="5" presStyleCnt="8">
        <dgm:presLayoutVars/>
      </dgm:prSet>
      <dgm:spPr/>
    </dgm:pt>
    <dgm:pt modelId="{6D9CCC6B-7012-4D06-890A-3BE546CBA484}" type="pres">
      <dgm:prSet presAssocID="{D39B02E8-1AD9-4304-9DEB-B9BCBBBEAFAE}" presName="nodeText" presStyleLbl="bgAccFollowNode1" presStyleIdx="2" presStyleCnt="4">
        <dgm:presLayoutVars>
          <dgm:bulletEnabled val="1"/>
        </dgm:presLayoutVars>
      </dgm:prSet>
      <dgm:spPr/>
    </dgm:pt>
    <dgm:pt modelId="{6EC52194-8EA1-4DE5-9AE8-7D1DA9A49638}" type="pres">
      <dgm:prSet presAssocID="{964E4D0C-DFA5-415D-A61E-E7EB8F71A90F}" presName="sibTrans" presStyleCnt="0"/>
      <dgm:spPr/>
    </dgm:pt>
    <dgm:pt modelId="{13129A9F-AC58-4D8C-8BEC-C335F5BF553F}" type="pres">
      <dgm:prSet presAssocID="{45891CB3-7F06-4F2E-9B63-23C63F59127B}" presName="compositeNode" presStyleCnt="0">
        <dgm:presLayoutVars>
          <dgm:bulletEnabled val="1"/>
        </dgm:presLayoutVars>
      </dgm:prSet>
      <dgm:spPr/>
    </dgm:pt>
    <dgm:pt modelId="{96AAB38A-B2C1-45ED-B9E5-C3CD9DDE0B42}" type="pres">
      <dgm:prSet presAssocID="{45891CB3-7F06-4F2E-9B63-23C63F59127B}" presName="bgRect" presStyleLbl="bgAccFollowNode1" presStyleIdx="3" presStyleCnt="4"/>
      <dgm:spPr/>
    </dgm:pt>
    <dgm:pt modelId="{E1FE805A-52C4-4E49-A5DF-5141673B4127}" type="pres">
      <dgm:prSet presAssocID="{F65EAD5C-BF43-4DA9-ACCA-1F1C4900391D}" presName="sibTransNodeCircle" presStyleLbl="alignNode1" presStyleIdx="6" presStyleCnt="8">
        <dgm:presLayoutVars>
          <dgm:chMax val="0"/>
          <dgm:bulletEnabled/>
        </dgm:presLayoutVars>
      </dgm:prSet>
      <dgm:spPr/>
    </dgm:pt>
    <dgm:pt modelId="{286A4696-90DD-4949-91B7-001403B9E128}" type="pres">
      <dgm:prSet presAssocID="{45891CB3-7F06-4F2E-9B63-23C63F59127B}" presName="bottomLine" presStyleLbl="alignNode1" presStyleIdx="7" presStyleCnt="8">
        <dgm:presLayoutVars/>
      </dgm:prSet>
      <dgm:spPr/>
    </dgm:pt>
    <dgm:pt modelId="{70C0ACDB-1969-4815-AA2A-3B817DF331FF}" type="pres">
      <dgm:prSet presAssocID="{45891CB3-7F06-4F2E-9B63-23C63F59127B}" presName="nodeText" presStyleLbl="bgAccFollowNode1" presStyleIdx="3" presStyleCnt="4">
        <dgm:presLayoutVars>
          <dgm:bulletEnabled val="1"/>
        </dgm:presLayoutVars>
      </dgm:prSet>
      <dgm:spPr/>
    </dgm:pt>
  </dgm:ptLst>
  <dgm:cxnLst>
    <dgm:cxn modelId="{AB6DED09-CC3A-46DB-B812-C30EEE598FFE}" srcId="{8887D908-880F-4EBA-8C2A-804A7149EA19}" destId="{A5A64B3D-9B22-42D1-969C-87D0E769CFBA}" srcOrd="0" destOrd="0" parTransId="{79BAD0CA-07CB-4875-A0C4-4FAD36A5555C}" sibTransId="{BAC3626E-A7F8-4995-A0DE-DE69D113C736}"/>
    <dgm:cxn modelId="{D5791222-A441-42DC-B4C6-DD620E408B2D}" type="presOf" srcId="{A5A64B3D-9B22-42D1-969C-87D0E769CFBA}" destId="{4F07C15D-0C4F-47B7-9891-B277357C5365}" srcOrd="1" destOrd="0" presId="urn:microsoft.com/office/officeart/2016/7/layout/BasicLinearProcessNumbered"/>
    <dgm:cxn modelId="{6DF0B032-1B45-4FEB-8D7E-81A6B836E810}" type="presOf" srcId="{BAC3626E-A7F8-4995-A0DE-DE69D113C736}" destId="{F8F6AD39-8F40-4F59-8986-C023CB26662F}" srcOrd="0" destOrd="0" presId="urn:microsoft.com/office/officeart/2016/7/layout/BasicLinearProcessNumbered"/>
    <dgm:cxn modelId="{2D880B33-C05E-4FC8-9333-AD0B5AF93B32}" type="presOf" srcId="{45891CB3-7F06-4F2E-9B63-23C63F59127B}" destId="{96AAB38A-B2C1-45ED-B9E5-C3CD9DDE0B42}" srcOrd="0" destOrd="0" presId="urn:microsoft.com/office/officeart/2016/7/layout/BasicLinearProcessNumbered"/>
    <dgm:cxn modelId="{CF26664F-C17F-4C22-9D57-18B4B2C2494E}" srcId="{8887D908-880F-4EBA-8C2A-804A7149EA19}" destId="{45891CB3-7F06-4F2E-9B63-23C63F59127B}" srcOrd="3" destOrd="0" parTransId="{5BF4409F-425F-49E0-97A9-C986005FCCD0}" sibTransId="{F65EAD5C-BF43-4DA9-ACCA-1F1C4900391D}"/>
    <dgm:cxn modelId="{37AFB76F-3A9C-45EE-A638-D2B925C9AA44}" type="presOf" srcId="{D39B02E8-1AD9-4304-9DEB-B9BCBBBEAFAE}" destId="{6D9CCC6B-7012-4D06-890A-3BE546CBA484}" srcOrd="1" destOrd="0" presId="urn:microsoft.com/office/officeart/2016/7/layout/BasicLinearProcessNumbered"/>
    <dgm:cxn modelId="{C9106670-565B-4814-ACBE-26537BFEBFC1}" srcId="{8887D908-880F-4EBA-8C2A-804A7149EA19}" destId="{3024D56E-48DA-44DB-B542-646058058897}" srcOrd="1" destOrd="0" parTransId="{2D206C5F-61B4-4AF3-A2DE-C53B45968009}" sibTransId="{3DCC6FD3-0B4E-445C-A540-E9F5B4B30B50}"/>
    <dgm:cxn modelId="{D97A4575-2E7B-45A1-B6CB-36F5CD484F8F}" type="presOf" srcId="{3DCC6FD3-0B4E-445C-A540-E9F5B4B30B50}" destId="{30AE037A-CA4D-425B-A85B-8E6E29E47530}" srcOrd="0" destOrd="0" presId="urn:microsoft.com/office/officeart/2016/7/layout/BasicLinearProcessNumbered"/>
    <dgm:cxn modelId="{EF0FD455-64B5-4C8E-A375-98953B83A673}" type="presOf" srcId="{3024D56E-48DA-44DB-B542-646058058897}" destId="{1DA9715E-C617-4C1C-83C9-680F01C94E91}" srcOrd="0" destOrd="0" presId="urn:microsoft.com/office/officeart/2016/7/layout/BasicLinearProcessNumbered"/>
    <dgm:cxn modelId="{8ED67B58-B247-4B45-9B24-56EB90CB427D}" type="presOf" srcId="{45891CB3-7F06-4F2E-9B63-23C63F59127B}" destId="{70C0ACDB-1969-4815-AA2A-3B817DF331FF}" srcOrd="1" destOrd="0" presId="urn:microsoft.com/office/officeart/2016/7/layout/BasicLinearProcessNumbered"/>
    <dgm:cxn modelId="{E56F09A7-3064-4C44-B226-087402F6A4D6}" type="presOf" srcId="{A5A64B3D-9B22-42D1-969C-87D0E769CFBA}" destId="{4FEAADD5-BAE2-4068-BF4A-FB3E03453B2A}" srcOrd="0" destOrd="0" presId="urn:microsoft.com/office/officeart/2016/7/layout/BasicLinearProcessNumbered"/>
    <dgm:cxn modelId="{39AF26C7-4872-482B-88BE-317631FBFA16}" type="presOf" srcId="{F65EAD5C-BF43-4DA9-ACCA-1F1C4900391D}" destId="{E1FE805A-52C4-4E49-A5DF-5141673B4127}" srcOrd="0" destOrd="0" presId="urn:microsoft.com/office/officeart/2016/7/layout/BasicLinearProcessNumbered"/>
    <dgm:cxn modelId="{03302FD0-097B-49BA-98B3-60D087A45F02}" type="presOf" srcId="{964E4D0C-DFA5-415D-A61E-E7EB8F71A90F}" destId="{2BFEB5FC-FC06-4E7D-BF05-681AC148EE19}" srcOrd="0" destOrd="0" presId="urn:microsoft.com/office/officeart/2016/7/layout/BasicLinearProcessNumbered"/>
    <dgm:cxn modelId="{485F50D2-9957-43A0-958B-7A873453990F}" type="presOf" srcId="{D39B02E8-1AD9-4304-9DEB-B9BCBBBEAFAE}" destId="{86911B3F-9E94-4FD2-8B6D-20995C179A3A}" srcOrd="0" destOrd="0" presId="urn:microsoft.com/office/officeart/2016/7/layout/BasicLinearProcessNumbered"/>
    <dgm:cxn modelId="{063457E1-1290-4681-8451-FB7970573C11}" srcId="{8887D908-880F-4EBA-8C2A-804A7149EA19}" destId="{D39B02E8-1AD9-4304-9DEB-B9BCBBBEAFAE}" srcOrd="2" destOrd="0" parTransId="{BFF5808B-D6E7-4780-BA44-2029748E4D17}" sibTransId="{964E4D0C-DFA5-415D-A61E-E7EB8F71A90F}"/>
    <dgm:cxn modelId="{C43A5BEA-D0EB-4843-93D6-046FB7E8708A}" type="presOf" srcId="{3024D56E-48DA-44DB-B542-646058058897}" destId="{3A55130C-8EA2-451F-8C06-F519E86FBB90}" srcOrd="1" destOrd="0" presId="urn:microsoft.com/office/officeart/2016/7/layout/BasicLinearProcessNumbered"/>
    <dgm:cxn modelId="{8888EDFF-9C86-49E8-AC09-043BD0BC7E23}" type="presOf" srcId="{8887D908-880F-4EBA-8C2A-804A7149EA19}" destId="{103A54FB-D9E4-4BFE-AD9A-5D91EBEBE1F6}" srcOrd="0" destOrd="0" presId="urn:microsoft.com/office/officeart/2016/7/layout/BasicLinearProcessNumbered"/>
    <dgm:cxn modelId="{F242500A-82DD-4813-B38B-F859D344BFD6}" type="presParOf" srcId="{103A54FB-D9E4-4BFE-AD9A-5D91EBEBE1F6}" destId="{2C0446CE-6817-435F-B548-05C2CC1C7333}" srcOrd="0" destOrd="0" presId="urn:microsoft.com/office/officeart/2016/7/layout/BasicLinearProcessNumbered"/>
    <dgm:cxn modelId="{632CE36A-A480-49C0-9FC1-640441AF2546}" type="presParOf" srcId="{2C0446CE-6817-435F-B548-05C2CC1C7333}" destId="{4FEAADD5-BAE2-4068-BF4A-FB3E03453B2A}" srcOrd="0" destOrd="0" presId="urn:microsoft.com/office/officeart/2016/7/layout/BasicLinearProcessNumbered"/>
    <dgm:cxn modelId="{DFD39BB1-7E48-42F0-9260-CEFE4863D451}" type="presParOf" srcId="{2C0446CE-6817-435F-B548-05C2CC1C7333}" destId="{F8F6AD39-8F40-4F59-8986-C023CB26662F}" srcOrd="1" destOrd="0" presId="urn:microsoft.com/office/officeart/2016/7/layout/BasicLinearProcessNumbered"/>
    <dgm:cxn modelId="{D247837D-7C6E-41BF-93E8-069C6310189E}" type="presParOf" srcId="{2C0446CE-6817-435F-B548-05C2CC1C7333}" destId="{3F2CC42C-AEFE-4DFE-AEAB-0594D2F8DDAD}" srcOrd="2" destOrd="0" presId="urn:microsoft.com/office/officeart/2016/7/layout/BasicLinearProcessNumbered"/>
    <dgm:cxn modelId="{654DEEC6-B7A1-494E-AE80-1A8A98AA487C}" type="presParOf" srcId="{2C0446CE-6817-435F-B548-05C2CC1C7333}" destId="{4F07C15D-0C4F-47B7-9891-B277357C5365}" srcOrd="3" destOrd="0" presId="urn:microsoft.com/office/officeart/2016/7/layout/BasicLinearProcessNumbered"/>
    <dgm:cxn modelId="{15ABA1F6-81AA-4F7B-9BC1-E401F8CD6D86}" type="presParOf" srcId="{103A54FB-D9E4-4BFE-AD9A-5D91EBEBE1F6}" destId="{AF5C73AC-D570-4C1B-95A8-3E65E3E16607}" srcOrd="1" destOrd="0" presId="urn:microsoft.com/office/officeart/2016/7/layout/BasicLinearProcessNumbered"/>
    <dgm:cxn modelId="{05AFD67D-67D6-4714-B74A-59051B3E2338}" type="presParOf" srcId="{103A54FB-D9E4-4BFE-AD9A-5D91EBEBE1F6}" destId="{55A695BB-2553-42E9-9B30-35A66340D50B}" srcOrd="2" destOrd="0" presId="urn:microsoft.com/office/officeart/2016/7/layout/BasicLinearProcessNumbered"/>
    <dgm:cxn modelId="{2CD50482-E817-43BF-86ED-A89EE79B23C5}" type="presParOf" srcId="{55A695BB-2553-42E9-9B30-35A66340D50B}" destId="{1DA9715E-C617-4C1C-83C9-680F01C94E91}" srcOrd="0" destOrd="0" presId="urn:microsoft.com/office/officeart/2016/7/layout/BasicLinearProcessNumbered"/>
    <dgm:cxn modelId="{10D47788-557A-4670-A699-1F2EBC25FDD4}" type="presParOf" srcId="{55A695BB-2553-42E9-9B30-35A66340D50B}" destId="{30AE037A-CA4D-425B-A85B-8E6E29E47530}" srcOrd="1" destOrd="0" presId="urn:microsoft.com/office/officeart/2016/7/layout/BasicLinearProcessNumbered"/>
    <dgm:cxn modelId="{1F903460-6E54-449C-98D8-6001DAACACA8}" type="presParOf" srcId="{55A695BB-2553-42E9-9B30-35A66340D50B}" destId="{E34B1469-D644-449D-B66A-DEDB6E4B69C3}" srcOrd="2" destOrd="0" presId="urn:microsoft.com/office/officeart/2016/7/layout/BasicLinearProcessNumbered"/>
    <dgm:cxn modelId="{974E80D2-669E-40BF-8556-F0F87CAFAAC1}" type="presParOf" srcId="{55A695BB-2553-42E9-9B30-35A66340D50B}" destId="{3A55130C-8EA2-451F-8C06-F519E86FBB90}" srcOrd="3" destOrd="0" presId="urn:microsoft.com/office/officeart/2016/7/layout/BasicLinearProcessNumbered"/>
    <dgm:cxn modelId="{FDEB9677-4772-4B34-8390-CEA42BD7EA50}" type="presParOf" srcId="{103A54FB-D9E4-4BFE-AD9A-5D91EBEBE1F6}" destId="{454FF1A4-D905-4264-A566-08F3392C9B44}" srcOrd="3" destOrd="0" presId="urn:microsoft.com/office/officeart/2016/7/layout/BasicLinearProcessNumbered"/>
    <dgm:cxn modelId="{420E288B-C6AF-48CD-AF6C-DB4ECA885B02}" type="presParOf" srcId="{103A54FB-D9E4-4BFE-AD9A-5D91EBEBE1F6}" destId="{0F985A67-CF3B-4BB5-98A6-82D1A587B195}" srcOrd="4" destOrd="0" presId="urn:microsoft.com/office/officeart/2016/7/layout/BasicLinearProcessNumbered"/>
    <dgm:cxn modelId="{FC4CC2A4-B2E9-458B-8C46-FD0F379DB973}" type="presParOf" srcId="{0F985A67-CF3B-4BB5-98A6-82D1A587B195}" destId="{86911B3F-9E94-4FD2-8B6D-20995C179A3A}" srcOrd="0" destOrd="0" presId="urn:microsoft.com/office/officeart/2016/7/layout/BasicLinearProcessNumbered"/>
    <dgm:cxn modelId="{49CD3BF3-A6EE-4B55-9A7F-E324DC0FC7C4}" type="presParOf" srcId="{0F985A67-CF3B-4BB5-98A6-82D1A587B195}" destId="{2BFEB5FC-FC06-4E7D-BF05-681AC148EE19}" srcOrd="1" destOrd="0" presId="urn:microsoft.com/office/officeart/2016/7/layout/BasicLinearProcessNumbered"/>
    <dgm:cxn modelId="{BEB69DD3-48A0-488D-B949-AF289761A8C8}" type="presParOf" srcId="{0F985A67-CF3B-4BB5-98A6-82D1A587B195}" destId="{C77D7762-9F13-45FD-8A29-FAD7C4F28D02}" srcOrd="2" destOrd="0" presId="urn:microsoft.com/office/officeart/2016/7/layout/BasicLinearProcessNumbered"/>
    <dgm:cxn modelId="{6DA77618-9602-47BF-9656-6751655F2AB8}" type="presParOf" srcId="{0F985A67-CF3B-4BB5-98A6-82D1A587B195}" destId="{6D9CCC6B-7012-4D06-890A-3BE546CBA484}" srcOrd="3" destOrd="0" presId="urn:microsoft.com/office/officeart/2016/7/layout/BasicLinearProcessNumbered"/>
    <dgm:cxn modelId="{DBD75654-0BE7-488C-B495-3E2AF8631145}" type="presParOf" srcId="{103A54FB-D9E4-4BFE-AD9A-5D91EBEBE1F6}" destId="{6EC52194-8EA1-4DE5-9AE8-7D1DA9A49638}" srcOrd="5" destOrd="0" presId="urn:microsoft.com/office/officeart/2016/7/layout/BasicLinearProcessNumbered"/>
    <dgm:cxn modelId="{68BBE43D-FEC2-41A4-8B0C-79F7AC4CEF34}" type="presParOf" srcId="{103A54FB-D9E4-4BFE-AD9A-5D91EBEBE1F6}" destId="{13129A9F-AC58-4D8C-8BEC-C335F5BF553F}" srcOrd="6" destOrd="0" presId="urn:microsoft.com/office/officeart/2016/7/layout/BasicLinearProcessNumbered"/>
    <dgm:cxn modelId="{143FC8AA-5F3C-4927-8DC3-32E75A528519}" type="presParOf" srcId="{13129A9F-AC58-4D8C-8BEC-C335F5BF553F}" destId="{96AAB38A-B2C1-45ED-B9E5-C3CD9DDE0B42}" srcOrd="0" destOrd="0" presId="urn:microsoft.com/office/officeart/2016/7/layout/BasicLinearProcessNumbered"/>
    <dgm:cxn modelId="{1DC73158-4D82-443E-B507-0F6649ABDAAA}" type="presParOf" srcId="{13129A9F-AC58-4D8C-8BEC-C335F5BF553F}" destId="{E1FE805A-52C4-4E49-A5DF-5141673B4127}" srcOrd="1" destOrd="0" presId="urn:microsoft.com/office/officeart/2016/7/layout/BasicLinearProcessNumbered"/>
    <dgm:cxn modelId="{FC840329-8059-4705-929E-3FCD14B89717}" type="presParOf" srcId="{13129A9F-AC58-4D8C-8BEC-C335F5BF553F}" destId="{286A4696-90DD-4949-91B7-001403B9E128}" srcOrd="2" destOrd="0" presId="urn:microsoft.com/office/officeart/2016/7/layout/BasicLinearProcessNumbered"/>
    <dgm:cxn modelId="{4880936A-CD1D-4F87-8EF0-3A36CAD6B558}" type="presParOf" srcId="{13129A9F-AC58-4D8C-8BEC-C335F5BF553F}" destId="{70C0ACDB-1969-4815-AA2A-3B817DF331FF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EAADD5-BAE2-4068-BF4A-FB3E03453B2A}">
      <dsp:nvSpPr>
        <dsp:cNvPr id="0" name=""/>
        <dsp:cNvSpPr/>
      </dsp:nvSpPr>
      <dsp:spPr>
        <a:xfrm>
          <a:off x="3170" y="106471"/>
          <a:ext cx="2514897" cy="352085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071" tIns="330200" rIns="196071" bIns="33020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rgbClr val="770D29"/>
              </a:solidFill>
            </a:rPr>
            <a:t>Identifying </a:t>
          </a:r>
          <a:r>
            <a:rPr lang="en-US" sz="2000" b="0" kern="1200" dirty="0"/>
            <a:t>behavioral health needs and strengths among adults with PG</a:t>
          </a:r>
          <a:endParaRPr lang="en-US" sz="2000" kern="1200" dirty="0"/>
        </a:p>
      </dsp:txBody>
      <dsp:txXfrm>
        <a:off x="3170" y="1444396"/>
        <a:ext cx="2514897" cy="2112514"/>
      </dsp:txXfrm>
    </dsp:sp>
    <dsp:sp modelId="{F8F6AD39-8F40-4F59-8986-C023CB26662F}">
      <dsp:nvSpPr>
        <dsp:cNvPr id="0" name=""/>
        <dsp:cNvSpPr/>
      </dsp:nvSpPr>
      <dsp:spPr>
        <a:xfrm>
          <a:off x="732490" y="458556"/>
          <a:ext cx="1056257" cy="105625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350" tIns="12700" rIns="8235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1</a:t>
          </a:r>
        </a:p>
      </dsp:txBody>
      <dsp:txXfrm>
        <a:off x="887175" y="613241"/>
        <a:ext cx="746887" cy="746887"/>
      </dsp:txXfrm>
    </dsp:sp>
    <dsp:sp modelId="{3F2CC42C-AEFE-4DFE-AEAB-0594D2F8DDAD}">
      <dsp:nvSpPr>
        <dsp:cNvPr id="0" name=""/>
        <dsp:cNvSpPr/>
      </dsp:nvSpPr>
      <dsp:spPr>
        <a:xfrm>
          <a:off x="3170" y="3627255"/>
          <a:ext cx="2514897" cy="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A9715E-C617-4C1C-83C9-680F01C94E91}">
      <dsp:nvSpPr>
        <dsp:cNvPr id="0" name=""/>
        <dsp:cNvSpPr/>
      </dsp:nvSpPr>
      <dsp:spPr>
        <a:xfrm>
          <a:off x="2769557" y="106471"/>
          <a:ext cx="2514897" cy="352085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071" tIns="330200" rIns="196071" bIns="33020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rgbClr val="7030A0"/>
              </a:solidFill>
            </a:rPr>
            <a:t>Addressing</a:t>
          </a:r>
          <a:r>
            <a:rPr lang="en-US" sz="2000" b="0" kern="1200" dirty="0"/>
            <a:t> an array of intersections of PG and behavioral health needs and strengths </a:t>
          </a:r>
          <a:endParaRPr lang="en-US" sz="2000" kern="1200" dirty="0"/>
        </a:p>
      </dsp:txBody>
      <dsp:txXfrm>
        <a:off x="2769557" y="1444396"/>
        <a:ext cx="2514897" cy="2112514"/>
      </dsp:txXfrm>
    </dsp:sp>
    <dsp:sp modelId="{30AE037A-CA4D-425B-A85B-8E6E29E47530}">
      <dsp:nvSpPr>
        <dsp:cNvPr id="0" name=""/>
        <dsp:cNvSpPr/>
      </dsp:nvSpPr>
      <dsp:spPr>
        <a:xfrm>
          <a:off x="3498877" y="458556"/>
          <a:ext cx="1056257" cy="105625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350" tIns="12700" rIns="8235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2</a:t>
          </a:r>
        </a:p>
      </dsp:txBody>
      <dsp:txXfrm>
        <a:off x="3653562" y="613241"/>
        <a:ext cx="746887" cy="746887"/>
      </dsp:txXfrm>
    </dsp:sp>
    <dsp:sp modelId="{E34B1469-D644-449D-B66A-DEDB6E4B69C3}">
      <dsp:nvSpPr>
        <dsp:cNvPr id="0" name=""/>
        <dsp:cNvSpPr/>
      </dsp:nvSpPr>
      <dsp:spPr>
        <a:xfrm>
          <a:off x="2769557" y="3627255"/>
          <a:ext cx="2514897" cy="7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911B3F-9E94-4FD2-8B6D-20995C179A3A}">
      <dsp:nvSpPr>
        <dsp:cNvPr id="0" name=""/>
        <dsp:cNvSpPr/>
      </dsp:nvSpPr>
      <dsp:spPr>
        <a:xfrm>
          <a:off x="5535944" y="106471"/>
          <a:ext cx="2514897" cy="352085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071" tIns="330200" rIns="196071" bIns="33020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accent6">
                  <a:lumMod val="75000"/>
                </a:schemeClr>
              </a:solidFill>
            </a:rPr>
            <a:t>Providing</a:t>
          </a:r>
          <a:r>
            <a:rPr lang="en-US" sz="2000" b="0" kern="1200" dirty="0"/>
            <a:t> a care plan following by TCOM philosophy</a:t>
          </a:r>
          <a:endParaRPr lang="en-US" sz="2000" kern="1200" dirty="0"/>
        </a:p>
      </dsp:txBody>
      <dsp:txXfrm>
        <a:off x="5535944" y="1444396"/>
        <a:ext cx="2514897" cy="2112514"/>
      </dsp:txXfrm>
    </dsp:sp>
    <dsp:sp modelId="{2BFEB5FC-FC06-4E7D-BF05-681AC148EE19}">
      <dsp:nvSpPr>
        <dsp:cNvPr id="0" name=""/>
        <dsp:cNvSpPr/>
      </dsp:nvSpPr>
      <dsp:spPr>
        <a:xfrm>
          <a:off x="6265265" y="458556"/>
          <a:ext cx="1056257" cy="1056257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350" tIns="12700" rIns="8235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3</a:t>
          </a:r>
        </a:p>
      </dsp:txBody>
      <dsp:txXfrm>
        <a:off x="6419950" y="613241"/>
        <a:ext cx="746887" cy="746887"/>
      </dsp:txXfrm>
    </dsp:sp>
    <dsp:sp modelId="{C77D7762-9F13-45FD-8A29-FAD7C4F28D02}">
      <dsp:nvSpPr>
        <dsp:cNvPr id="0" name=""/>
        <dsp:cNvSpPr/>
      </dsp:nvSpPr>
      <dsp:spPr>
        <a:xfrm>
          <a:off x="5535944" y="3627255"/>
          <a:ext cx="2514897" cy="7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AAB38A-B2C1-45ED-B9E5-C3CD9DDE0B42}">
      <dsp:nvSpPr>
        <dsp:cNvPr id="0" name=""/>
        <dsp:cNvSpPr/>
      </dsp:nvSpPr>
      <dsp:spPr>
        <a:xfrm>
          <a:off x="8302332" y="106471"/>
          <a:ext cx="2514897" cy="352085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071" tIns="330200" rIns="196071" bIns="33020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rgbClr val="92D050"/>
              </a:solidFill>
            </a:rPr>
            <a:t>Monitoring and Resolving</a:t>
          </a:r>
          <a:r>
            <a:rPr lang="en-US" sz="2000" b="0" kern="1200" dirty="0"/>
            <a:t> behavioral health needs by a strength-based approach</a:t>
          </a:r>
          <a:endParaRPr lang="en-US" sz="2000" kern="1200" dirty="0"/>
        </a:p>
      </dsp:txBody>
      <dsp:txXfrm>
        <a:off x="8302332" y="1444396"/>
        <a:ext cx="2514897" cy="2112514"/>
      </dsp:txXfrm>
    </dsp:sp>
    <dsp:sp modelId="{E1FE805A-52C4-4E49-A5DF-5141673B4127}">
      <dsp:nvSpPr>
        <dsp:cNvPr id="0" name=""/>
        <dsp:cNvSpPr/>
      </dsp:nvSpPr>
      <dsp:spPr>
        <a:xfrm>
          <a:off x="9031652" y="458556"/>
          <a:ext cx="1056257" cy="105625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350" tIns="12700" rIns="8235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4</a:t>
          </a:r>
        </a:p>
      </dsp:txBody>
      <dsp:txXfrm>
        <a:off x="9186337" y="613241"/>
        <a:ext cx="746887" cy="746887"/>
      </dsp:txXfrm>
    </dsp:sp>
    <dsp:sp modelId="{286A4696-90DD-4949-91B7-001403B9E128}">
      <dsp:nvSpPr>
        <dsp:cNvPr id="0" name=""/>
        <dsp:cNvSpPr/>
      </dsp:nvSpPr>
      <dsp:spPr>
        <a:xfrm>
          <a:off x="8302332" y="3627255"/>
          <a:ext cx="2514897" cy="7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F98E55-1ABE-47D2-A83A-CB395D8438EC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19958-751F-433E-AE15-B5C5DA8FE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270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5875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/>
              <a:buNone/>
            </a:pPr>
            <a:endParaRPr lang="en-US" sz="1200" dirty="0">
              <a:latin typeface="Arial"/>
              <a:ea typeface="Malgun Gothic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202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/>
              <a:buNone/>
            </a:pPr>
            <a:endParaRPr lang="en-US" sz="1200" dirty="0">
              <a:latin typeface="Arial"/>
              <a:ea typeface="Malgun Gothic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3703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4028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/>
              <a:buNone/>
            </a:pPr>
            <a:endParaRPr lang="en-US" sz="1200" dirty="0">
              <a:latin typeface="Arial"/>
              <a:ea typeface="Malgun Gothic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5481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/>
              <a:buNone/>
            </a:pPr>
            <a:endParaRPr lang="en-US" sz="1200" dirty="0">
              <a:latin typeface="Arial"/>
              <a:ea typeface="Malgun Gothic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9866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870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en-US" sz="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075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29334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0509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6036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fontAlgn="base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G Times"/>
              <a:ea typeface="Times New Roman" panose="02020603050405020304" pitchFamily="18" charset="0"/>
              <a:cs typeface="CG Time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770B44-2933-0C4F-9E03-AB2668D9383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192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29334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568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2343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878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Font typeface="Arial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76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DA8316-C41A-4344-BAC3-3E4D21F93186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4874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890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01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fontAlgn="base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G Times"/>
              <a:ea typeface="Times New Roman" panose="02020603050405020304" pitchFamily="18" charset="0"/>
              <a:cs typeface="CG Time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770B44-2933-0C4F-9E03-AB2668D9383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5627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357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4699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dirty="0">
              <a:solidFill>
                <a:srgbClr val="293340"/>
              </a:solidFill>
              <a:effectLst/>
              <a:latin typeface="Open Sans" panose="020B0606030504020204" pitchFamily="34" charset="0"/>
              <a:ea typeface="Malgun Gothic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130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/>
              <a:buNone/>
            </a:pPr>
            <a:endParaRPr lang="en-US" sz="1200" dirty="0">
              <a:latin typeface="Arial"/>
              <a:ea typeface="Malgun Gothic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543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/>
              <a:buNone/>
            </a:pPr>
            <a:endParaRPr lang="en-US" sz="1200" dirty="0">
              <a:latin typeface="Arial"/>
              <a:ea typeface="Malgun Gothic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17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80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660A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2709672"/>
            <a:ext cx="178435" cy="1115695"/>
          </a:xfrm>
          <a:custGeom>
            <a:avLst/>
            <a:gdLst/>
            <a:ahLst/>
            <a:cxnLst/>
            <a:rect l="l" t="t" r="r" b="b"/>
            <a:pathLst>
              <a:path w="178435" h="1115695">
                <a:moveTo>
                  <a:pt x="0" y="1115567"/>
                </a:moveTo>
                <a:lnTo>
                  <a:pt x="178308" y="1115567"/>
                </a:lnTo>
                <a:lnTo>
                  <a:pt x="178308" y="0"/>
                </a:lnTo>
                <a:lnTo>
                  <a:pt x="0" y="0"/>
                </a:lnTo>
                <a:lnTo>
                  <a:pt x="0" y="1115567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80247" y="1942242"/>
            <a:ext cx="10631505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770D2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8527" y="2021838"/>
            <a:ext cx="4945380" cy="3845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770D29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50940" y="1731898"/>
            <a:ext cx="4801234" cy="42710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770D29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660A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2709672"/>
            <a:ext cx="178435" cy="1115695"/>
          </a:xfrm>
          <a:custGeom>
            <a:avLst/>
            <a:gdLst/>
            <a:ahLst/>
            <a:cxnLst/>
            <a:rect l="l" t="t" r="r" b="b"/>
            <a:pathLst>
              <a:path w="178435" h="1115695">
                <a:moveTo>
                  <a:pt x="0" y="1115567"/>
                </a:moveTo>
                <a:lnTo>
                  <a:pt x="178308" y="1115567"/>
                </a:lnTo>
                <a:lnTo>
                  <a:pt x="178308" y="0"/>
                </a:lnTo>
                <a:lnTo>
                  <a:pt x="0" y="0"/>
                </a:lnTo>
                <a:lnTo>
                  <a:pt x="0" y="1115567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277111"/>
            <a:ext cx="109855" cy="515620"/>
          </a:xfrm>
          <a:custGeom>
            <a:avLst/>
            <a:gdLst/>
            <a:ahLst/>
            <a:cxnLst/>
            <a:rect l="l" t="t" r="r" b="b"/>
            <a:pathLst>
              <a:path w="109855" h="515619">
                <a:moveTo>
                  <a:pt x="0" y="515112"/>
                </a:moveTo>
                <a:lnTo>
                  <a:pt x="109728" y="515112"/>
                </a:lnTo>
                <a:lnTo>
                  <a:pt x="109728" y="0"/>
                </a:lnTo>
                <a:lnTo>
                  <a:pt x="0" y="0"/>
                </a:lnTo>
                <a:lnTo>
                  <a:pt x="0" y="515112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362455" y="6312408"/>
            <a:ext cx="10829925" cy="546100"/>
          </a:xfrm>
          <a:custGeom>
            <a:avLst/>
            <a:gdLst/>
            <a:ahLst/>
            <a:cxnLst/>
            <a:rect l="l" t="t" r="r" b="b"/>
            <a:pathLst>
              <a:path w="10829925" h="546100">
                <a:moveTo>
                  <a:pt x="0" y="545591"/>
                </a:moveTo>
                <a:lnTo>
                  <a:pt x="10829544" y="545591"/>
                </a:lnTo>
                <a:lnTo>
                  <a:pt x="10829544" y="0"/>
                </a:lnTo>
                <a:lnTo>
                  <a:pt x="0" y="0"/>
                </a:lnTo>
                <a:lnTo>
                  <a:pt x="0" y="545591"/>
                </a:lnTo>
                <a:close/>
              </a:path>
            </a:pathLst>
          </a:custGeom>
          <a:solidFill>
            <a:srgbClr val="6903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6312408"/>
            <a:ext cx="848994" cy="546100"/>
          </a:xfrm>
          <a:custGeom>
            <a:avLst/>
            <a:gdLst/>
            <a:ahLst/>
            <a:cxnLst/>
            <a:rect l="l" t="t" r="r" b="b"/>
            <a:pathLst>
              <a:path w="848994" h="546100">
                <a:moveTo>
                  <a:pt x="0" y="545591"/>
                </a:moveTo>
                <a:lnTo>
                  <a:pt x="848868" y="545591"/>
                </a:lnTo>
                <a:lnTo>
                  <a:pt x="848868" y="0"/>
                </a:lnTo>
                <a:lnTo>
                  <a:pt x="0" y="0"/>
                </a:lnTo>
                <a:lnTo>
                  <a:pt x="0" y="545591"/>
                </a:lnTo>
                <a:close/>
              </a:path>
            </a:pathLst>
          </a:custGeom>
          <a:solidFill>
            <a:srgbClr val="6903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48867" y="6214871"/>
            <a:ext cx="513715" cy="643255"/>
          </a:xfrm>
          <a:custGeom>
            <a:avLst/>
            <a:gdLst/>
            <a:ahLst/>
            <a:cxnLst/>
            <a:rect l="l" t="t" r="r" b="b"/>
            <a:pathLst>
              <a:path w="513715" h="643254">
                <a:moveTo>
                  <a:pt x="0" y="643127"/>
                </a:moveTo>
                <a:lnTo>
                  <a:pt x="513588" y="643127"/>
                </a:lnTo>
                <a:lnTo>
                  <a:pt x="513588" y="0"/>
                </a:lnTo>
                <a:lnTo>
                  <a:pt x="0" y="0"/>
                </a:lnTo>
                <a:lnTo>
                  <a:pt x="0" y="643127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934212" y="6303404"/>
            <a:ext cx="343535" cy="436245"/>
          </a:xfrm>
          <a:custGeom>
            <a:avLst/>
            <a:gdLst/>
            <a:ahLst/>
            <a:cxnLst/>
            <a:rect l="l" t="t" r="r" b="b"/>
            <a:pathLst>
              <a:path w="343534" h="436245">
                <a:moveTo>
                  <a:pt x="234385" y="33610"/>
                </a:moveTo>
                <a:lnTo>
                  <a:pt x="108715" y="33610"/>
                </a:lnTo>
                <a:lnTo>
                  <a:pt x="108715" y="0"/>
                </a:lnTo>
                <a:lnTo>
                  <a:pt x="234385" y="0"/>
                </a:lnTo>
                <a:lnTo>
                  <a:pt x="234385" y="33610"/>
                </a:lnTo>
                <a:close/>
              </a:path>
              <a:path w="343534" h="436245">
                <a:moveTo>
                  <a:pt x="209118" y="276541"/>
                </a:moveTo>
                <a:lnTo>
                  <a:pt x="133649" y="276541"/>
                </a:lnTo>
                <a:lnTo>
                  <a:pt x="133649" y="33610"/>
                </a:lnTo>
                <a:lnTo>
                  <a:pt x="209118" y="33610"/>
                </a:lnTo>
                <a:lnTo>
                  <a:pt x="209118" y="276541"/>
                </a:lnTo>
                <a:close/>
              </a:path>
              <a:path w="343534" h="436245">
                <a:moveTo>
                  <a:pt x="108715" y="92180"/>
                </a:moveTo>
                <a:lnTo>
                  <a:pt x="0" y="92180"/>
                </a:lnTo>
                <a:lnTo>
                  <a:pt x="0" y="58569"/>
                </a:lnTo>
                <a:lnTo>
                  <a:pt x="108715" y="58569"/>
                </a:lnTo>
                <a:lnTo>
                  <a:pt x="108715" y="92180"/>
                </a:lnTo>
                <a:close/>
              </a:path>
              <a:path w="343534" h="436245">
                <a:moveTo>
                  <a:pt x="343100" y="92180"/>
                </a:moveTo>
                <a:lnTo>
                  <a:pt x="234385" y="92180"/>
                </a:lnTo>
                <a:lnTo>
                  <a:pt x="234385" y="58569"/>
                </a:lnTo>
                <a:lnTo>
                  <a:pt x="343100" y="58569"/>
                </a:lnTo>
                <a:lnTo>
                  <a:pt x="343100" y="92180"/>
                </a:lnTo>
                <a:close/>
              </a:path>
              <a:path w="343534" h="436245">
                <a:moveTo>
                  <a:pt x="278603" y="343763"/>
                </a:moveTo>
                <a:lnTo>
                  <a:pt x="64165" y="343763"/>
                </a:lnTo>
                <a:lnTo>
                  <a:pt x="24934" y="304162"/>
                </a:lnTo>
                <a:lnTo>
                  <a:pt x="24934" y="92180"/>
                </a:lnTo>
                <a:lnTo>
                  <a:pt x="83447" y="92180"/>
                </a:lnTo>
                <a:lnTo>
                  <a:pt x="83447" y="276541"/>
                </a:lnTo>
                <a:lnTo>
                  <a:pt x="317833" y="276541"/>
                </a:lnTo>
                <a:lnTo>
                  <a:pt x="317833" y="304162"/>
                </a:lnTo>
                <a:lnTo>
                  <a:pt x="278603" y="343763"/>
                </a:lnTo>
                <a:close/>
              </a:path>
              <a:path w="343534" h="436245">
                <a:moveTo>
                  <a:pt x="317833" y="276541"/>
                </a:moveTo>
                <a:lnTo>
                  <a:pt x="259320" y="276541"/>
                </a:lnTo>
                <a:lnTo>
                  <a:pt x="259320" y="92180"/>
                </a:lnTo>
                <a:lnTo>
                  <a:pt x="317833" y="92180"/>
                </a:lnTo>
                <a:lnTo>
                  <a:pt x="317833" y="276541"/>
                </a:lnTo>
                <a:close/>
              </a:path>
              <a:path w="343534" h="436245">
                <a:moveTo>
                  <a:pt x="209118" y="394013"/>
                </a:moveTo>
                <a:lnTo>
                  <a:pt x="133649" y="394013"/>
                </a:lnTo>
                <a:lnTo>
                  <a:pt x="133649" y="343763"/>
                </a:lnTo>
                <a:lnTo>
                  <a:pt x="209118" y="343763"/>
                </a:lnTo>
                <a:lnTo>
                  <a:pt x="209118" y="394013"/>
                </a:lnTo>
                <a:close/>
              </a:path>
              <a:path w="343534" h="436245">
                <a:moveTo>
                  <a:pt x="234385" y="435724"/>
                </a:moveTo>
                <a:lnTo>
                  <a:pt x="108715" y="435724"/>
                </a:lnTo>
                <a:lnTo>
                  <a:pt x="108715" y="394013"/>
                </a:lnTo>
                <a:lnTo>
                  <a:pt x="234385" y="394013"/>
                </a:lnTo>
                <a:lnTo>
                  <a:pt x="234385" y="43572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idx="1"/>
          </p:nvPr>
        </p:nvSpPr>
        <p:spPr>
          <a:xfrm>
            <a:off x="779144" y="1121036"/>
            <a:ext cx="5480050" cy="147732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10"/>
          </p:nvPr>
        </p:nvSpPr>
        <p:spPr>
          <a:xfrm>
            <a:off x="0" y="0"/>
            <a:ext cx="0" cy="83099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D8E51-FEC9-4543-9F3E-CE7A6A161B72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9832159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90801" y="172043"/>
            <a:ext cx="8010397" cy="1245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9144" y="1121036"/>
            <a:ext cx="5480050" cy="4704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770D2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comments" Target="../comments/commen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saahong@iu.edu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heakim@iupui.edu" TargetMode="External"/><Relationship Id="rId4" Type="http://schemas.openxmlformats.org/officeDocument/2006/relationships/hyperlink" Target="mailto:beawalto@iu.ed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44296" y="0"/>
            <a:ext cx="978535" cy="2292350"/>
          </a:xfrm>
          <a:custGeom>
            <a:avLst/>
            <a:gdLst/>
            <a:ahLst/>
            <a:cxnLst/>
            <a:rect l="l" t="t" r="r" b="b"/>
            <a:pathLst>
              <a:path w="978535" h="2292350">
                <a:moveTo>
                  <a:pt x="0" y="2292096"/>
                </a:moveTo>
                <a:lnTo>
                  <a:pt x="978408" y="2292096"/>
                </a:lnTo>
                <a:lnTo>
                  <a:pt x="978408" y="0"/>
                </a:lnTo>
                <a:lnTo>
                  <a:pt x="0" y="0"/>
                </a:lnTo>
                <a:lnTo>
                  <a:pt x="0" y="2292096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07364" y="1307690"/>
            <a:ext cx="650240" cy="824865"/>
          </a:xfrm>
          <a:custGeom>
            <a:avLst/>
            <a:gdLst/>
            <a:ahLst/>
            <a:cxnLst/>
            <a:rect l="l" t="t" r="r" b="b"/>
            <a:pathLst>
              <a:path w="650239" h="824864">
                <a:moveTo>
                  <a:pt x="443879" y="63592"/>
                </a:moveTo>
                <a:lnTo>
                  <a:pt x="205885" y="63592"/>
                </a:lnTo>
                <a:lnTo>
                  <a:pt x="205885" y="0"/>
                </a:lnTo>
                <a:lnTo>
                  <a:pt x="443879" y="0"/>
                </a:lnTo>
                <a:lnTo>
                  <a:pt x="443879" y="63592"/>
                </a:lnTo>
                <a:close/>
              </a:path>
              <a:path w="650239" h="824864">
                <a:moveTo>
                  <a:pt x="396028" y="523214"/>
                </a:moveTo>
                <a:lnTo>
                  <a:pt x="253106" y="523214"/>
                </a:lnTo>
                <a:lnTo>
                  <a:pt x="253106" y="63592"/>
                </a:lnTo>
                <a:lnTo>
                  <a:pt x="396028" y="63592"/>
                </a:lnTo>
                <a:lnTo>
                  <a:pt x="396028" y="523214"/>
                </a:lnTo>
                <a:close/>
              </a:path>
              <a:path w="650239" h="824864">
                <a:moveTo>
                  <a:pt x="205885" y="174405"/>
                </a:moveTo>
                <a:lnTo>
                  <a:pt x="0" y="174405"/>
                </a:lnTo>
                <a:lnTo>
                  <a:pt x="0" y="110813"/>
                </a:lnTo>
                <a:lnTo>
                  <a:pt x="205885" y="110813"/>
                </a:lnTo>
                <a:lnTo>
                  <a:pt x="205885" y="174405"/>
                </a:lnTo>
                <a:close/>
              </a:path>
              <a:path w="650239" h="824864">
                <a:moveTo>
                  <a:pt x="649764" y="174405"/>
                </a:moveTo>
                <a:lnTo>
                  <a:pt x="443879" y="174405"/>
                </a:lnTo>
                <a:lnTo>
                  <a:pt x="443879" y="110813"/>
                </a:lnTo>
                <a:lnTo>
                  <a:pt x="649764" y="110813"/>
                </a:lnTo>
                <a:lnTo>
                  <a:pt x="649764" y="174405"/>
                </a:lnTo>
                <a:close/>
              </a:path>
              <a:path w="650239" h="824864">
                <a:moveTo>
                  <a:pt x="527619" y="650397"/>
                </a:moveTo>
                <a:lnTo>
                  <a:pt x="121516" y="650397"/>
                </a:lnTo>
                <a:lnTo>
                  <a:pt x="47221" y="575473"/>
                </a:lnTo>
                <a:lnTo>
                  <a:pt x="47221" y="174405"/>
                </a:lnTo>
                <a:lnTo>
                  <a:pt x="158034" y="174405"/>
                </a:lnTo>
                <a:lnTo>
                  <a:pt x="158034" y="523214"/>
                </a:lnTo>
                <a:lnTo>
                  <a:pt x="601913" y="523214"/>
                </a:lnTo>
                <a:lnTo>
                  <a:pt x="601913" y="575473"/>
                </a:lnTo>
                <a:lnTo>
                  <a:pt x="527619" y="650397"/>
                </a:lnTo>
                <a:close/>
              </a:path>
              <a:path w="650239" h="824864">
                <a:moveTo>
                  <a:pt x="601913" y="523214"/>
                </a:moveTo>
                <a:lnTo>
                  <a:pt x="491101" y="523214"/>
                </a:lnTo>
                <a:lnTo>
                  <a:pt x="491101" y="174405"/>
                </a:lnTo>
                <a:lnTo>
                  <a:pt x="601913" y="174405"/>
                </a:lnTo>
                <a:lnTo>
                  <a:pt x="601913" y="523214"/>
                </a:lnTo>
                <a:close/>
              </a:path>
              <a:path w="650239" h="824864">
                <a:moveTo>
                  <a:pt x="396028" y="745469"/>
                </a:moveTo>
                <a:lnTo>
                  <a:pt x="253106" y="745469"/>
                </a:lnTo>
                <a:lnTo>
                  <a:pt x="253106" y="650397"/>
                </a:lnTo>
                <a:lnTo>
                  <a:pt x="396028" y="650397"/>
                </a:lnTo>
                <a:lnTo>
                  <a:pt x="396028" y="745469"/>
                </a:lnTo>
                <a:close/>
              </a:path>
              <a:path w="650239" h="824864">
                <a:moveTo>
                  <a:pt x="443879" y="824381"/>
                </a:moveTo>
                <a:lnTo>
                  <a:pt x="205885" y="824381"/>
                </a:lnTo>
                <a:lnTo>
                  <a:pt x="205885" y="745469"/>
                </a:lnTo>
                <a:lnTo>
                  <a:pt x="443879" y="745469"/>
                </a:lnTo>
                <a:lnTo>
                  <a:pt x="443879" y="824381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48719" y="2440179"/>
            <a:ext cx="10528881" cy="3227165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2700" marR="5080" algn="ctr">
              <a:lnSpc>
                <a:spcPts val="4750"/>
              </a:lnSpc>
              <a:spcBef>
                <a:spcPts val="705"/>
              </a:spcBef>
            </a:pPr>
            <a:r>
              <a:rPr lang="en-US" altLang="ko-KR" sz="2800" b="1" dirty="0">
                <a:solidFill>
                  <a:schemeClr val="bg1"/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Recovery from Problem Gambling: A Machine Learning Approach </a:t>
            </a:r>
            <a:endParaRPr lang="en-US" sz="2000" b="1" spc="85" dirty="0">
              <a:solidFill>
                <a:schemeClr val="bg1"/>
              </a:solidFill>
              <a:latin typeface="Arial"/>
              <a:cs typeface="Arial"/>
            </a:endParaRPr>
          </a:p>
          <a:p>
            <a:pPr marL="12700" marR="5080" algn="ctr">
              <a:lnSpc>
                <a:spcPts val="4750"/>
              </a:lnSpc>
              <a:spcBef>
                <a:spcPts val="705"/>
              </a:spcBef>
            </a:pPr>
            <a:r>
              <a:rPr lang="en-US" sz="2000" b="1" spc="85" dirty="0">
                <a:solidFill>
                  <a:schemeClr val="bg1"/>
                </a:solidFill>
                <a:latin typeface="Arial"/>
                <a:cs typeface="Arial"/>
              </a:rPr>
              <a:t>Saahoon Hong, Betty Walton, &amp; Hea-Won Kim</a:t>
            </a:r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  <a:p>
            <a:pPr marL="50165" algn="ctr">
              <a:lnSpc>
                <a:spcPts val="1835"/>
              </a:lnSpc>
            </a:pPr>
            <a:r>
              <a:rPr sz="1600" b="1" spc="85" dirty="0">
                <a:solidFill>
                  <a:schemeClr val="bg1"/>
                </a:solidFill>
                <a:latin typeface="Arial"/>
                <a:cs typeface="Arial"/>
              </a:rPr>
              <a:t>Indiana </a:t>
            </a:r>
            <a:r>
              <a:rPr sz="1600" b="1" spc="90" dirty="0">
                <a:solidFill>
                  <a:schemeClr val="bg1"/>
                </a:solidFill>
                <a:latin typeface="Arial"/>
                <a:cs typeface="Arial"/>
              </a:rPr>
              <a:t>University </a:t>
            </a:r>
            <a:r>
              <a:rPr sz="1600" b="1" spc="85" dirty="0">
                <a:solidFill>
                  <a:schemeClr val="bg1"/>
                </a:solidFill>
                <a:latin typeface="Arial"/>
                <a:cs typeface="Arial"/>
              </a:rPr>
              <a:t>School </a:t>
            </a:r>
            <a:r>
              <a:rPr sz="1600" b="1" spc="50" dirty="0">
                <a:solidFill>
                  <a:schemeClr val="bg1"/>
                </a:solidFill>
                <a:latin typeface="Arial"/>
                <a:cs typeface="Arial"/>
              </a:rPr>
              <a:t>of </a:t>
            </a:r>
            <a:r>
              <a:rPr sz="1600" b="1" spc="85" dirty="0">
                <a:solidFill>
                  <a:schemeClr val="bg1"/>
                </a:solidFill>
                <a:latin typeface="Arial"/>
                <a:cs typeface="Arial"/>
              </a:rPr>
              <a:t>Social</a:t>
            </a:r>
            <a:r>
              <a:rPr sz="1600" b="1" spc="-2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600" b="1" spc="70" dirty="0">
                <a:solidFill>
                  <a:schemeClr val="bg1"/>
                </a:solidFill>
                <a:latin typeface="Arial"/>
                <a:cs typeface="Arial"/>
              </a:rPr>
              <a:t>Work</a:t>
            </a:r>
            <a:endParaRPr sz="16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endParaRPr lang="en-US" sz="15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endParaRPr lang="en-US" sz="24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State Epidemiological Outcomes Workgroup (SEOW) 2022 </a:t>
            </a:r>
            <a:r>
              <a:rPr lang="en-US" altLang="ko-KR" sz="24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101850" y="1813052"/>
            <a:ext cx="403097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0" spc="-5" dirty="0">
                <a:solidFill>
                  <a:srgbClr val="A6A6A6"/>
                </a:solidFill>
                <a:latin typeface="Arial"/>
                <a:cs typeface="Arial"/>
              </a:rPr>
              <a:t>SCHOOL </a:t>
            </a:r>
            <a:r>
              <a:rPr sz="2400" b="0" dirty="0">
                <a:solidFill>
                  <a:srgbClr val="A6A6A6"/>
                </a:solidFill>
                <a:latin typeface="Arial"/>
                <a:cs typeface="Arial"/>
              </a:rPr>
              <a:t>OF </a:t>
            </a:r>
            <a:r>
              <a:rPr sz="2400" b="0" spc="-5" dirty="0">
                <a:solidFill>
                  <a:srgbClr val="A6A6A6"/>
                </a:solidFill>
                <a:latin typeface="Arial"/>
                <a:cs typeface="Arial"/>
              </a:rPr>
              <a:t>SOCIAL</a:t>
            </a:r>
            <a:r>
              <a:rPr sz="2400" b="0" spc="-260" dirty="0">
                <a:solidFill>
                  <a:srgbClr val="A6A6A6"/>
                </a:solidFill>
                <a:latin typeface="Arial"/>
                <a:cs typeface="Arial"/>
              </a:rPr>
              <a:t> </a:t>
            </a:r>
            <a:r>
              <a:rPr sz="2400" b="0" spc="-5" dirty="0">
                <a:solidFill>
                  <a:srgbClr val="A6A6A6"/>
                </a:solidFill>
                <a:latin typeface="Arial"/>
                <a:cs typeface="Arial"/>
              </a:rPr>
              <a:t>WORK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7E77BEF-C64D-4534-9EF1-64B3FC837B4F}"/>
              </a:ext>
            </a:extLst>
          </p:cNvPr>
          <p:cNvSpPr txBox="1"/>
          <p:nvPr/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kern="120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Flowchart of the dataset development</a:t>
            </a:r>
            <a:endParaRPr lang="en-US" sz="2000" kern="120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DC8A36-E391-31ED-591B-7683CCA3F4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0"/>
            <a:ext cx="62602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971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7E77BEF-C64D-4534-9EF1-64B3FC837B4F}"/>
              </a:ext>
            </a:extLst>
          </p:cNvPr>
          <p:cNvSpPr txBox="1"/>
          <p:nvPr/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 font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 i="0" u="none" strike="noStrike" kern="120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What is ANSA?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6064A1-8EFD-4A77-A944-1329FAB88DD9}"/>
              </a:ext>
            </a:extLst>
          </p:cNvPr>
          <p:cNvSpPr txBox="1"/>
          <p:nvPr/>
        </p:nvSpPr>
        <p:spPr>
          <a:xfrm>
            <a:off x="3808956" y="1066800"/>
            <a:ext cx="838304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sz="3600" dirty="0"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The Adult Needs and Strengths Assessment (ANSA) items in the six domains: (1) strengths, (2) life functioning, (3) cultural factors, (4) caregiver needs and resources, (5) behavioral health needs, and (6) risk behaviors. </a:t>
            </a:r>
          </a:p>
        </p:txBody>
      </p:sp>
    </p:spTree>
    <p:extLst>
      <p:ext uri="{BB962C8B-B14F-4D97-AF65-F5344CB8AC3E}">
        <p14:creationId xmlns:p14="http://schemas.microsoft.com/office/powerpoint/2010/main" val="2034281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7E77BEF-C64D-4534-9EF1-64B3FC837B4F}"/>
              </a:ext>
            </a:extLst>
          </p:cNvPr>
          <p:cNvSpPr txBox="1"/>
          <p:nvPr/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 font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 i="0" u="none" strike="noStrike" kern="120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What is ANSA?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22A92D-D4E0-48E0-A1D8-159884625D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6301" y="-76200"/>
            <a:ext cx="5391892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9944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7E77BEF-C64D-4534-9EF1-64B3FC837B4F}"/>
              </a:ext>
            </a:extLst>
          </p:cNvPr>
          <p:cNvSpPr txBox="1"/>
          <p:nvPr/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 font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 i="0" u="none" strike="noStrike" kern="120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Analysis:  A Decision Tree Model (CHAID)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5FBE5B-0EF5-993B-C0FC-81640877E4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0946" y="378869"/>
            <a:ext cx="2291861" cy="30430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B4CF17-1627-EB5E-DE34-1EF3521962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992067" y="599604"/>
            <a:ext cx="2221423" cy="294951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92C92F-0C6C-3630-0C6D-12D171C9D0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200" y="3581400"/>
            <a:ext cx="4720563" cy="252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38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7E77BEF-C64D-4534-9EF1-64B3FC837B4F}"/>
              </a:ext>
            </a:extLst>
          </p:cNvPr>
          <p:cNvSpPr txBox="1"/>
          <p:nvPr/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 font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 i="0" u="none" strike="noStrike" kern="120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Analysis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CF0AD95-99E5-47E0-0DC7-3BCA9968E1D5}"/>
              </a:ext>
            </a:extLst>
          </p:cNvPr>
          <p:cNvSpPr/>
          <p:nvPr/>
        </p:nvSpPr>
        <p:spPr>
          <a:xfrm>
            <a:off x="3738508" y="2133600"/>
            <a:ext cx="8093242" cy="2695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</a:pPr>
            <a:r>
              <a:rPr lang="en-US" sz="3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Calibri" panose="020F0502020204030204" pitchFamily="34" charset="0"/>
              </a:rPr>
              <a:t>Progressive use of machine learning aims to detect and monitor different mental health states and identify between the target response and a set of input features of interest (i.e., Garcia-Ceja et al., 2018; Tate et al., 2020). </a:t>
            </a:r>
            <a:endParaRPr lang="en-US" sz="3200" i="0" dirty="0">
              <a:solidFill>
                <a:srgbClr val="030A13"/>
              </a:solidFill>
              <a:effectLst/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F2F29F8-480D-719D-89AA-DCB0B3F627C8}"/>
              </a:ext>
            </a:extLst>
          </p:cNvPr>
          <p:cNvSpPr/>
          <p:nvPr/>
        </p:nvSpPr>
        <p:spPr>
          <a:xfrm>
            <a:off x="3754549" y="1066800"/>
            <a:ext cx="75748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770D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 Learning Approach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4434BD-4EAC-86A2-2119-395669B07A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506" y="5918029"/>
            <a:ext cx="10162494" cy="94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039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Table&#10;&#10;Description automatically generated">
            <a:extLst>
              <a:ext uri="{FF2B5EF4-FFF2-40B4-BE49-F238E27FC236}">
                <a16:creationId xmlns:a16="http://schemas.microsoft.com/office/drawing/2014/main" id="{4471FF68-FB71-467D-8787-D7121FBF16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152400"/>
            <a:ext cx="6883098" cy="603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56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A26FBA9-BD85-433E-A301-90726DA634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" b="1499"/>
          <a:stretch/>
        </p:blipFill>
        <p:spPr>
          <a:xfrm>
            <a:off x="0" y="-13570"/>
            <a:ext cx="12192000" cy="6372947"/>
          </a:xfrm>
          <a:prstGeom prst="rect">
            <a:avLst/>
          </a:prstGeom>
          <a:ln w="19050">
            <a:solidFill>
              <a:schemeClr val="tx1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646976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7E77BEF-C64D-4534-9EF1-64B3FC837B4F}"/>
              </a:ext>
            </a:extLst>
          </p:cNvPr>
          <p:cNvSpPr txBox="1"/>
          <p:nvPr/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 font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 i="0" u="none" strike="noStrike" kern="120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Results</a:t>
            </a:r>
          </a:p>
        </p:txBody>
      </p:sp>
      <p:pic>
        <p:nvPicPr>
          <p:cNvPr id="9" name="Picture 9" descr="Chart&#10;&#10;Description automatically generated">
            <a:extLst>
              <a:ext uri="{FF2B5EF4-FFF2-40B4-BE49-F238E27FC236}">
                <a16:creationId xmlns:a16="http://schemas.microsoft.com/office/drawing/2014/main" id="{FD7AE05A-DFD9-4969-BCF9-E936B0E9FB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2364" y="762000"/>
            <a:ext cx="8379706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7865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5A2E7E-6682-4461-B549-9373605E7B3A}"/>
              </a:ext>
            </a:extLst>
          </p:cNvPr>
          <p:cNvSpPr txBox="1"/>
          <p:nvPr/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 fontAlgn="b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600" b="0" i="0" u="none" strike="noStrike" kern="120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Results</a:t>
            </a:r>
            <a:endParaRPr lang="en-US" sz="2600" b="0" i="0" u="none" strike="noStrike" kern="1200" dirty="0">
              <a:solidFill>
                <a:srgbClr val="FFFFFF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B83C53-D3FD-41BF-A8FC-7B566C29D300}"/>
              </a:ext>
            </a:extLst>
          </p:cNvPr>
          <p:cNvSpPr txBox="1"/>
          <p:nvPr/>
        </p:nvSpPr>
        <p:spPr>
          <a:xfrm>
            <a:off x="838200" y="2185639"/>
            <a:ext cx="10515599" cy="17005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endParaRPr lang="en-US" sz="3600" kern="1200" dirty="0">
              <a:solidFill>
                <a:schemeClr val="tx1"/>
              </a:solidFill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440E39-4CAF-4AE2-BE1B-26CBA3A6E08D}"/>
              </a:ext>
            </a:extLst>
          </p:cNvPr>
          <p:cNvSpPr/>
          <p:nvPr/>
        </p:nvSpPr>
        <p:spPr>
          <a:xfrm>
            <a:off x="3658691" y="1371600"/>
            <a:ext cx="829664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Adults were more likely to improve problem gambling when they stayed absent from substance use and did not struggle with impulse control and depression. Resourcefulness was a critical strength item for this group's improvement. 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Struggling with substance use, impulse control, education, and resourcefulness was the significant barriers to improvement from problem gambling. </a:t>
            </a:r>
          </a:p>
        </p:txBody>
      </p:sp>
    </p:spTree>
    <p:extLst>
      <p:ext uri="{BB962C8B-B14F-4D97-AF65-F5344CB8AC3E}">
        <p14:creationId xmlns:p14="http://schemas.microsoft.com/office/powerpoint/2010/main" val="17551779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6553191B-3D20-104E-B730-C76728788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962844"/>
              </p:ext>
            </p:extLst>
          </p:nvPr>
        </p:nvGraphicFramePr>
        <p:xfrm>
          <a:off x="3186362" y="2841893"/>
          <a:ext cx="5919537" cy="1016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9537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10161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2800" b="1" dirty="0">
                          <a:solidFill>
                            <a:schemeClr val="bg1"/>
                          </a:solidFill>
                          <a:latin typeface="NanumGothicOTF ExtraBold" panose="020D0604000000000000" pitchFamily="34" charset="-127"/>
                          <a:ea typeface="NanumGothicOTF ExtraBold" panose="020D0604000000000000" pitchFamily="34" charset="-127"/>
                        </a:rPr>
                        <a:t>Problem Gambling 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2800" b="1" dirty="0">
                          <a:solidFill>
                            <a:schemeClr val="bg1"/>
                          </a:solidFill>
                          <a:latin typeface="NanumGothicOTF ExtraBold" panose="020D0604000000000000" pitchFamily="34" charset="-127"/>
                          <a:ea typeface="NanumGothicOTF ExtraBold" panose="020D0604000000000000" pitchFamily="34" charset="-127"/>
                        </a:rPr>
                        <a:t>Recovery Model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2" name="Left Bracket 1">
            <a:extLst>
              <a:ext uri="{FF2B5EF4-FFF2-40B4-BE49-F238E27FC236}">
                <a16:creationId xmlns:a16="http://schemas.microsoft.com/office/drawing/2014/main" id="{2971F148-E833-6B4B-9C60-3EC847BA3B1A}"/>
              </a:ext>
            </a:extLst>
          </p:cNvPr>
          <p:cNvSpPr/>
          <p:nvPr/>
        </p:nvSpPr>
        <p:spPr>
          <a:xfrm>
            <a:off x="5735401" y="2101603"/>
            <a:ext cx="151053" cy="292608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6" name="Table 7">
            <a:extLst>
              <a:ext uri="{FF2B5EF4-FFF2-40B4-BE49-F238E27FC236}">
                <a16:creationId xmlns:a16="http://schemas.microsoft.com/office/drawing/2014/main" id="{30A97A5F-1CC9-564B-B671-7914F24132E1}"/>
              </a:ext>
            </a:extLst>
          </p:cNvPr>
          <p:cNvGraphicFramePr>
            <a:graphicFrameLocks noGrp="1"/>
          </p:cNvGraphicFramePr>
          <p:nvPr/>
        </p:nvGraphicFramePr>
        <p:xfrm>
          <a:off x="3582070" y="2084486"/>
          <a:ext cx="5104730" cy="632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4730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63245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altLang="ko-KR" sz="1200" b="0" i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NanumGothicOTF" panose="020D0604000000000000" pitchFamily="34" charset="-127"/>
                        <a:ea typeface="NanumGothicOTF" panose="020D0604000000000000" pitchFamily="34" charset="-127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38" name="Left Bracket 37">
            <a:extLst>
              <a:ext uri="{FF2B5EF4-FFF2-40B4-BE49-F238E27FC236}">
                <a16:creationId xmlns:a16="http://schemas.microsoft.com/office/drawing/2014/main" id="{D3AAB4EB-9709-A24A-AEBA-CD73BD976CDB}"/>
              </a:ext>
            </a:extLst>
          </p:cNvPr>
          <p:cNvSpPr/>
          <p:nvPr/>
        </p:nvSpPr>
        <p:spPr>
          <a:xfrm flipH="1">
            <a:off x="6101684" y="2101603"/>
            <a:ext cx="151053" cy="292608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E0311C5-7A8F-A641-A072-B3BC9238E822}"/>
              </a:ext>
            </a:extLst>
          </p:cNvPr>
          <p:cNvCxnSpPr>
            <a:cxnSpLocks/>
          </p:cNvCxnSpPr>
          <p:nvPr/>
        </p:nvCxnSpPr>
        <p:spPr>
          <a:xfrm>
            <a:off x="3784013" y="2722321"/>
            <a:ext cx="466344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0239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92 0.00254 L -0.21523 0.0025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2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25 -0.0125 L 0.24024 -0.0125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43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8" grpId="0" animBg="1"/>
      <p:bldP spid="38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7E77BEF-C64D-4534-9EF1-64B3FC837B4F}"/>
              </a:ext>
            </a:extLst>
          </p:cNvPr>
          <p:cNvSpPr txBox="1"/>
          <p:nvPr/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 font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 i="0" u="none" strike="noStrike" kern="120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AGENDA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D392B5-6852-9E7F-460A-D3FCF053DF23}"/>
              </a:ext>
            </a:extLst>
          </p:cNvPr>
          <p:cNvSpPr txBox="1"/>
          <p:nvPr/>
        </p:nvSpPr>
        <p:spPr>
          <a:xfrm>
            <a:off x="3839474" y="1371600"/>
            <a:ext cx="79308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Recovery from Problem Gambling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15AFE7-DC2B-0827-20D4-6B6ED6BEE47D}"/>
              </a:ext>
            </a:extLst>
          </p:cNvPr>
          <p:cNvSpPr txBox="1"/>
          <p:nvPr/>
        </p:nvSpPr>
        <p:spPr>
          <a:xfrm>
            <a:off x="3861245" y="2507380"/>
            <a:ext cx="72639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2. Problem Gambling Recovery</a:t>
            </a:r>
            <a:r>
              <a:rPr lang="en-US" altLang="ko-KR" sz="3200" dirty="0">
                <a:latin typeface="Arial" panose="020B0604020202020204" pitchFamily="34" charset="0"/>
                <a:ea typeface="NanumGothicOTF ExtraBold" panose="020D0604000000000000" pitchFamily="34" charset="-127"/>
                <a:cs typeface="Arial" panose="020B0604020202020204" pitchFamily="34" charset="0"/>
              </a:rPr>
              <a:t> Model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A2AA5B-B4D3-E57C-428B-5A2DFA51020B}"/>
              </a:ext>
            </a:extLst>
          </p:cNvPr>
          <p:cNvSpPr txBox="1"/>
          <p:nvPr/>
        </p:nvSpPr>
        <p:spPr>
          <a:xfrm>
            <a:off x="3861245" y="3656202"/>
            <a:ext cx="6860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3. Q &amp; A</a:t>
            </a:r>
            <a:r>
              <a:rPr lang="en-US" altLang="ko-KR" sz="3200" dirty="0">
                <a:latin typeface="Arial" panose="020B0604020202020204" pitchFamily="34" charset="0"/>
                <a:ea typeface="NanumGothicOTF ExtraBold" panose="020D0604000000000000" pitchFamily="34" charset="-127"/>
                <a:cs typeface="Arial" panose="020B0604020202020204" pitchFamily="34" charset="0"/>
              </a:rPr>
              <a:t>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31328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3000" y="1676400"/>
            <a:ext cx="3810000" cy="3505200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 dirty="0">
                <a:solidFill>
                  <a:srgbClr val="770D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 Gambling Recovery Model (Hong et al., 2022)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762000"/>
            <a:ext cx="6400800" cy="5791200"/>
          </a:xfrm>
        </p:spPr>
        <p:txBody>
          <a:bodyPr>
            <a:normAutofit/>
          </a:bodyPr>
          <a:lstStyle/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b="0" dirty="0">
                <a:solidFill>
                  <a:schemeClr val="tx1">
                    <a:alpha val="5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Identify Risk Factors: substance use, impulse control, non-White, age, depression.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b="0" dirty="0">
                <a:solidFill>
                  <a:schemeClr val="tx1">
                    <a:alpha val="5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Respond to Behavioral Health Needs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b="0" dirty="0">
                <a:solidFill>
                  <a:schemeClr val="tx1">
                    <a:alpha val="5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Strength-Based Approach: Resourcefulness, Education.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b="0" dirty="0">
                <a:solidFill>
                  <a:schemeClr val="tx1">
                    <a:alpha val="5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Monitor Care/Treatment for Co-Occurring Disorders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b="0" dirty="0">
                <a:solidFill>
                  <a:schemeClr val="tx1">
                    <a:alpha val="5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PG Treatment Services for younger adults, people of color, and men.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3200" b="0" dirty="0">
              <a:solidFill>
                <a:schemeClr val="tx1">
                  <a:alpha val="5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tx1">
                  <a:alpha val="55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tx1">
                  <a:alpha val="55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tx1">
                  <a:alpha val="55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tx1">
                  <a:alpha val="55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tx1">
                  <a:alpha val="55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tx1">
                  <a:alpha val="55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tx1">
                  <a:alpha val="55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tx1">
                  <a:alpha val="55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tx1">
                  <a:alpha val="55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tx1">
                  <a:alpha val="55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tx1">
                  <a:alpha val="5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8849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3000" y="990599"/>
            <a:ext cx="9906000" cy="685800"/>
          </a:xfrm>
        </p:spPr>
        <p:txBody>
          <a:bodyPr anchor="t"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Implications for Practice</a:t>
            </a:r>
          </a:p>
        </p:txBody>
      </p:sp>
      <p:graphicFrame>
        <p:nvGraphicFramePr>
          <p:cNvPr id="37" name="Content Placeholder 3">
            <a:extLst>
              <a:ext uri="{FF2B5EF4-FFF2-40B4-BE49-F238E27FC236}">
                <a16:creationId xmlns:a16="http://schemas.microsoft.com/office/drawing/2014/main" id="{B0DEDA33-57F2-42E9-9AD9-CA936A3DA52F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08979163"/>
              </p:ext>
            </p:extLst>
          </p:nvPr>
        </p:nvGraphicFramePr>
        <p:xfrm>
          <a:off x="685800" y="2137228"/>
          <a:ext cx="10820400" cy="3733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968264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5A2E7E-6682-4461-B549-9373605E7B3A}"/>
              </a:ext>
            </a:extLst>
          </p:cNvPr>
          <p:cNvSpPr txBox="1"/>
          <p:nvPr/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 fontAlgn="b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600" b="0" i="0" u="none" strike="noStrike" kern="120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Conclusions</a:t>
            </a:r>
            <a:endParaRPr lang="en-US" sz="2600" b="0" i="0" u="none" strike="noStrike" kern="1200" dirty="0">
              <a:solidFill>
                <a:srgbClr val="FFFFFF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B83C53-D3FD-41BF-A8FC-7B566C29D300}"/>
              </a:ext>
            </a:extLst>
          </p:cNvPr>
          <p:cNvSpPr txBox="1"/>
          <p:nvPr/>
        </p:nvSpPr>
        <p:spPr>
          <a:xfrm>
            <a:off x="838200" y="2185639"/>
            <a:ext cx="10515599" cy="17005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endParaRPr lang="en-US" sz="3600" kern="1200" dirty="0">
              <a:solidFill>
                <a:schemeClr val="tx1"/>
              </a:solidFill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440E39-4CAF-4AE2-BE1B-26CBA3A6E08D}"/>
              </a:ext>
            </a:extLst>
          </p:cNvPr>
          <p:cNvSpPr/>
          <p:nvPr/>
        </p:nvSpPr>
        <p:spPr>
          <a:xfrm>
            <a:off x="3665665" y="1676400"/>
            <a:ext cx="829664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Staying absent from substance use, actionable needs on impulse control, and depression were primary predictors that led to gambling addiction recovery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machine learning-based gambling addiction recovery model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basis for developing a gambling addiction recovery model</a:t>
            </a:r>
            <a:endParaRPr lang="en-US" sz="2800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9572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2501" y="846667"/>
            <a:ext cx="9666816" cy="1143000"/>
          </a:xfrm>
        </p:spPr>
        <p:txBody>
          <a:bodyPr/>
          <a:lstStyle/>
          <a:p>
            <a:r>
              <a:rPr lang="en-US" dirty="0">
                <a:solidFill>
                  <a:srgbClr val="690304"/>
                </a:solidFill>
              </a:rPr>
              <a:t>Acknowledgement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072055" y="2175641"/>
            <a:ext cx="4414345" cy="2585323"/>
          </a:xfrm>
        </p:spPr>
        <p:txBody>
          <a:bodyPr/>
          <a:lstStyle/>
          <a:p>
            <a:pPr algn="ctr"/>
            <a:r>
              <a:rPr lang="en-US" dirty="0"/>
              <a:t>This study was developed through a collaborative effort </a:t>
            </a:r>
          </a:p>
          <a:p>
            <a:pPr algn="ctr"/>
            <a:r>
              <a:rPr lang="en-US" dirty="0"/>
              <a:t>by the </a:t>
            </a:r>
          </a:p>
          <a:p>
            <a:pPr algn="ctr"/>
            <a:endParaRPr lang="en-US" b="1" dirty="0">
              <a:solidFill>
                <a:srgbClr val="690304"/>
              </a:solidFill>
            </a:endParaRPr>
          </a:p>
          <a:p>
            <a:pPr algn="ctr"/>
            <a:r>
              <a:rPr lang="en-US" b="1" dirty="0">
                <a:solidFill>
                  <a:srgbClr val="690304"/>
                </a:solidFill>
              </a:rPr>
              <a:t>IU School of Social Work, IU Racial Justice </a:t>
            </a:r>
            <a:r>
              <a:rPr lang="en-US" b="1">
                <a:solidFill>
                  <a:srgbClr val="690304"/>
                </a:solidFill>
              </a:rPr>
              <a:t>Research Fund, </a:t>
            </a:r>
            <a:r>
              <a:rPr lang="en-US" dirty="0"/>
              <a:t>and DMHA.</a:t>
            </a:r>
            <a:r>
              <a:rPr lang="en-US" b="1" dirty="0"/>
              <a:t> 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2895600"/>
            <a:ext cx="4990036" cy="717987"/>
          </a:xfrm>
          <a:prstGeom prst="rect">
            <a:avLst/>
          </a:prstGeom>
        </p:spPr>
      </p:pic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81B4B06A-EBE8-4FF7-B53C-3B35839310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3581400"/>
            <a:ext cx="2895600" cy="1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679085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age result for q &amp; a&quot;">
            <a:extLst>
              <a:ext uri="{FF2B5EF4-FFF2-40B4-BE49-F238E27FC236}">
                <a16:creationId xmlns:a16="http://schemas.microsoft.com/office/drawing/2014/main" id="{47DAFD5E-6C5B-4949-ACA8-872E47578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77343" y="643466"/>
            <a:ext cx="8637313" cy="557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75258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7111"/>
            <a:ext cx="109855" cy="515620"/>
          </a:xfrm>
          <a:custGeom>
            <a:avLst/>
            <a:gdLst/>
            <a:ahLst/>
            <a:cxnLst/>
            <a:rect l="l" t="t" r="r" b="b"/>
            <a:pathLst>
              <a:path w="109855" h="515619">
                <a:moveTo>
                  <a:pt x="0" y="515112"/>
                </a:moveTo>
                <a:lnTo>
                  <a:pt x="109728" y="515112"/>
                </a:lnTo>
                <a:lnTo>
                  <a:pt x="109728" y="0"/>
                </a:lnTo>
                <a:lnTo>
                  <a:pt x="0" y="0"/>
                </a:lnTo>
                <a:lnTo>
                  <a:pt x="0" y="515112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362455" y="6312408"/>
            <a:ext cx="10829925" cy="546100"/>
          </a:xfrm>
          <a:custGeom>
            <a:avLst/>
            <a:gdLst/>
            <a:ahLst/>
            <a:cxnLst/>
            <a:rect l="l" t="t" r="r" b="b"/>
            <a:pathLst>
              <a:path w="10829925" h="546100">
                <a:moveTo>
                  <a:pt x="0" y="545591"/>
                </a:moveTo>
                <a:lnTo>
                  <a:pt x="10829544" y="545591"/>
                </a:lnTo>
                <a:lnTo>
                  <a:pt x="10829544" y="0"/>
                </a:lnTo>
                <a:lnTo>
                  <a:pt x="0" y="0"/>
                </a:lnTo>
                <a:lnTo>
                  <a:pt x="0" y="545591"/>
                </a:lnTo>
                <a:close/>
              </a:path>
            </a:pathLst>
          </a:custGeom>
          <a:solidFill>
            <a:srgbClr val="6903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6312408"/>
            <a:ext cx="848994" cy="546100"/>
          </a:xfrm>
          <a:custGeom>
            <a:avLst/>
            <a:gdLst/>
            <a:ahLst/>
            <a:cxnLst/>
            <a:rect l="l" t="t" r="r" b="b"/>
            <a:pathLst>
              <a:path w="848994" h="546100">
                <a:moveTo>
                  <a:pt x="0" y="545591"/>
                </a:moveTo>
                <a:lnTo>
                  <a:pt x="848868" y="545591"/>
                </a:lnTo>
                <a:lnTo>
                  <a:pt x="848868" y="0"/>
                </a:lnTo>
                <a:lnTo>
                  <a:pt x="0" y="0"/>
                </a:lnTo>
                <a:lnTo>
                  <a:pt x="0" y="545591"/>
                </a:lnTo>
                <a:close/>
              </a:path>
            </a:pathLst>
          </a:custGeom>
          <a:solidFill>
            <a:srgbClr val="6903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48867" y="6214871"/>
            <a:ext cx="513715" cy="643255"/>
          </a:xfrm>
          <a:custGeom>
            <a:avLst/>
            <a:gdLst/>
            <a:ahLst/>
            <a:cxnLst/>
            <a:rect l="l" t="t" r="r" b="b"/>
            <a:pathLst>
              <a:path w="513715" h="643254">
                <a:moveTo>
                  <a:pt x="0" y="643127"/>
                </a:moveTo>
                <a:lnTo>
                  <a:pt x="513588" y="643127"/>
                </a:lnTo>
                <a:lnTo>
                  <a:pt x="513588" y="0"/>
                </a:lnTo>
                <a:lnTo>
                  <a:pt x="0" y="0"/>
                </a:lnTo>
                <a:lnTo>
                  <a:pt x="0" y="643127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34212" y="6303404"/>
            <a:ext cx="343535" cy="436245"/>
          </a:xfrm>
          <a:custGeom>
            <a:avLst/>
            <a:gdLst/>
            <a:ahLst/>
            <a:cxnLst/>
            <a:rect l="l" t="t" r="r" b="b"/>
            <a:pathLst>
              <a:path w="343534" h="436245">
                <a:moveTo>
                  <a:pt x="234385" y="33610"/>
                </a:moveTo>
                <a:lnTo>
                  <a:pt x="108715" y="33610"/>
                </a:lnTo>
                <a:lnTo>
                  <a:pt x="108715" y="0"/>
                </a:lnTo>
                <a:lnTo>
                  <a:pt x="234385" y="0"/>
                </a:lnTo>
                <a:lnTo>
                  <a:pt x="234385" y="33610"/>
                </a:lnTo>
                <a:close/>
              </a:path>
              <a:path w="343534" h="436245">
                <a:moveTo>
                  <a:pt x="209118" y="276541"/>
                </a:moveTo>
                <a:lnTo>
                  <a:pt x="133649" y="276541"/>
                </a:lnTo>
                <a:lnTo>
                  <a:pt x="133649" y="33610"/>
                </a:lnTo>
                <a:lnTo>
                  <a:pt x="209118" y="33610"/>
                </a:lnTo>
                <a:lnTo>
                  <a:pt x="209118" y="276541"/>
                </a:lnTo>
                <a:close/>
              </a:path>
              <a:path w="343534" h="436245">
                <a:moveTo>
                  <a:pt x="108715" y="92180"/>
                </a:moveTo>
                <a:lnTo>
                  <a:pt x="0" y="92180"/>
                </a:lnTo>
                <a:lnTo>
                  <a:pt x="0" y="58569"/>
                </a:lnTo>
                <a:lnTo>
                  <a:pt x="108715" y="58569"/>
                </a:lnTo>
                <a:lnTo>
                  <a:pt x="108715" y="92180"/>
                </a:lnTo>
                <a:close/>
              </a:path>
              <a:path w="343534" h="436245">
                <a:moveTo>
                  <a:pt x="343100" y="92180"/>
                </a:moveTo>
                <a:lnTo>
                  <a:pt x="234385" y="92180"/>
                </a:lnTo>
                <a:lnTo>
                  <a:pt x="234385" y="58569"/>
                </a:lnTo>
                <a:lnTo>
                  <a:pt x="343100" y="58569"/>
                </a:lnTo>
                <a:lnTo>
                  <a:pt x="343100" y="92180"/>
                </a:lnTo>
                <a:close/>
              </a:path>
              <a:path w="343534" h="436245">
                <a:moveTo>
                  <a:pt x="278603" y="343763"/>
                </a:moveTo>
                <a:lnTo>
                  <a:pt x="64165" y="343763"/>
                </a:lnTo>
                <a:lnTo>
                  <a:pt x="24934" y="304162"/>
                </a:lnTo>
                <a:lnTo>
                  <a:pt x="24934" y="92180"/>
                </a:lnTo>
                <a:lnTo>
                  <a:pt x="83447" y="92180"/>
                </a:lnTo>
                <a:lnTo>
                  <a:pt x="83447" y="276541"/>
                </a:lnTo>
                <a:lnTo>
                  <a:pt x="317833" y="276541"/>
                </a:lnTo>
                <a:lnTo>
                  <a:pt x="317833" y="304162"/>
                </a:lnTo>
                <a:lnTo>
                  <a:pt x="278603" y="343763"/>
                </a:lnTo>
                <a:close/>
              </a:path>
              <a:path w="343534" h="436245">
                <a:moveTo>
                  <a:pt x="317833" y="276541"/>
                </a:moveTo>
                <a:lnTo>
                  <a:pt x="259320" y="276541"/>
                </a:lnTo>
                <a:lnTo>
                  <a:pt x="259320" y="92180"/>
                </a:lnTo>
                <a:lnTo>
                  <a:pt x="317833" y="92180"/>
                </a:lnTo>
                <a:lnTo>
                  <a:pt x="317833" y="276541"/>
                </a:lnTo>
                <a:close/>
              </a:path>
              <a:path w="343534" h="436245">
                <a:moveTo>
                  <a:pt x="209118" y="394013"/>
                </a:moveTo>
                <a:lnTo>
                  <a:pt x="133649" y="394013"/>
                </a:lnTo>
                <a:lnTo>
                  <a:pt x="133649" y="343763"/>
                </a:lnTo>
                <a:lnTo>
                  <a:pt x="209118" y="343763"/>
                </a:lnTo>
                <a:lnTo>
                  <a:pt x="209118" y="394013"/>
                </a:lnTo>
                <a:close/>
              </a:path>
              <a:path w="343534" h="436245">
                <a:moveTo>
                  <a:pt x="234385" y="435724"/>
                </a:moveTo>
                <a:lnTo>
                  <a:pt x="108715" y="435724"/>
                </a:lnTo>
                <a:lnTo>
                  <a:pt x="108715" y="394013"/>
                </a:lnTo>
                <a:lnTo>
                  <a:pt x="234385" y="394013"/>
                </a:lnTo>
                <a:lnTo>
                  <a:pt x="234385" y="43572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454574" y="304800"/>
            <a:ext cx="48488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0" dirty="0">
                <a:solidFill>
                  <a:srgbClr val="770D29"/>
                </a:solidFill>
              </a:rPr>
              <a:t>Contact</a:t>
            </a:r>
            <a:r>
              <a:rPr sz="4000" spc="-25" dirty="0">
                <a:solidFill>
                  <a:srgbClr val="770D29"/>
                </a:solidFill>
              </a:rPr>
              <a:t> </a:t>
            </a:r>
            <a:r>
              <a:rPr sz="4000" spc="-5" dirty="0">
                <a:solidFill>
                  <a:srgbClr val="770D29"/>
                </a:solidFill>
              </a:rPr>
              <a:t>Information</a:t>
            </a:r>
            <a:endParaRPr sz="4000" dirty="0"/>
          </a:p>
        </p:txBody>
      </p:sp>
      <p:sp>
        <p:nvSpPr>
          <p:cNvPr id="9" name="object 9"/>
          <p:cNvSpPr txBox="1"/>
          <p:nvPr/>
        </p:nvSpPr>
        <p:spPr>
          <a:xfrm>
            <a:off x="1454574" y="6490674"/>
            <a:ext cx="364236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INDIANA UNIVERSITY SCHOOL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SOCIAL</a:t>
            </a:r>
            <a:r>
              <a:rPr sz="1200" spc="-1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54575" y="1014936"/>
            <a:ext cx="4848860" cy="518282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endParaRPr lang="en-US" sz="2800" b="1" dirty="0"/>
          </a:p>
          <a:p>
            <a:r>
              <a:rPr lang="en-US" sz="2000" b="1" dirty="0"/>
              <a:t>Saahoon Hong, Ph.D.</a:t>
            </a:r>
          </a:p>
          <a:p>
            <a:r>
              <a:rPr lang="en-US" sz="2000" dirty="0"/>
              <a:t>Assistant Research Professor</a:t>
            </a:r>
          </a:p>
          <a:p>
            <a:r>
              <a:rPr lang="en-US" sz="2000" dirty="0"/>
              <a:t>Indiana University School of Social Work</a:t>
            </a:r>
          </a:p>
          <a:p>
            <a:r>
              <a:rPr lang="en-US" altLang="en-US" sz="2000" dirty="0">
                <a:hlinkClick r:id="rId3"/>
              </a:rPr>
              <a:t>saahong@iu.edu</a:t>
            </a:r>
            <a:endParaRPr lang="en-US" altLang="en-US" sz="2000" dirty="0"/>
          </a:p>
          <a:p>
            <a:endParaRPr lang="en-US" sz="2000" dirty="0"/>
          </a:p>
          <a:p>
            <a:r>
              <a:rPr lang="en-US" sz="2000" b="1" dirty="0"/>
              <a:t>Betty Walton, Ph.D.</a:t>
            </a:r>
          </a:p>
          <a:p>
            <a:r>
              <a:rPr lang="en-US" sz="2000" dirty="0"/>
              <a:t>Associate Research Professor</a:t>
            </a:r>
          </a:p>
          <a:p>
            <a:r>
              <a:rPr lang="en-US" sz="2000" dirty="0"/>
              <a:t>Indiana University School of Social Work</a:t>
            </a:r>
          </a:p>
          <a:p>
            <a:r>
              <a:rPr lang="en-US" altLang="en-US" sz="2000" dirty="0">
                <a:hlinkClick r:id="rId4"/>
              </a:rPr>
              <a:t>beawalto@iu.edu</a:t>
            </a:r>
            <a:endParaRPr lang="en-US" altLang="en-US" sz="2000" dirty="0"/>
          </a:p>
          <a:p>
            <a:endParaRPr lang="en-US" altLang="en-US" sz="2000" dirty="0"/>
          </a:p>
          <a:p>
            <a:r>
              <a:rPr lang="en-US" sz="2000" b="1" dirty="0"/>
              <a:t>Hea-Won Kim, PhD</a:t>
            </a:r>
          </a:p>
          <a:p>
            <a:r>
              <a:rPr lang="en-US" sz="2000" dirty="0"/>
              <a:t>Associate Professor</a:t>
            </a:r>
          </a:p>
          <a:p>
            <a:r>
              <a:rPr lang="en-US" sz="2000" dirty="0"/>
              <a:t>Indiana University School of Social Work</a:t>
            </a:r>
          </a:p>
          <a:p>
            <a:r>
              <a:rPr lang="en-US" sz="2000" dirty="0">
                <a:hlinkClick r:id="rId5"/>
              </a:rPr>
              <a:t>heakim@iupui.edu</a:t>
            </a:r>
            <a:endParaRPr lang="en-US" sz="2000" dirty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6553191B-3D20-104E-B730-C76728788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930177"/>
              </p:ext>
            </p:extLst>
          </p:nvPr>
        </p:nvGraphicFramePr>
        <p:xfrm>
          <a:off x="3186362" y="2841893"/>
          <a:ext cx="5919537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9537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10161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3600" b="1" dirty="0">
                          <a:solidFill>
                            <a:schemeClr val="bg1"/>
                          </a:solidFill>
                          <a:latin typeface="NanumGothicOTF ExtraBold" panose="020D0604000000000000" pitchFamily="34" charset="-127"/>
                          <a:ea typeface="NanumGothicOTF ExtraBold" panose="020D0604000000000000" pitchFamily="34" charset="-127"/>
                        </a:rPr>
                        <a:t>Indiana Study: Recovery From Problem Gambling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2" name="Left Bracket 1">
            <a:extLst>
              <a:ext uri="{FF2B5EF4-FFF2-40B4-BE49-F238E27FC236}">
                <a16:creationId xmlns:a16="http://schemas.microsoft.com/office/drawing/2014/main" id="{2971F148-E833-6B4B-9C60-3EC847BA3B1A}"/>
              </a:ext>
            </a:extLst>
          </p:cNvPr>
          <p:cNvSpPr/>
          <p:nvPr/>
        </p:nvSpPr>
        <p:spPr>
          <a:xfrm>
            <a:off x="5735401" y="2101603"/>
            <a:ext cx="151053" cy="292608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6" name="Table 7">
            <a:extLst>
              <a:ext uri="{FF2B5EF4-FFF2-40B4-BE49-F238E27FC236}">
                <a16:creationId xmlns:a16="http://schemas.microsoft.com/office/drawing/2014/main" id="{30A97A5F-1CC9-564B-B671-7914F24132E1}"/>
              </a:ext>
            </a:extLst>
          </p:cNvPr>
          <p:cNvGraphicFramePr>
            <a:graphicFrameLocks noGrp="1"/>
          </p:cNvGraphicFramePr>
          <p:nvPr/>
        </p:nvGraphicFramePr>
        <p:xfrm>
          <a:off x="3582070" y="2084486"/>
          <a:ext cx="5104730" cy="632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4730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63245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altLang="ko-KR" sz="1200" b="0" i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NanumGothicOTF" panose="020D0604000000000000" pitchFamily="34" charset="-127"/>
                        <a:ea typeface="NanumGothicOTF" panose="020D0604000000000000" pitchFamily="34" charset="-127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38" name="Left Bracket 37">
            <a:extLst>
              <a:ext uri="{FF2B5EF4-FFF2-40B4-BE49-F238E27FC236}">
                <a16:creationId xmlns:a16="http://schemas.microsoft.com/office/drawing/2014/main" id="{D3AAB4EB-9709-A24A-AEBA-CD73BD976CDB}"/>
              </a:ext>
            </a:extLst>
          </p:cNvPr>
          <p:cNvSpPr/>
          <p:nvPr/>
        </p:nvSpPr>
        <p:spPr>
          <a:xfrm flipH="1">
            <a:off x="6101684" y="2101603"/>
            <a:ext cx="151053" cy="292608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E0311C5-7A8F-A641-A072-B3BC9238E822}"/>
              </a:ext>
            </a:extLst>
          </p:cNvPr>
          <p:cNvCxnSpPr>
            <a:cxnSpLocks/>
          </p:cNvCxnSpPr>
          <p:nvPr/>
        </p:nvCxnSpPr>
        <p:spPr>
          <a:xfrm>
            <a:off x="3784013" y="2722321"/>
            <a:ext cx="466344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25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92 0.00254 L -0.21523 0.0025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2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25 -0.0125 L 0.24024 -0.0125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43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8" grpId="0" animBg="1"/>
      <p:bldP spid="3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7E77BEF-C64D-4534-9EF1-64B3FC837B4F}"/>
              </a:ext>
            </a:extLst>
          </p:cNvPr>
          <p:cNvSpPr txBox="1"/>
          <p:nvPr/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 font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 i="0" u="none" strike="noStrike" kern="120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What is Problem Gambling?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6064A1-8EFD-4A77-A944-1329FAB88DD9}"/>
              </a:ext>
            </a:extLst>
          </p:cNvPr>
          <p:cNvSpPr txBox="1"/>
          <p:nvPr/>
        </p:nvSpPr>
        <p:spPr>
          <a:xfrm>
            <a:off x="3597058" y="762000"/>
            <a:ext cx="8594942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3600" b="1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All forms of legal/illegal, organized, and social gambling, PLUS…..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endParaRPr lang="en-US" sz="3600" b="1" i="1" dirty="0">
              <a:solidFill>
                <a:srgbClr val="000000"/>
              </a:solidFill>
              <a:effectLst/>
              <a:latin typeface="Calibri" panose="020F0502020204030204" pitchFamily="34" charset="0"/>
              <a:ea typeface="Malgun Gothic"/>
              <a:cs typeface="Arial"/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3600" dirty="0">
                <a:effectLst/>
                <a:ea typeface="Malgun Gothic"/>
                <a:cs typeface="Arial"/>
              </a:rPr>
              <a:t>Individual has problems with gambling that impact his/her functioning and/or wellbeing…. Or….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3600" dirty="0"/>
              <a:t>Individual has problems with gambling that dramatically impacts his/her life and make functioning difficult or impossible in at least one life domain.</a:t>
            </a:r>
          </a:p>
        </p:txBody>
      </p:sp>
    </p:spTree>
    <p:extLst>
      <p:ext uri="{BB962C8B-B14F-4D97-AF65-F5344CB8AC3E}">
        <p14:creationId xmlns:p14="http://schemas.microsoft.com/office/powerpoint/2010/main" val="322066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7E77BEF-C64D-4534-9EF1-64B3FC837B4F}"/>
              </a:ext>
            </a:extLst>
          </p:cNvPr>
          <p:cNvSpPr txBox="1"/>
          <p:nvPr/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 font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 i="0" u="none" strike="noStrike" kern="120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What is </a:t>
            </a:r>
            <a:r>
              <a:rPr lang="en-US" sz="2000" b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Recovery from </a:t>
            </a:r>
            <a:r>
              <a:rPr lang="en-US" sz="2000" b="1" i="0" u="none" strike="noStrike" kern="120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Problem Gambling?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6064A1-8EFD-4A77-A944-1329FAB88DD9}"/>
              </a:ext>
            </a:extLst>
          </p:cNvPr>
          <p:cNvSpPr txBox="1"/>
          <p:nvPr/>
        </p:nvSpPr>
        <p:spPr>
          <a:xfrm>
            <a:off x="3597058" y="2438400"/>
            <a:ext cx="859494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3600" dirty="0"/>
              <a:t>Clinically improved when actionable ratings changed to non-actionable ratings </a:t>
            </a:r>
          </a:p>
        </p:txBody>
      </p:sp>
    </p:spTree>
    <p:extLst>
      <p:ext uri="{BB962C8B-B14F-4D97-AF65-F5344CB8AC3E}">
        <p14:creationId xmlns:p14="http://schemas.microsoft.com/office/powerpoint/2010/main" val="13104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7E77BEF-C64D-4534-9EF1-64B3FC837B4F}"/>
              </a:ext>
            </a:extLst>
          </p:cNvPr>
          <p:cNvSpPr txBox="1"/>
          <p:nvPr/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 font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 i="0" u="none" strike="noStrike" kern="120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Research Question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6064A1-8EFD-4A77-A944-1329FAB88DD9}"/>
              </a:ext>
            </a:extLst>
          </p:cNvPr>
          <p:cNvSpPr txBox="1"/>
          <p:nvPr/>
        </p:nvSpPr>
        <p:spPr>
          <a:xfrm>
            <a:off x="3793298" y="2074363"/>
            <a:ext cx="838304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3600" dirty="0">
                <a:effectLst/>
                <a:latin typeface="Arial"/>
                <a:ea typeface="Malgun Gothic"/>
                <a:cs typeface="Arial"/>
              </a:rPr>
              <a:t>To </a:t>
            </a:r>
            <a:r>
              <a:rPr lang="en-US" sz="3600" dirty="0">
                <a:latin typeface="Arial"/>
                <a:ea typeface="Malgun Gothic"/>
                <a:cs typeface="Arial"/>
              </a:rPr>
              <a:t>examine and </a:t>
            </a:r>
            <a:r>
              <a:rPr lang="en-US" sz="3600" dirty="0">
                <a:effectLst/>
                <a:latin typeface="Arial"/>
                <a:ea typeface="Malgun Gothic"/>
                <a:cs typeface="Arial"/>
              </a:rPr>
              <a:t>identify </a:t>
            </a:r>
            <a:r>
              <a:rPr lang="en-US" sz="3600" dirty="0">
                <a:latin typeface="Arial"/>
                <a:ea typeface="Malgun Gothic"/>
                <a:cs typeface="Arial"/>
              </a:rPr>
              <a:t>intersections of </a:t>
            </a:r>
            <a:r>
              <a:rPr lang="en-US" sz="3600" dirty="0">
                <a:effectLst/>
                <a:latin typeface="Arial"/>
                <a:ea typeface="Malgun Gothic"/>
                <a:cs typeface="Arial"/>
              </a:rPr>
              <a:t>the </a:t>
            </a:r>
            <a:r>
              <a:rPr lang="en-US" sz="3600" dirty="0">
                <a:latin typeface="Arial"/>
                <a:ea typeface="Malgun Gothic"/>
                <a:cs typeface="Arial"/>
              </a:rPr>
              <a:t>first wave </a:t>
            </a:r>
            <a:r>
              <a:rPr lang="en-US" sz="3600" dirty="0">
                <a:effectLst/>
                <a:latin typeface="Arial"/>
                <a:ea typeface="Malgun Gothic"/>
                <a:cs typeface="Arial"/>
              </a:rPr>
              <a:t>of </a:t>
            </a:r>
            <a:r>
              <a:rPr lang="en-US" sz="3600" dirty="0">
                <a:latin typeface="Arial"/>
                <a:ea typeface="Malgun Gothic"/>
                <a:cs typeface="Arial"/>
              </a:rPr>
              <a:t>the COViD-19 pandemic, recovery from problem gambling, and behavioral health needs. 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81641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7E77BEF-C64D-4534-9EF1-64B3FC837B4F}"/>
              </a:ext>
            </a:extLst>
          </p:cNvPr>
          <p:cNvSpPr txBox="1"/>
          <p:nvPr/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 font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 i="0" u="none" strike="noStrike" kern="120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Methods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6064A1-8EFD-4A77-A944-1329FAB88DD9}"/>
              </a:ext>
            </a:extLst>
          </p:cNvPr>
          <p:cNvSpPr txBox="1"/>
          <p:nvPr/>
        </p:nvSpPr>
        <p:spPr>
          <a:xfrm>
            <a:off x="3808956" y="2551837"/>
            <a:ext cx="838304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3600" dirty="0">
                <a:latin typeface="Arial"/>
                <a:ea typeface="Malgun Gothic"/>
                <a:cs typeface="Arial"/>
              </a:rPr>
              <a:t>ANSA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3600" dirty="0">
                <a:latin typeface="Arial"/>
                <a:ea typeface="Malgun Gothic"/>
                <a:cs typeface="Arial"/>
              </a:rPr>
              <a:t>Adults with problem gambling</a:t>
            </a:r>
            <a:endParaRPr lang="en-US" sz="3600" dirty="0">
              <a:effectLst/>
              <a:latin typeface="Arial"/>
              <a:ea typeface="Malgun Gothic"/>
              <a:cs typeface="Arial"/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3600" dirty="0">
                <a:latin typeface="Arial"/>
                <a:ea typeface="Malgun Gothic"/>
                <a:cs typeface="Arial"/>
              </a:rPr>
              <a:t>Machine Learning Algorithm</a:t>
            </a:r>
          </a:p>
        </p:txBody>
      </p:sp>
    </p:spTree>
    <p:extLst>
      <p:ext uri="{BB962C8B-B14F-4D97-AF65-F5344CB8AC3E}">
        <p14:creationId xmlns:p14="http://schemas.microsoft.com/office/powerpoint/2010/main" val="378844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7E77BEF-C64D-4534-9EF1-64B3FC837B4F}"/>
              </a:ext>
            </a:extLst>
          </p:cNvPr>
          <p:cNvSpPr txBox="1"/>
          <p:nvPr/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 font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 i="0" u="none" strike="noStrike" kern="120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Participants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6064A1-8EFD-4A77-A944-1329FAB88DD9}"/>
              </a:ext>
            </a:extLst>
          </p:cNvPr>
          <p:cNvSpPr txBox="1"/>
          <p:nvPr/>
        </p:nvSpPr>
        <p:spPr>
          <a:xfrm>
            <a:off x="3808956" y="1295400"/>
            <a:ext cx="838304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sz="3600" dirty="0"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A</a:t>
            </a:r>
            <a:r>
              <a:rPr lang="en-US" sz="3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dults aged 18 and above who participated in the Midwestern state-funded mental health service (n=29,267) in the calendar year of either 2019 or 2020. </a:t>
            </a:r>
          </a:p>
          <a:p>
            <a:pPr marL="571500" indent="-571500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en-US" sz="3600" dirty="0">
              <a:solidFill>
                <a:srgbClr val="000000"/>
              </a:solidFill>
              <a:effectLst/>
              <a:latin typeface="Arial" panose="020B0604020202020204" pitchFamily="34" charset="0"/>
              <a:ea typeface="Malgun Gothic" panose="020B0503020000020004" pitchFamily="34" charset="-127"/>
              <a:cs typeface="Arial" panose="020B0604020202020204" pitchFamily="34" charset="0"/>
            </a:endParaRPr>
          </a:p>
          <a:p>
            <a:pPr marL="571500" indent="-57150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654 adults experienced Problem Gambling.</a:t>
            </a:r>
          </a:p>
        </p:txBody>
      </p:sp>
    </p:spTree>
    <p:extLst>
      <p:ext uri="{BB962C8B-B14F-4D97-AF65-F5344CB8AC3E}">
        <p14:creationId xmlns:p14="http://schemas.microsoft.com/office/powerpoint/2010/main" val="4024858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B79D789-0D17-42B3-8B4E-D73ACE7A23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28586"/>
            <a:ext cx="11887200" cy="6085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375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5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9989</TotalTime>
  <Words>665</Words>
  <Application>Microsoft Office PowerPoint</Application>
  <PresentationFormat>Widescreen</PresentationFormat>
  <Paragraphs>122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Batang</vt:lpstr>
      <vt:lpstr>CG Times</vt:lpstr>
      <vt:lpstr>NanumGothicOTF</vt:lpstr>
      <vt:lpstr>NanumGothicOTF ExtraBold</vt:lpstr>
      <vt:lpstr>Arial</vt:lpstr>
      <vt:lpstr>Calibri</vt:lpstr>
      <vt:lpstr>Open Sans</vt:lpstr>
      <vt:lpstr>Times New Roman</vt:lpstr>
      <vt:lpstr>Wingdings</vt:lpstr>
      <vt:lpstr>Office Theme</vt:lpstr>
      <vt:lpstr>SCHOOL OF SOCIAL 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Problem Gambling Recovery Model (Hong et al., 2022)</vt:lpstr>
      <vt:lpstr>Implications for Practice</vt:lpstr>
      <vt:lpstr>PowerPoint Presentation</vt:lpstr>
      <vt:lpstr>Acknowledgement</vt:lpstr>
      <vt:lpstr>PowerPoint Presentation</vt:lpstr>
      <vt:lpstr>Contact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OF SOCIAL WORK</dc:title>
  <dc:creator>Saa Hong</dc:creator>
  <cp:lastModifiedBy>Hong, Saahoon</cp:lastModifiedBy>
  <cp:revision>84</cp:revision>
  <dcterms:created xsi:type="dcterms:W3CDTF">2020-02-05T22:09:10Z</dcterms:created>
  <dcterms:modified xsi:type="dcterms:W3CDTF">2022-08-01T16:21:53Z</dcterms:modified>
</cp:coreProperties>
</file>