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04" r:id="rId1"/>
    <p:sldMasterId id="2147483729" r:id="rId2"/>
  </p:sldMasterIdLst>
  <p:notesMasterIdLst>
    <p:notesMasterId r:id="rId33"/>
  </p:notesMasterIdLst>
  <p:handoutMasterIdLst>
    <p:handoutMasterId r:id="rId34"/>
  </p:handoutMasterIdLst>
  <p:sldIdLst>
    <p:sldId id="256" r:id="rId3"/>
    <p:sldId id="283" r:id="rId4"/>
    <p:sldId id="338" r:id="rId5"/>
    <p:sldId id="292" r:id="rId6"/>
    <p:sldId id="332" r:id="rId7"/>
    <p:sldId id="348" r:id="rId8"/>
    <p:sldId id="349" r:id="rId9"/>
    <p:sldId id="356" r:id="rId10"/>
    <p:sldId id="315" r:id="rId11"/>
    <p:sldId id="355" r:id="rId12"/>
    <p:sldId id="359" r:id="rId13"/>
    <p:sldId id="346" r:id="rId14"/>
    <p:sldId id="347" r:id="rId15"/>
    <p:sldId id="343" r:id="rId16"/>
    <p:sldId id="345" r:id="rId17"/>
    <p:sldId id="360" r:id="rId18"/>
    <p:sldId id="337" r:id="rId19"/>
    <p:sldId id="339" r:id="rId20"/>
    <p:sldId id="334" r:id="rId21"/>
    <p:sldId id="341" r:id="rId22"/>
    <p:sldId id="351" r:id="rId23"/>
    <p:sldId id="307" r:id="rId24"/>
    <p:sldId id="353" r:id="rId25"/>
    <p:sldId id="354" r:id="rId26"/>
    <p:sldId id="293" r:id="rId27"/>
    <p:sldId id="358" r:id="rId28"/>
    <p:sldId id="318" r:id="rId29"/>
    <p:sldId id="308" r:id="rId30"/>
    <p:sldId id="268" r:id="rId31"/>
    <p:sldId id="336" r:id="rId32"/>
  </p:sldIdLst>
  <p:sldSz cx="9144000" cy="6858000" type="screen4x3"/>
  <p:notesSz cx="6881813" cy="9296400"/>
  <p:custDataLst>
    <p:tags r:id="rId35"/>
  </p:custDataLst>
  <p:defaultTextStyle>
    <a:defPPr>
      <a:defRPr lang="en-US"/>
    </a:defPPr>
    <a:lvl1pPr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400" i="1" kern="1200">
        <a:solidFill>
          <a:schemeClr val="tx1"/>
        </a:solidFill>
        <a:latin typeface="Arial" charset="0"/>
        <a:ea typeface="ＭＳ Ｐゴシック" pitchFamily="1" charset="-128"/>
        <a:cs typeface="+mn-cs"/>
      </a:defRPr>
    </a:lvl5pPr>
    <a:lvl6pPr marL="2286000" algn="l" defTabSz="914400" rtl="0" eaLnBrk="1" latinLnBrk="0" hangingPunct="1">
      <a:defRPr sz="2400" i="1" kern="1200">
        <a:solidFill>
          <a:schemeClr val="tx1"/>
        </a:solidFill>
        <a:latin typeface="Arial" charset="0"/>
        <a:ea typeface="ＭＳ Ｐゴシック" pitchFamily="1" charset="-128"/>
        <a:cs typeface="+mn-cs"/>
      </a:defRPr>
    </a:lvl6pPr>
    <a:lvl7pPr marL="2743200" algn="l" defTabSz="914400" rtl="0" eaLnBrk="1" latinLnBrk="0" hangingPunct="1">
      <a:defRPr sz="2400" i="1" kern="1200">
        <a:solidFill>
          <a:schemeClr val="tx1"/>
        </a:solidFill>
        <a:latin typeface="Arial" charset="0"/>
        <a:ea typeface="ＭＳ Ｐゴシック" pitchFamily="1" charset="-128"/>
        <a:cs typeface="+mn-cs"/>
      </a:defRPr>
    </a:lvl7pPr>
    <a:lvl8pPr marL="3200400" algn="l" defTabSz="914400" rtl="0" eaLnBrk="1" latinLnBrk="0" hangingPunct="1">
      <a:defRPr sz="2400" i="1" kern="1200">
        <a:solidFill>
          <a:schemeClr val="tx1"/>
        </a:solidFill>
        <a:latin typeface="Arial" charset="0"/>
        <a:ea typeface="ＭＳ Ｐゴシック" pitchFamily="1" charset="-128"/>
        <a:cs typeface="+mn-cs"/>
      </a:defRPr>
    </a:lvl8pPr>
    <a:lvl9pPr marL="3657600" algn="l" defTabSz="914400" rtl="0" eaLnBrk="1" latinLnBrk="0" hangingPunct="1">
      <a:defRPr sz="2400" i="1"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160">
          <p15:clr>
            <a:srgbClr val="A4A3A4"/>
          </p15:clr>
        </p15:guide>
        <p15:guide id="2" pos="209">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guide id="3" pos="216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110C"/>
    <a:srgbClr val="6D6E70"/>
    <a:srgbClr val="A9C9FF"/>
    <a:srgbClr val="F3F3F3"/>
    <a:srgbClr val="F8F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6400" autoAdjust="0"/>
  </p:normalViewPr>
  <p:slideViewPr>
    <p:cSldViewPr>
      <p:cViewPr varScale="1">
        <p:scale>
          <a:sx n="104" d="100"/>
          <a:sy n="104" d="100"/>
        </p:scale>
        <p:origin x="1860" y="102"/>
      </p:cViewPr>
      <p:guideLst>
        <p:guide orient="horz" pos="2160"/>
        <p:guide pos="209"/>
      </p:guideLst>
    </p:cSldViewPr>
  </p:slideViewPr>
  <p:outlineViewPr>
    <p:cViewPr>
      <p:scale>
        <a:sx n="33" d="100"/>
        <a:sy n="33" d="100"/>
      </p:scale>
      <p:origin x="258" y="6795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780" y="-78"/>
      </p:cViewPr>
      <p:guideLst>
        <p:guide orient="horz" pos="2928"/>
        <p:guide pos="2208"/>
        <p:guide pos="216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gs" Target="tags/tag1.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82742"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97515" y="0"/>
            <a:ext cx="2982742" cy="465138"/>
          </a:xfrm>
          <a:prstGeom prst="rect">
            <a:avLst/>
          </a:prstGeom>
        </p:spPr>
        <p:txBody>
          <a:bodyPr vert="horz" lIns="91440" tIns="45720" rIns="91440" bIns="45720" rtlCol="0"/>
          <a:lstStyle>
            <a:lvl1pPr algn="r">
              <a:defRPr sz="1200"/>
            </a:lvl1pPr>
          </a:lstStyle>
          <a:p>
            <a:fld id="{D4A5D68D-7C83-44C1-9E17-843EB2E7622E}" type="datetimeFigureOut">
              <a:rPr lang="en-US" smtClean="0"/>
              <a:pPr/>
              <a:t>5/25/2016</a:t>
            </a:fld>
            <a:endParaRPr lang="en-US" dirty="0"/>
          </a:p>
        </p:txBody>
      </p:sp>
      <p:sp>
        <p:nvSpPr>
          <p:cNvPr id="4" name="Footer Placeholder 3"/>
          <p:cNvSpPr>
            <a:spLocks noGrp="1"/>
          </p:cNvSpPr>
          <p:nvPr>
            <p:ph type="ftr" sz="quarter" idx="2"/>
          </p:nvPr>
        </p:nvSpPr>
        <p:spPr>
          <a:xfrm>
            <a:off x="4" y="8829675"/>
            <a:ext cx="2982742"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97515" y="8829675"/>
            <a:ext cx="2982742" cy="465138"/>
          </a:xfrm>
          <a:prstGeom prst="rect">
            <a:avLst/>
          </a:prstGeom>
        </p:spPr>
        <p:txBody>
          <a:bodyPr vert="horz" lIns="91440" tIns="45720" rIns="91440" bIns="45720" rtlCol="0" anchor="b"/>
          <a:lstStyle>
            <a:lvl1pPr algn="r">
              <a:defRPr sz="1200"/>
            </a:lvl1pPr>
          </a:lstStyle>
          <a:p>
            <a:fld id="{1A76D183-83C0-48B2-B2B2-3A43B1663144}" type="slidenum">
              <a:rPr lang="en-US" smtClean="0"/>
              <a:pPr/>
              <a:t>‹#›</a:t>
            </a:fld>
            <a:endParaRPr lang="en-US" dirty="0"/>
          </a:p>
        </p:txBody>
      </p:sp>
    </p:spTree>
    <p:extLst>
      <p:ext uri="{BB962C8B-B14F-4D97-AF65-F5344CB8AC3E}">
        <p14:creationId xmlns:p14="http://schemas.microsoft.com/office/powerpoint/2010/main" val="33620929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82119"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i="0"/>
            </a:lvl1pPr>
          </a:lstStyle>
          <a:p>
            <a:pPr>
              <a:defRPr/>
            </a:pPr>
            <a:endParaRPr lang="en-US" dirty="0"/>
          </a:p>
        </p:txBody>
      </p:sp>
      <p:sp>
        <p:nvSpPr>
          <p:cNvPr id="7171" name="Rectangle 3"/>
          <p:cNvSpPr>
            <a:spLocks noGrp="1" noChangeArrowheads="1"/>
          </p:cNvSpPr>
          <p:nvPr>
            <p:ph type="dt" idx="1"/>
          </p:nvPr>
        </p:nvSpPr>
        <p:spPr bwMode="auto">
          <a:xfrm>
            <a:off x="3899694" y="0"/>
            <a:ext cx="2982119"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i="0"/>
            </a:lvl1pPr>
          </a:lstStyle>
          <a:p>
            <a:pPr>
              <a:defRPr/>
            </a:pPr>
            <a:endParaRPr lang="en-US" dirty="0"/>
          </a:p>
        </p:txBody>
      </p:sp>
      <p:sp>
        <p:nvSpPr>
          <p:cNvPr id="15364" name="Rectangle 4"/>
          <p:cNvSpPr>
            <a:spLocks noGrp="1" noRot="1" noChangeAspect="1" noChangeArrowheads="1" noTextEdit="1"/>
          </p:cNvSpPr>
          <p:nvPr>
            <p:ph type="sldImg" idx="2"/>
          </p:nvPr>
        </p:nvSpPr>
        <p:spPr bwMode="auto">
          <a:xfrm>
            <a:off x="1117600" y="696913"/>
            <a:ext cx="4646613" cy="3486150"/>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17576" y="4415791"/>
            <a:ext cx="5046663"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1" y="8831580"/>
            <a:ext cx="2982119"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i="0"/>
            </a:lvl1pPr>
          </a:lstStyle>
          <a:p>
            <a:pPr>
              <a:defRPr/>
            </a:pPr>
            <a:endParaRPr lang="en-US" dirty="0"/>
          </a:p>
        </p:txBody>
      </p:sp>
      <p:sp>
        <p:nvSpPr>
          <p:cNvPr id="7175" name="Rectangle 7"/>
          <p:cNvSpPr>
            <a:spLocks noGrp="1" noChangeArrowheads="1"/>
          </p:cNvSpPr>
          <p:nvPr>
            <p:ph type="sldNum" sz="quarter" idx="5"/>
          </p:nvPr>
        </p:nvSpPr>
        <p:spPr bwMode="auto">
          <a:xfrm>
            <a:off x="3899694" y="8831580"/>
            <a:ext cx="2982119"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i="0"/>
            </a:lvl1pPr>
          </a:lstStyle>
          <a:p>
            <a:pPr>
              <a:defRPr/>
            </a:pPr>
            <a:fld id="{6824E0B3-6B15-4C97-A14E-73051445C901}" type="slidenum">
              <a:rPr lang="en-US"/>
              <a:pPr>
                <a:defRPr/>
              </a:pPr>
              <a:t>‹#›</a:t>
            </a:fld>
            <a:endParaRPr lang="en-US" dirty="0"/>
          </a:p>
        </p:txBody>
      </p:sp>
    </p:spTree>
    <p:extLst>
      <p:ext uri="{BB962C8B-B14F-4D97-AF65-F5344CB8AC3E}">
        <p14:creationId xmlns:p14="http://schemas.microsoft.com/office/powerpoint/2010/main" val="406411799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a:t>
            </a:fld>
            <a:endParaRPr lang="en-US" dirty="0"/>
          </a:p>
        </p:txBody>
      </p:sp>
    </p:spTree>
    <p:extLst>
      <p:ext uri="{BB962C8B-B14F-4D97-AF65-F5344CB8AC3E}">
        <p14:creationId xmlns:p14="http://schemas.microsoft.com/office/powerpoint/2010/main" val="33956161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10</a:t>
            </a:fld>
            <a:endParaRPr lang="en-US" dirty="0"/>
          </a:p>
        </p:txBody>
      </p:sp>
    </p:spTree>
    <p:extLst>
      <p:ext uri="{BB962C8B-B14F-4D97-AF65-F5344CB8AC3E}">
        <p14:creationId xmlns:p14="http://schemas.microsoft.com/office/powerpoint/2010/main" val="39902211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is our definition of Service learning.</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11</a:t>
            </a:fld>
            <a:endParaRPr lang="en-US" dirty="0"/>
          </a:p>
        </p:txBody>
      </p:sp>
    </p:spTree>
    <p:extLst>
      <p:ext uri="{BB962C8B-B14F-4D97-AF65-F5344CB8AC3E}">
        <p14:creationId xmlns:p14="http://schemas.microsoft.com/office/powerpoint/2010/main" val="1162180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 about research</a:t>
            </a:r>
          </a:p>
          <a:p>
            <a:r>
              <a:rPr lang="en-US" dirty="0" smtClean="0"/>
              <a:t>Feedback from Book 2</a:t>
            </a:r>
          </a:p>
          <a:p>
            <a:r>
              <a:rPr lang="en-US" dirty="0" smtClean="0"/>
              <a:t>Articulating what SL is</a:t>
            </a:r>
          </a:p>
          <a:p>
            <a:r>
              <a:rPr lang="en-US" dirty="0" smtClean="0"/>
              <a:t>Book</a:t>
            </a:r>
            <a:r>
              <a:rPr lang="en-US" baseline="0" dirty="0" smtClean="0"/>
              <a:t> 3 is in process and the title is </a:t>
            </a:r>
            <a:r>
              <a:rPr lang="en-US" i="1" baseline="0" dirty="0" smtClean="0"/>
              <a:t>Research on Student Civic Outcomes </a:t>
            </a:r>
            <a:r>
              <a:rPr lang="en-US" baseline="0" dirty="0" smtClean="0"/>
              <a:t>– many authors have been helpful </a:t>
            </a:r>
            <a:endParaRPr lang="en-US" dirty="0" smtClean="0"/>
          </a:p>
          <a:p>
            <a:r>
              <a:rPr lang="en-US" dirty="0" smtClean="0"/>
              <a:t>Finley quote</a:t>
            </a:r>
            <a:r>
              <a:rPr lang="en-US" baseline="0" dirty="0" smtClean="0"/>
              <a:t> (is on next slide)</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12</a:t>
            </a:fld>
            <a:endParaRPr lang="en-US" dirty="0"/>
          </a:p>
        </p:txBody>
      </p:sp>
    </p:spTree>
    <p:extLst>
      <p:ext uri="{BB962C8B-B14F-4D97-AF65-F5344CB8AC3E}">
        <p14:creationId xmlns:p14="http://schemas.microsoft.com/office/powerpoint/2010/main" val="1446488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13</a:t>
            </a:fld>
            <a:endParaRPr lang="en-US" dirty="0"/>
          </a:p>
        </p:txBody>
      </p:sp>
    </p:spTree>
    <p:extLst>
      <p:ext uri="{BB962C8B-B14F-4D97-AF65-F5344CB8AC3E}">
        <p14:creationId xmlns:p14="http://schemas.microsoft.com/office/powerpoint/2010/main" val="3218795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14</a:t>
            </a:fld>
            <a:endParaRPr lang="en-US" dirty="0"/>
          </a:p>
        </p:txBody>
      </p:sp>
    </p:spTree>
    <p:extLst>
      <p:ext uri="{BB962C8B-B14F-4D97-AF65-F5344CB8AC3E}">
        <p14:creationId xmlns:p14="http://schemas.microsoft.com/office/powerpoint/2010/main" val="39706374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15</a:t>
            </a:fld>
            <a:endParaRPr lang="en-US" dirty="0"/>
          </a:p>
        </p:txBody>
      </p:sp>
    </p:spTree>
    <p:extLst>
      <p:ext uri="{BB962C8B-B14F-4D97-AF65-F5344CB8AC3E}">
        <p14:creationId xmlns:p14="http://schemas.microsoft.com/office/powerpoint/2010/main" val="31480745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16</a:t>
            </a:fld>
            <a:endParaRPr lang="en-US" dirty="0"/>
          </a:p>
        </p:txBody>
      </p:sp>
    </p:spTree>
    <p:extLst>
      <p:ext uri="{BB962C8B-B14F-4D97-AF65-F5344CB8AC3E}">
        <p14:creationId xmlns:p14="http://schemas.microsoft.com/office/powerpoint/2010/main" val="42119234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IUPUI centric</a:t>
            </a:r>
            <a:r>
              <a:rPr lang="en-US" baseline="0" dirty="0" smtClean="0"/>
              <a:t> -- </a:t>
            </a:r>
            <a:r>
              <a:rPr lang="en-US" dirty="0" smtClean="0"/>
              <a:t>Campus charge</a:t>
            </a:r>
            <a:r>
              <a:rPr lang="en-US" baseline="0" dirty="0" smtClean="0"/>
              <a:t> Graduate/Undergraduate</a:t>
            </a:r>
          </a:p>
          <a:p>
            <a:r>
              <a:rPr lang="en-US" baseline="0" dirty="0" smtClean="0"/>
              <a:t>Our colleagues who work directly with faculty…. (dosage/time does not matter) </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17</a:t>
            </a:fld>
            <a:endParaRPr lang="en-US" dirty="0"/>
          </a:p>
        </p:txBody>
      </p:sp>
    </p:spTree>
    <p:extLst>
      <p:ext uri="{BB962C8B-B14F-4D97-AF65-F5344CB8AC3E}">
        <p14:creationId xmlns:p14="http://schemas.microsoft.com/office/powerpoint/2010/main" val="20034729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Everything in the grey matter</a:t>
            </a:r>
            <a:r>
              <a:rPr lang="en-US" baseline="0" dirty="0" smtClean="0"/>
              <a:t> can matter – particularly to research on SL </a:t>
            </a:r>
          </a:p>
          <a:p>
            <a:r>
              <a:rPr lang="en-US" baseline="0" dirty="0" smtClean="0"/>
              <a:t>Robert Reason, Emily Janke institutional culture matters a great deal.</a:t>
            </a:r>
          </a:p>
          <a:p>
            <a:r>
              <a:rPr lang="en-US" baseline="0" dirty="0" smtClean="0"/>
              <a:t>Sherry Billing and J. Beth Mabry: the amount of service matters …. But for our needs we did not include that. </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18</a:t>
            </a:fld>
            <a:endParaRPr lang="en-US" dirty="0"/>
          </a:p>
        </p:txBody>
      </p:sp>
    </p:spTree>
    <p:extLst>
      <p:ext uri="{BB962C8B-B14F-4D97-AF65-F5344CB8AC3E}">
        <p14:creationId xmlns:p14="http://schemas.microsoft.com/office/powerpoint/2010/main" val="17596804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19</a:t>
            </a:fld>
            <a:endParaRPr lang="en-US" dirty="0"/>
          </a:p>
        </p:txBody>
      </p:sp>
    </p:spTree>
    <p:extLst>
      <p:ext uri="{BB962C8B-B14F-4D97-AF65-F5344CB8AC3E}">
        <p14:creationId xmlns:p14="http://schemas.microsoft.com/office/powerpoint/2010/main" val="1258740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thank IARSLE</a:t>
            </a:r>
            <a:r>
              <a:rPr lang="en-US" baseline="0" dirty="0" smtClean="0"/>
              <a:t> for inviting us ….. Asked about our most project and this is it!</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a:t>
            </a:fld>
            <a:endParaRPr lang="en-US" dirty="0"/>
          </a:p>
        </p:txBody>
      </p:sp>
    </p:spTree>
    <p:extLst>
      <p:ext uri="{BB962C8B-B14F-4D97-AF65-F5344CB8AC3E}">
        <p14:creationId xmlns:p14="http://schemas.microsoft.com/office/powerpoint/2010/main" val="33837031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work here at IUPUI on the SL Taxonomy</a:t>
            </a:r>
            <a:r>
              <a:rPr lang="en-US" baseline="0" dirty="0" smtClean="0"/>
              <a:t> was informed by the work being done by Ken O’Donnell and his colleagues at California State University. They have developed taxonomies on: learning communities, summer bridge, undergraduate research, first-year experience, peer mentoring, early alert, intrusive advising, and other engaging educational practices.</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20</a:t>
            </a:fld>
            <a:endParaRPr lang="en-US" dirty="0"/>
          </a:p>
        </p:txBody>
      </p:sp>
    </p:spTree>
    <p:extLst>
      <p:ext uri="{BB962C8B-B14F-4D97-AF65-F5344CB8AC3E}">
        <p14:creationId xmlns:p14="http://schemas.microsoft.com/office/powerpoint/2010/main" val="41270162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a:t>
            </a:r>
            <a:r>
              <a:rPr lang="en-US" baseline="0" dirty="0" smtClean="0"/>
              <a:t> research, e</a:t>
            </a:r>
            <a:r>
              <a:rPr lang="en-US" dirty="0" smtClean="0"/>
              <a:t>xamples of variable include:</a:t>
            </a:r>
          </a:p>
          <a:p>
            <a:r>
              <a:rPr lang="en-US" dirty="0" smtClean="0"/>
              <a:t>Number of interactions/meeting</a:t>
            </a:r>
          </a:p>
          <a:p>
            <a:r>
              <a:rPr lang="en-US" dirty="0" smtClean="0"/>
              <a:t>Roles and responsibilities</a:t>
            </a:r>
          </a:p>
          <a:p>
            <a:r>
              <a:rPr lang="en-US" dirty="0" smtClean="0"/>
              <a:t>Did community partner facilitate reflection</a:t>
            </a:r>
          </a:p>
          <a:p>
            <a:r>
              <a:rPr lang="en-US" dirty="0" smtClean="0"/>
              <a:t>Length of time of the partnership</a:t>
            </a:r>
          </a:p>
          <a:p>
            <a:r>
              <a:rPr lang="en-US" dirty="0" smtClean="0"/>
              <a:t>Partner</a:t>
            </a:r>
            <a:r>
              <a:rPr lang="en-US" baseline="0" dirty="0" smtClean="0"/>
              <a:t> access additional campus resources as a result of hosting</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21</a:t>
            </a:fld>
            <a:endParaRPr lang="en-US" dirty="0"/>
          </a:p>
        </p:txBody>
      </p:sp>
    </p:spTree>
    <p:extLst>
      <p:ext uri="{BB962C8B-B14F-4D97-AF65-F5344CB8AC3E}">
        <p14:creationId xmlns:p14="http://schemas.microsoft.com/office/powerpoint/2010/main" val="20702392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Research, variables could include</a:t>
            </a:r>
          </a:p>
          <a:p>
            <a:r>
              <a:rPr lang="en-US" dirty="0" smtClean="0"/>
              <a:t>Reviewing</a:t>
            </a:r>
            <a:r>
              <a:rPr lang="en-US" baseline="0" dirty="0" smtClean="0"/>
              <a:t> the syllabus (early strategy used at Portland State, and more recently by Stephanie Stokamer)</a:t>
            </a:r>
          </a:p>
          <a:p>
            <a:r>
              <a:rPr lang="en-US" baseline="0" dirty="0" smtClean="0"/>
              <a:t>Assignment analysis</a:t>
            </a:r>
          </a:p>
          <a:p>
            <a:r>
              <a:rPr lang="en-US" baseline="0" dirty="0" smtClean="0"/>
              <a:t>Did instructor assign readings on social issues?</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22</a:t>
            </a:fld>
            <a:endParaRPr lang="en-US" dirty="0"/>
          </a:p>
        </p:txBody>
      </p:sp>
    </p:spTree>
    <p:extLst>
      <p:ext uri="{BB962C8B-B14F-4D97-AF65-F5344CB8AC3E}">
        <p14:creationId xmlns:p14="http://schemas.microsoft.com/office/powerpoint/2010/main" val="6709993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r>
              <a:rPr lang="en-US" baseline="0" dirty="0" smtClean="0"/>
              <a:t> variables</a:t>
            </a:r>
          </a:p>
          <a:p>
            <a:r>
              <a:rPr lang="en-US" baseline="0" dirty="0" smtClean="0"/>
              <a:t>Opportunities for dialogue across difference (Bonner Research study…key variable for civic </a:t>
            </a:r>
            <a:r>
              <a:rPr lang="en-US" baseline="0" dirty="0" err="1" smtClean="0"/>
              <a:t>outomes</a:t>
            </a:r>
            <a:r>
              <a:rPr lang="en-US" baseline="0" dirty="0" smtClean="0"/>
              <a:t>)</a:t>
            </a:r>
          </a:p>
          <a:p>
            <a:r>
              <a:rPr lang="en-US" baseline="0" dirty="0" smtClean="0"/>
              <a:t>Students interact directly with community members</a:t>
            </a:r>
          </a:p>
          <a:p>
            <a:endParaRPr lang="en-US" dirty="0" smtClean="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23</a:t>
            </a:fld>
            <a:endParaRPr lang="en-US" dirty="0"/>
          </a:p>
        </p:txBody>
      </p:sp>
    </p:spTree>
    <p:extLst>
      <p:ext uri="{BB962C8B-B14F-4D97-AF65-F5344CB8AC3E}">
        <p14:creationId xmlns:p14="http://schemas.microsoft.com/office/powerpoint/2010/main" val="20277606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a:t>
            </a:r>
          </a:p>
          <a:p>
            <a:r>
              <a:rPr lang="en-US" dirty="0" smtClean="0"/>
              <a:t>Ask faculty the degree</a:t>
            </a:r>
            <a:r>
              <a:rPr lang="en-US" baseline="0" dirty="0" smtClean="0"/>
              <a:t> to which the xyz</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24</a:t>
            </a:fld>
            <a:endParaRPr lang="en-US" dirty="0"/>
          </a:p>
        </p:txBody>
      </p:sp>
    </p:spTree>
    <p:extLst>
      <p:ext uri="{BB962C8B-B14F-4D97-AF65-F5344CB8AC3E}">
        <p14:creationId xmlns:p14="http://schemas.microsoft.com/office/powerpoint/2010/main" val="17011108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Reflection prompts</a:t>
            </a:r>
          </a:p>
          <a:p>
            <a:r>
              <a:rPr lang="en-US" dirty="0" smtClean="0"/>
              <a:t>Amount</a:t>
            </a:r>
            <a:r>
              <a:rPr lang="en-US" baseline="0" dirty="0" smtClean="0"/>
              <a:t> of reflection (pages in our Indiana Campus Compact study) </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25</a:t>
            </a:fld>
            <a:endParaRPr lang="en-US" dirty="0"/>
          </a:p>
        </p:txBody>
      </p:sp>
    </p:spTree>
    <p:extLst>
      <p:ext uri="{BB962C8B-B14F-4D97-AF65-F5344CB8AC3E}">
        <p14:creationId xmlns:p14="http://schemas.microsoft.com/office/powerpoint/2010/main" val="25962427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26</a:t>
            </a:fld>
            <a:endParaRPr lang="en-US" dirty="0"/>
          </a:p>
        </p:txBody>
      </p:sp>
    </p:spTree>
    <p:extLst>
      <p:ext uri="{BB962C8B-B14F-4D97-AF65-F5344CB8AC3E}">
        <p14:creationId xmlns:p14="http://schemas.microsoft.com/office/powerpoint/2010/main" val="32800809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27</a:t>
            </a:fld>
            <a:endParaRPr lang="en-US" dirty="0"/>
          </a:p>
        </p:txBody>
      </p:sp>
    </p:spTree>
    <p:extLst>
      <p:ext uri="{BB962C8B-B14F-4D97-AF65-F5344CB8AC3E}">
        <p14:creationId xmlns:p14="http://schemas.microsoft.com/office/powerpoint/2010/main" val="41279846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end of year census is derived from the Taxonomy and</a:t>
            </a:r>
            <a:r>
              <a:rPr lang="en-US" baseline="0" dirty="0" smtClean="0"/>
              <a:t> </a:t>
            </a:r>
            <a:r>
              <a:rPr lang="en-US" dirty="0" smtClean="0"/>
              <a:t>given to faculty when they report grades.  They will also be given a copy of the full Taxonomy for guidance.</a:t>
            </a:r>
          </a:p>
          <a:p>
            <a:endParaRPr lang="en-US" dirty="0" smtClean="0"/>
          </a:p>
          <a:p>
            <a:pPr marL="0" indent="0">
              <a:buNone/>
            </a:pPr>
            <a:r>
              <a:rPr lang="en-US" dirty="0" smtClean="0"/>
              <a:t>Partnership of Registrar, Institutional Research, and Center for Service Learning</a:t>
            </a:r>
          </a:p>
          <a:p>
            <a:pPr marL="0" indent="0">
              <a:buNone/>
            </a:pPr>
            <a:r>
              <a:rPr lang="en-US" dirty="0" smtClean="0"/>
              <a:t>List the six questions here (4-point response format)</a:t>
            </a:r>
          </a:p>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28</a:t>
            </a:fld>
            <a:endParaRPr lang="en-US" dirty="0"/>
          </a:p>
        </p:txBody>
      </p:sp>
    </p:spTree>
    <p:extLst>
      <p:ext uri="{BB962C8B-B14F-4D97-AF65-F5344CB8AC3E}">
        <p14:creationId xmlns:p14="http://schemas.microsoft.com/office/powerpoint/2010/main" val="5572714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29</a:t>
            </a:fld>
            <a:endParaRPr lang="en-US" dirty="0"/>
          </a:p>
        </p:txBody>
      </p:sp>
    </p:spTree>
    <p:extLst>
      <p:ext uri="{BB962C8B-B14F-4D97-AF65-F5344CB8AC3E}">
        <p14:creationId xmlns:p14="http://schemas.microsoft.com/office/powerpoint/2010/main" val="77410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Being in an </a:t>
            </a:r>
            <a:r>
              <a:rPr lang="en-US" sz="1200" b="1" kern="1200" baseline="0" dirty="0" smtClean="0">
                <a:solidFill>
                  <a:schemeClr val="tx1"/>
                </a:solidFill>
                <a:effectLst/>
                <a:latin typeface="+mn-lt"/>
                <a:ea typeface="+mn-ea"/>
                <a:cs typeface="+mn-cs"/>
              </a:rPr>
              <a:t>urban setting </a:t>
            </a:r>
            <a:r>
              <a:rPr lang="en-US" sz="1200" kern="1200" baseline="0" dirty="0" smtClean="0">
                <a:solidFill>
                  <a:schemeClr val="tx1"/>
                </a:solidFill>
                <a:effectLst/>
                <a:latin typeface="+mn-lt"/>
                <a:ea typeface="+mn-ea"/>
                <a:cs typeface="+mn-cs"/>
              </a:rPr>
              <a:t>creates unique opportunities for us as scholars, teachers and practitioners. Our urban setting also charges us with unique commitments and responsibilities to contribute to the public good and community well-being.  18 Schools including professional (medicine, dentistry, law, public health) and with a strong emphasis on undergraduate learning.  We are very pleased that the recent US News and World report recognizes our campus for excellence in Themed Learning Communities, Service Learning, as well as a new category focused on “campus commitment to undergraduate education”.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mn-lt"/>
                <a:ea typeface="+mn-ea"/>
                <a:cs typeface="+mn-cs"/>
              </a:rPr>
              <a:t>We are looking out our window…</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effectLst/>
                <a:latin typeface="Arial" charset="0"/>
                <a:ea typeface="ＭＳ Ｐゴシック" pitchFamily="1" charset="-128"/>
                <a:cs typeface="+mn-cs"/>
              </a:rPr>
              <a:t>Indianapolis</a:t>
            </a:r>
            <a:r>
              <a:rPr lang="en-US" sz="1200" kern="1200" dirty="0" smtClean="0">
                <a:solidFill>
                  <a:schemeClr val="tx1"/>
                </a:solidFill>
                <a:effectLst/>
                <a:latin typeface="Arial" charset="0"/>
                <a:ea typeface="ＭＳ Ｐゴシック" pitchFamily="1" charset="-128"/>
                <a:cs typeface="+mn-cs"/>
              </a:rPr>
              <a:t> is home to many</a:t>
            </a:r>
            <a:r>
              <a:rPr lang="en-US" sz="1200" kern="1200" baseline="0" dirty="0" smtClean="0">
                <a:solidFill>
                  <a:schemeClr val="tx1"/>
                </a:solidFill>
                <a:effectLst/>
                <a:latin typeface="Arial" charset="0"/>
                <a:ea typeface="ＭＳ Ｐゴシック" pitchFamily="1" charset="-128"/>
                <a:cs typeface="+mn-cs"/>
              </a:rPr>
              <a:t> </a:t>
            </a:r>
            <a:r>
              <a:rPr lang="en-US" sz="1200" kern="1200" dirty="0" smtClean="0">
                <a:solidFill>
                  <a:schemeClr val="tx1"/>
                </a:solidFill>
                <a:effectLst/>
                <a:latin typeface="Arial" charset="0"/>
                <a:ea typeface="ＭＳ Ｐゴシック" pitchFamily="1" charset="-128"/>
                <a:cs typeface="+mn-cs"/>
              </a:rPr>
              <a:t>non-profit organizations, many of which IUPUI has partnered with for service learning courses and other community engagement activities.</a:t>
            </a:r>
            <a:endParaRPr lang="en-US" sz="1200" kern="1200" baseline="0" dirty="0" smtClean="0">
              <a:solidFill>
                <a:schemeClr val="tx1"/>
              </a:solidFill>
              <a:effectLst/>
              <a:latin typeface="Arial" charset="0"/>
              <a:ea typeface="ＭＳ Ｐゴシック" pitchFamily="1"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B737DC0-4F36-4AC8-8E40-B1A2ED8BC5F1}" type="slidenum">
              <a:rPr lang="en-US" smtClean="0"/>
              <a:t>3</a:t>
            </a:fld>
            <a:endParaRPr lang="en-US" dirty="0"/>
          </a:p>
        </p:txBody>
      </p:sp>
    </p:spTree>
    <p:extLst>
      <p:ext uri="{BB962C8B-B14F-4D97-AF65-F5344CB8AC3E}">
        <p14:creationId xmlns:p14="http://schemas.microsoft.com/office/powerpoint/2010/main" val="12347209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Connecting campuses with communities</a:t>
            </a:r>
            <a:r>
              <a:rPr lang="en-US" baseline="0" dirty="0" smtClean="0"/>
              <a:t> is a partnership between the Center for Service and Learning at IUPUI and Indiana Campus Compact.  Attendees can attend either or both of the events.  Teams or individuals CSL convenes the Research Academy.  Look forward </a:t>
            </a:r>
            <a:r>
              <a:rPr lang="en-US" baseline="0" smtClean="0"/>
              <a:t>to seeing you at IARSLCE.</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30</a:t>
            </a:fld>
            <a:endParaRPr lang="en-US" dirty="0"/>
          </a:p>
        </p:txBody>
      </p:sp>
    </p:spTree>
    <p:extLst>
      <p:ext uri="{BB962C8B-B14F-4D97-AF65-F5344CB8AC3E}">
        <p14:creationId xmlns:p14="http://schemas.microsoft.com/office/powerpoint/2010/main" val="2810113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Major impetus</a:t>
            </a:r>
            <a:r>
              <a:rPr lang="en-US" baseline="0" dirty="0" smtClean="0"/>
              <a:t> to develop a taxonomy is to support institutional </a:t>
            </a:r>
            <a:r>
              <a:rPr lang="en-US" baseline="0" dirty="0" err="1" smtClean="0"/>
              <a:t>assessement</a:t>
            </a:r>
            <a:r>
              <a:rPr lang="en-US" baseline="0" dirty="0" smtClean="0"/>
              <a:t>. Our campus, like yours is paying far more attention to high impact teaching strategies.  With this heightened interest comes heightened accountability.  But we have embraced this task, in part due to our interest in supporting research on service learning.  </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4</a:t>
            </a:fld>
            <a:endParaRPr lang="en-US" dirty="0"/>
          </a:p>
        </p:txBody>
      </p:sp>
    </p:spTree>
    <p:extLst>
      <p:ext uri="{BB962C8B-B14F-4D97-AF65-F5344CB8AC3E}">
        <p14:creationId xmlns:p14="http://schemas.microsoft.com/office/powerpoint/2010/main" val="1528580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Taxonomy is the result of the work of a </a:t>
            </a:r>
            <a:r>
              <a:rPr lang="en-US" baseline="0" dirty="0" smtClean="0"/>
              <a:t>collective network of individuals. From CSL – Julie, Tom, Mary Price and Morgan Studer, who work directly with faculty, and Patti Clayton, a Senior Scholar with CSL.</a:t>
            </a:r>
          </a:p>
          <a:p>
            <a:r>
              <a:rPr lang="en-US" baseline="0" dirty="0" smtClean="0"/>
              <a:t>We appreciate the nudge given by Kathy Johnson, IUPUI Executive Vice Chancellor; Michele Hansen, Executive Director of Institutional Research and Decision Support, and Jennifer Thornton-Springer RISE Director. All are highly supportive of this work. As you see from the literature review on the back page of your Taxonomies, the scholarship of many individuals informed this work.  Bob Bringle, Patti Clayton, Tania Mitchell, Barbara Jacoby, and more.</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5</a:t>
            </a:fld>
            <a:endParaRPr lang="en-US" dirty="0"/>
          </a:p>
        </p:txBody>
      </p:sp>
    </p:spTree>
    <p:extLst>
      <p:ext uri="{BB962C8B-B14F-4D97-AF65-F5344CB8AC3E}">
        <p14:creationId xmlns:p14="http://schemas.microsoft.com/office/powerpoint/2010/main" val="430106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The impetus of this work comes from the RISE to the IUPUI Challenge Initiative.</a:t>
            </a:r>
          </a:p>
        </p:txBody>
      </p:sp>
      <p:sp>
        <p:nvSpPr>
          <p:cNvPr id="235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0DD95A-428A-4519-B3A7-CCC45B00AE7D}" type="slidenum">
              <a:rPr lang="en-US"/>
              <a:pPr fontAlgn="base">
                <a:spcBef>
                  <a:spcPct val="0"/>
                </a:spcBef>
                <a:spcAft>
                  <a:spcPct val="0"/>
                </a:spcAft>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7</a:t>
            </a:fld>
            <a:endParaRPr lang="en-US" dirty="0"/>
          </a:p>
        </p:txBody>
      </p:sp>
    </p:spTree>
    <p:extLst>
      <p:ext uri="{BB962C8B-B14F-4D97-AF65-F5344CB8AC3E}">
        <p14:creationId xmlns:p14="http://schemas.microsoft.com/office/powerpoint/2010/main" val="3299601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8</a:t>
            </a:fld>
            <a:endParaRPr lang="en-US" dirty="0"/>
          </a:p>
        </p:txBody>
      </p:sp>
    </p:spTree>
    <p:extLst>
      <p:ext uri="{BB962C8B-B14F-4D97-AF65-F5344CB8AC3E}">
        <p14:creationId xmlns:p14="http://schemas.microsoft.com/office/powerpoint/2010/main" val="3410807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a:t>
            </a:r>
            <a:r>
              <a:rPr lang="en-US" baseline="0" dirty="0" smtClean="0"/>
              <a:t>h impact practices are positively associated with: 1) Persistence and GPAs, 2) Deep approaches to learning, 3) higher rates of student-faculty interaction, 4) increases in critical thinking and writing skills, 5) Greater appreciation for diversity, 6) Higher student engagement, overall.</a:t>
            </a:r>
          </a:p>
          <a:p>
            <a:endParaRPr lang="en-US" baseline="0" dirty="0" smtClean="0"/>
          </a:p>
          <a:p>
            <a:r>
              <a:rPr lang="en-US" baseline="0" dirty="0" smtClean="0"/>
              <a:t>Source: </a:t>
            </a:r>
            <a:r>
              <a:rPr lang="en-US" baseline="0" dirty="0" err="1" smtClean="0"/>
              <a:t>Brownwell</a:t>
            </a:r>
            <a:r>
              <a:rPr lang="en-US" baseline="0" dirty="0" smtClean="0"/>
              <a:t> and Swaner (2010); NSSE (2007), Kuh (2008), Hansen, Chism &amp;Trujillo (2011)</a:t>
            </a:r>
            <a:endParaRPr lang="en-US" dirty="0"/>
          </a:p>
        </p:txBody>
      </p:sp>
      <p:sp>
        <p:nvSpPr>
          <p:cNvPr id="4" name="Slide Number Placeholder 3"/>
          <p:cNvSpPr>
            <a:spLocks noGrp="1"/>
          </p:cNvSpPr>
          <p:nvPr>
            <p:ph type="sldNum" sz="quarter" idx="10"/>
          </p:nvPr>
        </p:nvSpPr>
        <p:spPr/>
        <p:txBody>
          <a:bodyPr/>
          <a:lstStyle/>
          <a:p>
            <a:pPr>
              <a:defRPr/>
            </a:pPr>
            <a:fld id="{6824E0B3-6B15-4C97-A14E-73051445C901}" type="slidenum">
              <a:rPr lang="en-US" smtClean="0"/>
              <a:pPr>
                <a:defRPr/>
              </a:pPr>
              <a:t>9</a:t>
            </a:fld>
            <a:endParaRPr lang="en-US" dirty="0"/>
          </a:p>
        </p:txBody>
      </p:sp>
    </p:spTree>
    <p:extLst>
      <p:ext uri="{BB962C8B-B14F-4D97-AF65-F5344CB8AC3E}">
        <p14:creationId xmlns:p14="http://schemas.microsoft.com/office/powerpoint/2010/main" val="3187221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BB0ACE1-EF90-4222-A1FD-A9E0FB4B915F}"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3344591336"/>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B612ADB-F02E-4E15-9850-0166440B5A8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607333410"/>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52F0A436-B1EA-4733-B1E9-294B6181083C}" type="slidenum">
              <a:rPr lang="en-US">
                <a:solidFill>
                  <a:srgbClr val="800000">
                    <a:shade val="75000"/>
                  </a:srgbClr>
                </a:solidFill>
              </a:rPr>
              <a:pPr>
                <a:defRPr/>
              </a:pPr>
              <a:t>‹#›</a:t>
            </a:fld>
            <a:endParaRPr lang="en-US" dirty="0">
              <a:solidFill>
                <a:srgbClr val="800000">
                  <a:shade val="75000"/>
                </a:srgbClr>
              </a:solidFill>
            </a:endParaRPr>
          </a:p>
        </p:txBody>
      </p:sp>
      <p:sp>
        <p:nvSpPr>
          <p:cNvPr id="14" name="Date Placeholder 3"/>
          <p:cNvSpPr>
            <a:spLocks noGrp="1"/>
          </p:cNvSpPr>
          <p:nvPr>
            <p:ph type="dt" sz="half" idx="11"/>
          </p:nvPr>
        </p:nvSpPr>
        <p:spPr/>
        <p:txBody>
          <a:bodyPr/>
          <a:lstStyle>
            <a:lvl1pPr>
              <a:defRPr/>
            </a:lvl1pPr>
          </a:lstStyle>
          <a:p>
            <a:pPr>
              <a:defRPr/>
            </a:pPr>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1629117610"/>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5" name="Rectangle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dirty="0" smtClean="0"/>
              <a:t>Click to edit Master subtitle style</a:t>
            </a:r>
            <a:endParaRPr lang="en-US" dirty="0"/>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BB0ACE1-EF90-4222-A1FD-A9E0FB4B915F}"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594715576"/>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lvl2pPr>
              <a:defRPr>
                <a:solidFill>
                  <a:schemeClr val="tx1"/>
                </a:solidFill>
              </a:defRPr>
            </a:lvl2pPr>
            <a:lvl4pPr>
              <a:defRPr>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4343400" y="1066800"/>
            <a:ext cx="457200" cy="441325"/>
          </a:xfrm>
        </p:spPr>
        <p:txBody>
          <a:bodyPr/>
          <a:lstStyle>
            <a:lvl1pPr>
              <a:defRPr/>
            </a:lvl1pPr>
          </a:lstStyle>
          <a:p>
            <a:pPr>
              <a:defRPr/>
            </a:pPr>
            <a:fld id="{3F7A5B56-D8A7-48EC-97AD-D17B20943068}"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392530516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D016D5B8-A558-4774-A536-E83B26ABD85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275085765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2" name="Title 1"/>
          <p:cNvSpPr>
            <a:spLocks noGrp="1"/>
          </p:cNvSpPr>
          <p:nvPr>
            <p:ph type="title"/>
          </p:nvPr>
        </p:nvSpPr>
        <p:spPr>
          <a:xfrm>
            <a:off x="301752" y="228600"/>
            <a:ext cx="8534400" cy="758952"/>
          </a:xfrm>
        </p:spPr>
        <p:txBody>
          <a:bodyPr/>
          <a:lstStyle>
            <a:lvl1pPr>
              <a:defRPr>
                <a:solidFill>
                  <a:schemeClr val="tx1"/>
                </a:solidFill>
              </a:defRPr>
            </a:lvl1pPr>
          </a:lstStyle>
          <a:p>
            <a:r>
              <a:rPr lang="en-US" dirty="0" smtClean="0"/>
              <a:t>Click to edit Master title style</a:t>
            </a:r>
            <a:endParaRPr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1"/>
          <p:cNvSpPr>
            <a:spLocks noGrp="1"/>
          </p:cNvSpPr>
          <p:nvPr>
            <p:ph sz="half" idx="2"/>
          </p:nvPr>
        </p:nvSpPr>
        <p:spPr>
          <a:xfrm>
            <a:off x="4800600"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F395D1FE-B1C7-4F47-9E88-30CB09893856}"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448335985"/>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F50670B4-0430-45D0-A548-209864FA88F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1030175867"/>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pPr>
              <a:defRPr/>
            </a:pPr>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048A2793-C76D-4C76-86E7-4B2F4714A493}"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4524577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Date Placeholder 1"/>
          <p:cNvSpPr>
            <a:spLocks noGrp="1"/>
          </p:cNvSpPr>
          <p:nvPr>
            <p:ph type="dt" sz="half" idx="10"/>
          </p:nvPr>
        </p:nvSpPr>
        <p:spPr/>
        <p:txBody>
          <a:bodyPr/>
          <a:lstStyle>
            <a:lvl1pPr>
              <a:defRPr/>
            </a:lvl1pPr>
          </a:lstStyle>
          <a:p>
            <a:pPr>
              <a:defRPr/>
            </a:pPr>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083021A-4B62-4554-B608-5AA97D763374}" type="slidenum">
              <a:rPr lang="en-US"/>
              <a:pPr>
                <a:defRPr/>
              </a:pPr>
              <a:t>‹#›</a:t>
            </a:fld>
            <a:endParaRPr lang="en-US" dirty="0"/>
          </a:p>
        </p:txBody>
      </p:sp>
    </p:spTree>
    <p:extLst>
      <p:ext uri="{BB962C8B-B14F-4D97-AF65-F5344CB8AC3E}">
        <p14:creationId xmlns:p14="http://schemas.microsoft.com/office/powerpoint/2010/main" val="4605081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0DC2DAB4-EFB3-4846-A403-44B9EDE1A0FC}"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157265749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lvl2pPr>
              <a:defRPr>
                <a:solidFill>
                  <a:schemeClr val="tx1"/>
                </a:solidFill>
              </a:defRPr>
            </a:lvl2pPr>
            <a:lvl4pPr>
              <a:defRPr>
                <a:solidFill>
                  <a:schemeClr val="tx1"/>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3F7A5B56-D8A7-48EC-97AD-D17B20943068}"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346135369"/>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A4A9526E-3F95-44DD-918C-26042790D0E4}"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2037789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EB612ADB-F02E-4E15-9850-0166440B5A8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4016454633"/>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5" name="Rectangle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6" name="Rectangle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7" name="Rectangle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52F0A436-B1EA-4733-B1E9-294B6181083C}" type="slidenum">
              <a:rPr lang="en-US">
                <a:solidFill>
                  <a:srgbClr val="800000">
                    <a:shade val="75000"/>
                  </a:srgbClr>
                </a:solidFill>
              </a:rPr>
              <a:pPr>
                <a:defRPr/>
              </a:pPr>
              <a:t>‹#›</a:t>
            </a:fld>
            <a:endParaRPr lang="en-US" dirty="0">
              <a:solidFill>
                <a:srgbClr val="800000">
                  <a:shade val="75000"/>
                </a:srgbClr>
              </a:solidFill>
            </a:endParaRPr>
          </a:p>
        </p:txBody>
      </p:sp>
      <p:sp>
        <p:nvSpPr>
          <p:cNvPr id="14" name="Date Placeholder 3"/>
          <p:cNvSpPr>
            <a:spLocks noGrp="1"/>
          </p:cNvSpPr>
          <p:nvPr>
            <p:ph type="dt" sz="half" idx="11"/>
          </p:nvPr>
        </p:nvSpPr>
        <p:spPr/>
        <p:txBody>
          <a:bodyPr/>
          <a:lstStyle>
            <a:lvl1pPr>
              <a:defRPr/>
            </a:lvl1pPr>
          </a:lstStyle>
          <a:p>
            <a:pPr>
              <a:defRPr/>
            </a:pPr>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2194359433"/>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02963BE-B68A-40D1-82E7-B6345781FBAC}" type="datetimeFigureOut">
              <a:rPr lang="en-US"/>
              <a:pPr>
                <a:defRPr/>
              </a:pPr>
              <a:t>5/25/2016</a:t>
            </a:fld>
            <a:endParaRPr lang="en-US" sz="1000" dirty="0">
              <a:solidFill>
                <a:prstClr val="black"/>
              </a:solidFill>
            </a:endParaRPr>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lvl1pPr>
          </a:lstStyle>
          <a:p>
            <a:pPr>
              <a:defRPr/>
            </a:pPr>
            <a:fld id="{7E85E9F8-5CD5-48D2-A643-243FC621B03C}" type="slidenum">
              <a:rPr lang="en-US">
                <a:solidFill>
                  <a:srgbClr val="800000">
                    <a:shade val="75000"/>
                  </a:srgbClr>
                </a:solidFill>
              </a:rPr>
              <a:pPr>
                <a:defRPr/>
              </a:pPr>
              <a:t>‹#›</a:t>
            </a:fld>
            <a:endParaRPr lang="en-US" sz="1000" dirty="0">
              <a:solidFill>
                <a:prstClr val="black"/>
              </a:solidFill>
            </a:endParaRPr>
          </a:p>
        </p:txBody>
      </p:sp>
    </p:spTree>
    <p:extLst>
      <p:ext uri="{BB962C8B-B14F-4D97-AF65-F5344CB8AC3E}">
        <p14:creationId xmlns:p14="http://schemas.microsoft.com/office/powerpoint/2010/main" val="67161266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dirty="0"/>
          </a:p>
        </p:txBody>
      </p:sp>
      <p:sp>
        <p:nvSpPr>
          <p:cNvPr id="6" name="Rectangle 12"/>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3"/>
          <p:cNvSpPr>
            <a:spLocks noGrp="1" noChangeArrowheads="1"/>
          </p:cNvSpPr>
          <p:nvPr>
            <p:ph type="sldNum" sz="quarter" idx="12"/>
          </p:nvPr>
        </p:nvSpPr>
        <p:spPr>
          <a:ln/>
        </p:spPr>
        <p:txBody>
          <a:bodyPr/>
          <a:lstStyle>
            <a:lvl1pPr>
              <a:defRPr/>
            </a:lvl1pPr>
          </a:lstStyle>
          <a:p>
            <a:pPr>
              <a:defRPr/>
            </a:pPr>
            <a:fld id="{183AA868-2911-48A7-B1EE-373298FB80F6}"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14729819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762000"/>
            <a:ext cx="79248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2362200"/>
            <a:ext cx="3770313"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0913" y="2362200"/>
            <a:ext cx="3770312" cy="37242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dirty="0"/>
          </a:p>
        </p:txBody>
      </p:sp>
      <p:sp>
        <p:nvSpPr>
          <p:cNvPr id="6" name="Rectangle 12"/>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13"/>
          <p:cNvSpPr>
            <a:spLocks noGrp="1" noChangeArrowheads="1"/>
          </p:cNvSpPr>
          <p:nvPr>
            <p:ph type="sldNum" sz="quarter" idx="12"/>
          </p:nvPr>
        </p:nvSpPr>
        <p:spPr>
          <a:ln/>
        </p:spPr>
        <p:txBody>
          <a:bodyPr/>
          <a:lstStyle>
            <a:lvl1pPr>
              <a:defRPr/>
            </a:lvl1pPr>
          </a:lstStyle>
          <a:p>
            <a:pPr>
              <a:defRPr/>
            </a:pPr>
            <a:fld id="{63B4ED96-D839-4EC4-B8A0-6BF4F420C818}"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594021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D016D5B8-A558-4774-A536-E83B26ABD85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48891358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01752" y="228600"/>
            <a:ext cx="8534400" cy="758952"/>
          </a:xfrm>
        </p:spPr>
        <p:txBody>
          <a:bodyPr/>
          <a:lstStyle>
            <a:lvl1pPr>
              <a:defRPr>
                <a:solidFill>
                  <a:schemeClr val="tx1"/>
                </a:solidFill>
              </a:defRPr>
            </a:lvl1pPr>
          </a:lstStyle>
          <a:p>
            <a:r>
              <a:rPr lang="en-US" dirty="0" smtClean="0"/>
              <a:t>Click to edit Master title style</a:t>
            </a:r>
            <a:endParaRPr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Content Placeholder 11"/>
          <p:cNvSpPr>
            <a:spLocks noGrp="1"/>
          </p:cNvSpPr>
          <p:nvPr>
            <p:ph sz="half" idx="2"/>
          </p:nvPr>
        </p:nvSpPr>
        <p:spPr>
          <a:xfrm>
            <a:off x="4800600" y="1371600"/>
            <a:ext cx="4038600" cy="4681728"/>
          </a:xfrm>
        </p:spPr>
        <p:txBody>
          <a:bodyPr/>
          <a:lstStyle>
            <a:lvl1pPr>
              <a:defRPr sz="2500"/>
            </a:lvl1pPr>
            <a:lvl2pPr>
              <a:defRPr>
                <a:solidFill>
                  <a:schemeClr val="tx1"/>
                </a:solidFill>
              </a:defRPr>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F395D1FE-B1C7-4F47-9E88-30CB09893856}"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251927545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F50670B4-0430-45D0-A548-209864FA88F2}"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198809411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pPr>
              <a:defRPr/>
            </a:pPr>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048A2793-C76D-4C76-86E7-4B2F4714A493}" type="slidenum">
              <a:rPr lang="en-US">
                <a:solidFill>
                  <a:srgbClr val="800000">
                    <a:shade val="75000"/>
                  </a:srgbClr>
                </a:solidFill>
              </a:rPr>
              <a:pPr>
                <a:defRPr/>
              </a:pPr>
              <a:t>‹#›</a:t>
            </a:fld>
            <a:endParaRPr lang="en-US" dirty="0">
              <a:solidFill>
                <a:srgbClr val="800000">
                  <a:shade val="75000"/>
                </a:srgbClr>
              </a:solidFill>
            </a:endParaRPr>
          </a:p>
        </p:txBody>
      </p:sp>
    </p:spTree>
    <p:extLst>
      <p:ext uri="{BB962C8B-B14F-4D97-AF65-F5344CB8AC3E}">
        <p14:creationId xmlns:p14="http://schemas.microsoft.com/office/powerpoint/2010/main" val="2828635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3" name="Rectangle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4" name="Rectangle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5" name="Rectangle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Date Placeholder 1"/>
          <p:cNvSpPr>
            <a:spLocks noGrp="1"/>
          </p:cNvSpPr>
          <p:nvPr>
            <p:ph type="dt" sz="half" idx="10"/>
          </p:nvPr>
        </p:nvSpPr>
        <p:spPr/>
        <p:txBody>
          <a:bodyPr/>
          <a:lstStyle>
            <a:lvl1pPr>
              <a:defRPr/>
            </a:lvl1pPr>
          </a:lstStyle>
          <a:p>
            <a:pPr>
              <a:defRPr/>
            </a:pPr>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4083021A-4B62-4554-B608-5AA97D763374}" type="slidenum">
              <a:rPr lang="en-US"/>
              <a:pPr>
                <a:defRPr/>
              </a:pPr>
              <a:t>‹#›</a:t>
            </a:fld>
            <a:endParaRPr lang="en-US" dirty="0"/>
          </a:p>
        </p:txBody>
      </p:sp>
    </p:spTree>
    <p:extLst>
      <p:ext uri="{BB962C8B-B14F-4D97-AF65-F5344CB8AC3E}">
        <p14:creationId xmlns:p14="http://schemas.microsoft.com/office/powerpoint/2010/main" val="4149524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0DC2DAB4-EFB3-4846-A403-44B9EDE1A0FC}"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4251346306"/>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6" name="Rectangle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7" name="Rectangle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8" name="Rectangle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A4A9526E-3F95-44DD-918C-26042790D0E4}" type="slidenum">
              <a:rPr lang="en-US">
                <a:solidFill>
                  <a:srgbClr val="800000">
                    <a:shade val="75000"/>
                  </a:srgbClr>
                </a:solidFill>
              </a:rPr>
              <a:pPr>
                <a:defRPr/>
              </a:pPr>
              <a:t>‹#›</a:t>
            </a:fld>
            <a:endParaRPr lang="en-US" dirty="0">
              <a:solidFill>
                <a:srgbClr val="800000">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555186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en-US" i="0" dirty="0">
              <a:latin typeface="Times New Roman" pitchFamily="18" charset="0"/>
              <a:ea typeface="+mn-ea"/>
            </a:endParaRP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US" i="0" dirty="0">
              <a:latin typeface="Times New Roman" pitchFamily="18" charset="0"/>
              <a:ea typeface="+mn-ea"/>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a typeface="+mn-ea"/>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8EA89F7D-DFC2-41A4-BA23-358D11A0FC5D}" type="slidenum">
              <a:rPr lang="en-US" i="0">
                <a:solidFill>
                  <a:srgbClr val="800000">
                    <a:shade val="75000"/>
                  </a:srgbClr>
                </a:solidFill>
                <a:latin typeface="Times New Roman" pitchFamily="18" charset="0"/>
                <a:ea typeface="+mn-ea"/>
              </a:rPr>
              <a:pPr>
                <a:defRPr/>
              </a:pPr>
              <a:t>‹#›</a:t>
            </a:fld>
            <a:endParaRPr lang="en-US" i="0" dirty="0">
              <a:solidFill>
                <a:srgbClr val="800000">
                  <a:shade val="75000"/>
                </a:srgbClr>
              </a:solidFill>
              <a:latin typeface="Times New Roman" pitchFamily="18" charset="0"/>
              <a:ea typeface="+mn-ea"/>
            </a:endParaRPr>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3027300216"/>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6" name="Rectangle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endParaRPr lang="en-US" i="0" dirty="0">
              <a:latin typeface="Times New Roman" pitchFamily="18" charset="0"/>
            </a:endParaRPr>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en-US" i="0" dirty="0">
              <a:latin typeface="Times New Roman" pitchFamily="18" charset="0"/>
            </a:endParaRPr>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lgn="ctr" eaLnBrk="1" hangingPunct="1">
              <a:defRPr/>
            </a:pPr>
            <a:endParaRPr lang="en-US" i="0" dirty="0">
              <a:solidFill>
                <a:prstClr val="black"/>
              </a:solidFill>
              <a:latin typeface="Times New Roman" pitchFamily="18"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hangingPunct="1">
              <a:defRPr/>
            </a:pPr>
            <a:endParaRPr lang="en-US" i="0"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8EA89F7D-DFC2-41A4-BA23-358D11A0FC5D}" type="slidenum">
              <a:rPr lang="en-US" i="0">
                <a:solidFill>
                  <a:srgbClr val="800000">
                    <a:shade val="75000"/>
                  </a:srgbClr>
                </a:solidFill>
                <a:latin typeface="Times New Roman" pitchFamily="18" charset="0"/>
              </a:rPr>
              <a:pPr>
                <a:defRPr/>
              </a:pPr>
              <a:t>‹#›</a:t>
            </a:fld>
            <a:endParaRPr lang="en-US" i="0" dirty="0">
              <a:solidFill>
                <a:srgbClr val="800000">
                  <a:shade val="75000"/>
                </a:srgbClr>
              </a:solidFill>
              <a:latin typeface="Times New Roman" pitchFamily="18" charset="0"/>
            </a:endParaRPr>
          </a:p>
        </p:txBody>
      </p:sp>
      <p:sp>
        <p:nvSpPr>
          <p:cNvPr id="1038" name="Title Placeholder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231993538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csl.iupui.edu/teaching-research/opportunities/graduate.s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docs.google.com/document/d/1p2Fuce6BsPzgXWecG9KqiQokl3xHUd0pt7pvA9M1LeI/edit?usp=sharing"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609600" y="2971800"/>
            <a:ext cx="7772400" cy="3429000"/>
          </a:xfrm>
        </p:spPr>
        <p:txBody>
          <a:bodyPr/>
          <a:lstStyle/>
          <a:p>
            <a:r>
              <a:rPr lang="en-US" dirty="0" smtClean="0"/>
              <a:t>Julie Hatcher (jhatcher@IUPUI.edu)</a:t>
            </a:r>
          </a:p>
          <a:p>
            <a:r>
              <a:rPr lang="en-US" dirty="0" smtClean="0"/>
              <a:t>Tom Hahn (Tomhahn@iupui.edu)</a:t>
            </a:r>
            <a:endParaRPr lang="en-US" dirty="0"/>
          </a:p>
          <a:p>
            <a:r>
              <a:rPr lang="en-US" dirty="0" smtClean="0"/>
              <a:t>Iupui Center for service and learning</a:t>
            </a:r>
          </a:p>
          <a:p>
            <a:endParaRPr lang="en-US" dirty="0"/>
          </a:p>
          <a:p>
            <a:r>
              <a:rPr lang="en-US" dirty="0" smtClean="0"/>
              <a:t>IARSLCE webinar </a:t>
            </a:r>
          </a:p>
          <a:p>
            <a:r>
              <a:rPr lang="en-US" dirty="0" smtClean="0"/>
              <a:t>September 30, 2015 </a:t>
            </a:r>
          </a:p>
          <a:p>
            <a:endParaRPr lang="en-US" dirty="0"/>
          </a:p>
          <a:p>
            <a:endParaRPr lang="en-US" dirty="0" smtClean="0"/>
          </a:p>
          <a:p>
            <a:endParaRPr lang="en-US" dirty="0"/>
          </a:p>
        </p:txBody>
      </p:sp>
      <p:sp>
        <p:nvSpPr>
          <p:cNvPr id="3" name="Title 2"/>
          <p:cNvSpPr>
            <a:spLocks noGrp="1"/>
          </p:cNvSpPr>
          <p:nvPr>
            <p:ph type="ctrTitle"/>
          </p:nvPr>
        </p:nvSpPr>
        <p:spPr/>
        <p:txBody>
          <a:bodyPr/>
          <a:lstStyle/>
          <a:p>
            <a:r>
              <a:rPr lang="en-US" sz="3200" dirty="0" smtClean="0"/>
              <a:t>What about Service-Learning </a:t>
            </a:r>
            <a:r>
              <a:rPr lang="en-US" sz="3200" dirty="0"/>
              <a:t>M</a:t>
            </a:r>
            <a:r>
              <a:rPr lang="en-US" sz="3200" dirty="0" smtClean="0"/>
              <a:t>atters? Using a Taxonomy to Identify </a:t>
            </a:r>
            <a:r>
              <a:rPr lang="en-US" sz="3200" dirty="0"/>
              <a:t>V</a:t>
            </a:r>
            <a:r>
              <a:rPr lang="en-US" sz="3200" dirty="0" smtClean="0"/>
              <a:t>ariables to Improve Research and Practice </a:t>
            </a:r>
            <a:endParaRPr lang="en-US" sz="3200"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334000"/>
            <a:ext cx="2895600" cy="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37489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HIP Program Fidelity</a:t>
            </a:r>
            <a:endParaRPr lang="en-US" dirty="0"/>
          </a:p>
        </p:txBody>
      </p:sp>
      <p:sp>
        <p:nvSpPr>
          <p:cNvPr id="3" name="Content Placeholder 2"/>
          <p:cNvSpPr>
            <a:spLocks noGrp="1"/>
          </p:cNvSpPr>
          <p:nvPr>
            <p:ph sz="quarter" idx="1"/>
          </p:nvPr>
        </p:nvSpPr>
        <p:spPr/>
        <p:txBody>
          <a:bodyPr/>
          <a:lstStyle/>
          <a:p>
            <a:r>
              <a:rPr lang="en-US" sz="2400" dirty="0" smtClean="0"/>
              <a:t>Fidelity is defined by Webster as “the quality or state of being faithful, the accuracy in details, exactness.”</a:t>
            </a:r>
          </a:p>
          <a:p>
            <a:pPr marL="0" indent="0">
              <a:buNone/>
            </a:pPr>
            <a:endParaRPr lang="en-US" sz="2400" dirty="0" smtClean="0"/>
          </a:p>
          <a:p>
            <a:r>
              <a:rPr lang="en-US" sz="2400" dirty="0" smtClean="0"/>
              <a:t>Program fidelity assessment offers another level of detail about the program as implemented by examining the degree to which interventions are implemented as theoretically planned.</a:t>
            </a:r>
          </a:p>
          <a:p>
            <a:pPr marL="0" indent="0">
              <a:buNone/>
            </a:pPr>
            <a:r>
              <a:rPr lang="en-US" sz="2400" dirty="0" smtClean="0"/>
              <a:t>	</a:t>
            </a:r>
            <a:r>
              <a:rPr lang="en-US" sz="1600" dirty="0" smtClean="0"/>
              <a:t>- Poor </a:t>
            </a:r>
            <a:r>
              <a:rPr lang="en-US" sz="1600" dirty="0"/>
              <a:t>f</a:t>
            </a:r>
            <a:r>
              <a:rPr lang="en-US" sz="1600" dirty="0" smtClean="0"/>
              <a:t>idelity </a:t>
            </a:r>
            <a:r>
              <a:rPr lang="en-US" sz="1600" dirty="0"/>
              <a:t>e</a:t>
            </a:r>
            <a:r>
              <a:rPr lang="en-US" sz="1600" dirty="0" smtClean="0"/>
              <a:t>xample: SL course implemented with no structured reflection</a:t>
            </a:r>
          </a:p>
          <a:p>
            <a:r>
              <a:rPr lang="en-US" sz="2400" dirty="0"/>
              <a:t>It is not possible to test the effectiveness of an intervention if the intervention failed to be implemented as planned </a:t>
            </a:r>
            <a:r>
              <a:rPr lang="en-US" sz="2400" dirty="0" smtClean="0"/>
              <a:t>						(</a:t>
            </a:r>
            <a:r>
              <a:rPr lang="en-US" sz="2400" dirty="0"/>
              <a:t>Scott &amp; </a:t>
            </a:r>
            <a:r>
              <a:rPr lang="en-US" sz="2400" dirty="0" err="1"/>
              <a:t>Sechrest</a:t>
            </a:r>
            <a:r>
              <a:rPr lang="en-US" sz="2400" dirty="0"/>
              <a:t>, 1989)</a:t>
            </a:r>
          </a:p>
          <a:p>
            <a:pPr marL="274638" lvl="1" indent="0">
              <a:buNone/>
            </a:pPr>
            <a:endParaRPr lang="en-US" dirty="0"/>
          </a:p>
          <a:p>
            <a:pPr marL="274638" lvl="1" indent="0">
              <a:buNone/>
            </a:pPr>
            <a:r>
              <a:rPr lang="en-US" dirty="0"/>
              <a:t>	</a:t>
            </a:r>
          </a:p>
        </p:txBody>
      </p:sp>
    </p:spTree>
    <p:extLst>
      <p:ext uri="{BB962C8B-B14F-4D97-AF65-F5344CB8AC3E}">
        <p14:creationId xmlns:p14="http://schemas.microsoft.com/office/powerpoint/2010/main" val="3173368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Definition of Service Learning</a:t>
            </a:r>
            <a:endParaRPr lang="en-US" dirty="0"/>
          </a:p>
        </p:txBody>
      </p:sp>
      <p:sp>
        <p:nvSpPr>
          <p:cNvPr id="3" name="Content Placeholder 2"/>
          <p:cNvSpPr>
            <a:spLocks noGrp="1"/>
          </p:cNvSpPr>
          <p:nvPr>
            <p:ph sz="quarter" idx="1"/>
          </p:nvPr>
        </p:nvSpPr>
        <p:spPr/>
        <p:txBody>
          <a:bodyPr/>
          <a:lstStyle/>
          <a:p>
            <a:pPr marL="0" lvl="0" indent="0">
              <a:buNone/>
            </a:pPr>
            <a:r>
              <a:rPr lang="en-US" dirty="0"/>
              <a:t>Service learning is defined as a "course-based, credit bearing educational experience in which students (a) participate in an </a:t>
            </a:r>
            <a:r>
              <a:rPr lang="en-US" b="1" dirty="0"/>
              <a:t>organized service activity </a:t>
            </a:r>
            <a:r>
              <a:rPr lang="en-US" dirty="0"/>
              <a:t>that meets identified community needs, and (b) </a:t>
            </a:r>
            <a:r>
              <a:rPr lang="en-US" b="1" dirty="0"/>
              <a:t>reflect on the service activity</a:t>
            </a:r>
            <a:r>
              <a:rPr lang="en-US" dirty="0"/>
              <a:t> in such a way as to gain further understanding of course content, a broader appreciation of the discipline, and an enhanced sense of personal values and civic responsibility" (Bringle &amp; Hatcher, 2009, p. 38).  </a:t>
            </a:r>
          </a:p>
          <a:p>
            <a:pPr marL="0" indent="0">
              <a:buNone/>
            </a:pPr>
            <a:endParaRPr lang="en-US" dirty="0"/>
          </a:p>
        </p:txBody>
      </p:sp>
    </p:spTree>
    <p:extLst>
      <p:ext uri="{BB962C8B-B14F-4D97-AF65-F5344CB8AC3E}">
        <p14:creationId xmlns:p14="http://schemas.microsoft.com/office/powerpoint/2010/main" val="1600874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IUPUI Series on Service Learning Research</a:t>
            </a:r>
            <a:endParaRPr lang="en-US" dirty="0"/>
          </a:p>
        </p:txBody>
      </p:sp>
      <p:sp>
        <p:nvSpPr>
          <p:cNvPr id="3" name="Content Placeholder 2"/>
          <p:cNvSpPr>
            <a:spLocks noGrp="1"/>
          </p:cNvSpPr>
          <p:nvPr>
            <p:ph sz="quarter" idx="1"/>
          </p:nvPr>
        </p:nvSpPr>
        <p:spPr/>
        <p:txBody>
          <a:bodyPr/>
          <a:lstStyle/>
          <a:p>
            <a:pPr marL="0" indent="0">
              <a:buNone/>
            </a:pPr>
            <a:r>
              <a:rPr lang="en-US" sz="2000" dirty="0" smtClean="0"/>
              <a:t>	Volume 1 		Volume 2A 		Volume 2B</a:t>
            </a:r>
            <a:endParaRPr lang="en-US" sz="2000" dirty="0"/>
          </a:p>
        </p:txBody>
      </p:sp>
      <p:pic>
        <p:nvPicPr>
          <p:cNvPr id="2050" name="Picture 2" descr="https://sty.presswarehouse.com/sites/stylus/files/covers/9781579223410_cf2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8746" y="2080181"/>
            <a:ext cx="2133600" cy="35052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sty.presswarehouse.com/sites/stylus/files/covers/9781579228842_cf20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2057400"/>
            <a:ext cx="2209800" cy="3505200"/>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 y="2057400"/>
            <a:ext cx="2209800" cy="3505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66337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Critiques of SL Research</a:t>
            </a:r>
            <a:endParaRPr lang="en-US" dirty="0"/>
          </a:p>
        </p:txBody>
      </p:sp>
      <p:sp>
        <p:nvSpPr>
          <p:cNvPr id="3" name="Content Placeholder 2"/>
          <p:cNvSpPr>
            <a:spLocks noGrp="1"/>
          </p:cNvSpPr>
          <p:nvPr>
            <p:ph sz="quarter" idx="1"/>
          </p:nvPr>
        </p:nvSpPr>
        <p:spPr>
          <a:xfrm>
            <a:off x="228600" y="1447800"/>
            <a:ext cx="8852026" cy="4648200"/>
          </a:xfrm>
        </p:spPr>
        <p:txBody>
          <a:bodyPr/>
          <a:lstStyle/>
          <a:p>
            <a:pPr marL="0" indent="0">
              <a:buNone/>
            </a:pPr>
            <a:r>
              <a:rPr lang="en-US" dirty="0"/>
              <a:t>“One of the great weaknesses of the research in this field has been the </a:t>
            </a:r>
            <a:r>
              <a:rPr lang="en-US" b="1" dirty="0"/>
              <a:t>vague specification </a:t>
            </a:r>
            <a:r>
              <a:rPr lang="en-US" dirty="0"/>
              <a:t>of the experiences students actually have in their service learning classes” (Giles &amp; </a:t>
            </a:r>
            <a:r>
              <a:rPr lang="en-US" dirty="0" err="1"/>
              <a:t>Eyler</a:t>
            </a:r>
            <a:r>
              <a:rPr lang="en-US" dirty="0"/>
              <a:t>, 2013, p. 55</a:t>
            </a:r>
            <a:r>
              <a:rPr lang="en-US" dirty="0" smtClean="0"/>
              <a:t>).</a:t>
            </a:r>
          </a:p>
          <a:p>
            <a:pPr marL="0" indent="0">
              <a:buNone/>
            </a:pPr>
            <a:endParaRPr lang="en-US" dirty="0"/>
          </a:p>
          <a:p>
            <a:pPr marL="0" lvl="0" indent="0">
              <a:buNone/>
            </a:pPr>
            <a:r>
              <a:rPr lang="en-US" dirty="0" smtClean="0"/>
              <a:t>“</a:t>
            </a:r>
            <a:r>
              <a:rPr lang="en-US" dirty="0"/>
              <a:t>Though there is strong evidence linking civic learning experiences with improved rates of retention and completion, greater evidence is needed on the ways in which </a:t>
            </a:r>
            <a:r>
              <a:rPr lang="en-US" b="1" dirty="0"/>
              <a:t>variations</a:t>
            </a:r>
            <a:r>
              <a:rPr lang="en-US" dirty="0"/>
              <a:t> in civic learning (i.e. forms of practice and levels of intensity) impact measures of student success” </a:t>
            </a:r>
            <a:r>
              <a:rPr lang="en-US" u="sng" dirty="0"/>
              <a:t>Finley, </a:t>
            </a:r>
            <a:r>
              <a:rPr lang="en-US" u="sng" dirty="0" smtClean="0"/>
              <a:t>2012</a:t>
            </a:r>
            <a:r>
              <a:rPr lang="en-US" dirty="0" smtClean="0"/>
              <a:t>, </a:t>
            </a:r>
            <a:r>
              <a:rPr lang="en-US" dirty="0"/>
              <a:t>p. 3</a:t>
            </a:r>
            <a:r>
              <a:rPr lang="en-US" dirty="0" smtClean="0"/>
              <a:t>).</a:t>
            </a:r>
          </a:p>
          <a:p>
            <a:pPr marL="0" indent="0">
              <a:buNone/>
            </a:pPr>
            <a:endParaRPr lang="en-US" dirty="0"/>
          </a:p>
        </p:txBody>
      </p:sp>
    </p:spTree>
    <p:extLst>
      <p:ext uri="{BB962C8B-B14F-4D97-AF65-F5344CB8AC3E}">
        <p14:creationId xmlns:p14="http://schemas.microsoft.com/office/powerpoint/2010/main" val="36091234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Qualities of SL as HIP</a:t>
            </a:r>
            <a:endParaRPr lang="en-US" dirty="0"/>
          </a:p>
        </p:txBody>
      </p:sp>
      <p:sp>
        <p:nvSpPr>
          <p:cNvPr id="3" name="Content Placeholder 2"/>
          <p:cNvSpPr>
            <a:spLocks noGrp="1"/>
          </p:cNvSpPr>
          <p:nvPr>
            <p:ph sz="quarter" idx="1"/>
          </p:nvPr>
        </p:nvSpPr>
        <p:spPr/>
        <p:txBody>
          <a:bodyPr/>
          <a:lstStyle/>
          <a:p>
            <a:r>
              <a:rPr lang="en-US" sz="1800" dirty="0" smtClean="0"/>
              <a:t>Sense of being able to effect change in their community</a:t>
            </a:r>
          </a:p>
          <a:p>
            <a:r>
              <a:rPr lang="en-US" sz="1800" dirty="0" smtClean="0"/>
              <a:t>Increase in outcomes related to citizenship</a:t>
            </a:r>
          </a:p>
          <a:p>
            <a:r>
              <a:rPr lang="en-US" sz="1800" dirty="0" smtClean="0"/>
              <a:t>Positive cognitive and affective outcomes after graduation, e.g., frequency of socializing with diverse people, promotion of racial understanding, developing a meaningful philosophy of life, participating in community action programs (Finley, 2011; Assessment Institute, 2013)</a:t>
            </a:r>
          </a:p>
          <a:p>
            <a:pPr marL="0" indent="0">
              <a:buNone/>
            </a:pPr>
            <a:endParaRPr lang="en-US" sz="1800" dirty="0" smtClean="0"/>
          </a:p>
          <a:p>
            <a:r>
              <a:rPr lang="en-US" sz="1800" dirty="0" smtClean="0"/>
              <a:t>Predictor of five civic outcomes:</a:t>
            </a:r>
          </a:p>
          <a:p>
            <a:pPr lvl="1"/>
            <a:r>
              <a:rPr lang="en-US" sz="1800" dirty="0" smtClean="0"/>
              <a:t>Critical consciousness and action</a:t>
            </a:r>
          </a:p>
          <a:p>
            <a:pPr lvl="1"/>
            <a:r>
              <a:rPr lang="en-US" sz="1800" dirty="0" smtClean="0"/>
              <a:t>Social agency</a:t>
            </a:r>
          </a:p>
          <a:p>
            <a:pPr lvl="1"/>
            <a:r>
              <a:rPr lang="en-US" sz="1800" dirty="0" smtClean="0"/>
              <a:t>Integration of learning</a:t>
            </a:r>
          </a:p>
          <a:p>
            <a:pPr lvl="1"/>
            <a:r>
              <a:rPr lang="en-US" sz="1800" dirty="0" smtClean="0"/>
              <a:t>Civic engagement</a:t>
            </a:r>
          </a:p>
          <a:p>
            <a:pPr lvl="1"/>
            <a:r>
              <a:rPr lang="en-US" sz="1800" dirty="0" smtClean="0"/>
              <a:t>Political engagement</a:t>
            </a:r>
          </a:p>
          <a:p>
            <a:pPr marL="274638" lvl="1" indent="0">
              <a:buNone/>
            </a:pPr>
            <a:r>
              <a:rPr lang="en-US" sz="1800" dirty="0" smtClean="0"/>
              <a:t>(Hurtado, Ruize, and Whang, 2012)</a:t>
            </a:r>
          </a:p>
          <a:p>
            <a:pPr marL="0" indent="0">
              <a:buNone/>
            </a:pPr>
            <a:endParaRPr lang="en-US" sz="2400" dirty="0"/>
          </a:p>
        </p:txBody>
      </p:sp>
    </p:spTree>
    <p:extLst>
      <p:ext uri="{BB962C8B-B14F-4D97-AF65-F5344CB8AC3E}">
        <p14:creationId xmlns:p14="http://schemas.microsoft.com/office/powerpoint/2010/main" val="258603515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 Learning “to what end”</a:t>
            </a:r>
            <a:endParaRPr lang="en-US" dirty="0"/>
          </a:p>
        </p:txBody>
      </p:sp>
      <p:sp>
        <p:nvSpPr>
          <p:cNvPr id="3" name="Content Placeholder 2"/>
          <p:cNvSpPr>
            <a:spLocks noGrp="1"/>
          </p:cNvSpPr>
          <p:nvPr>
            <p:ph sz="quarter" idx="1"/>
          </p:nvPr>
        </p:nvSpPr>
        <p:spPr/>
        <p:txBody>
          <a:bodyPr/>
          <a:lstStyle/>
          <a:p>
            <a:r>
              <a:rPr lang="en-US" sz="2800" dirty="0"/>
              <a:t>Work of AAC&amp;U, AASC&amp;U, </a:t>
            </a:r>
            <a:r>
              <a:rPr lang="en-US" sz="2800" dirty="0" smtClean="0"/>
              <a:t>Kettering, Lumina</a:t>
            </a:r>
            <a:r>
              <a:rPr lang="en-US" sz="2800" dirty="0"/>
              <a:t>, etc</a:t>
            </a:r>
            <a:r>
              <a:rPr lang="en-US" sz="2800" dirty="0" smtClean="0"/>
              <a:t>.</a:t>
            </a:r>
          </a:p>
          <a:p>
            <a:pPr marL="0" indent="0">
              <a:buNone/>
            </a:pPr>
            <a:endParaRPr lang="en-US" sz="2800" dirty="0"/>
          </a:p>
          <a:p>
            <a:r>
              <a:rPr lang="en-US" sz="2800" dirty="0" smtClean="0"/>
              <a:t>Civic-Minded Graduate (Steinberg, Hatcher, &amp; Bringle, 2011</a:t>
            </a:r>
            <a:r>
              <a:rPr lang="en-US" sz="2800" dirty="0"/>
              <a:t>) </a:t>
            </a:r>
          </a:p>
          <a:p>
            <a:pPr lvl="1"/>
            <a:r>
              <a:rPr lang="en-US" sz="1800" dirty="0" smtClean="0">
                <a:hlinkClick r:id="rId3"/>
              </a:rPr>
              <a:t>http</a:t>
            </a:r>
            <a:r>
              <a:rPr lang="en-US" sz="1800" dirty="0">
                <a:hlinkClick r:id="rId3"/>
              </a:rPr>
              <a:t>://</a:t>
            </a:r>
            <a:r>
              <a:rPr lang="en-US" sz="1800" dirty="0" smtClean="0">
                <a:hlinkClick r:id="rId3"/>
              </a:rPr>
              <a:t>csl.iupui.edu/teaching-research/opportunities/graduate.shtml</a:t>
            </a:r>
            <a:endParaRPr lang="en-US" sz="1800" dirty="0" smtClean="0"/>
          </a:p>
          <a:p>
            <a:pPr marL="274638" lvl="1" indent="0">
              <a:buNone/>
            </a:pPr>
            <a:endParaRPr lang="en-US" sz="2800" dirty="0" smtClean="0"/>
          </a:p>
          <a:p>
            <a:r>
              <a:rPr lang="en-US" sz="2800" dirty="0" smtClean="0"/>
              <a:t>SL is only one of many strategies that can develop civic competencies</a:t>
            </a:r>
            <a:endParaRPr lang="en-US" sz="2800" dirty="0"/>
          </a:p>
        </p:txBody>
      </p:sp>
    </p:spTree>
    <p:extLst>
      <p:ext uri="{BB962C8B-B14F-4D97-AF65-F5344CB8AC3E}">
        <p14:creationId xmlns:p14="http://schemas.microsoft.com/office/powerpoint/2010/main" val="3310935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in Developing Taxonomy</a:t>
            </a:r>
            <a:endParaRPr lang="en-US" dirty="0"/>
          </a:p>
        </p:txBody>
      </p:sp>
      <p:sp>
        <p:nvSpPr>
          <p:cNvPr id="3" name="Content Placeholder 2"/>
          <p:cNvSpPr>
            <a:spLocks noGrp="1"/>
          </p:cNvSpPr>
          <p:nvPr>
            <p:ph sz="quarter" idx="1"/>
          </p:nvPr>
        </p:nvSpPr>
        <p:spPr/>
        <p:txBody>
          <a:bodyPr/>
          <a:lstStyle/>
          <a:p>
            <a:r>
              <a:rPr lang="en-US" dirty="0" smtClean="0"/>
              <a:t>Invited Ken O’Donnell as the keynote speaker at last year’s </a:t>
            </a:r>
            <a:r>
              <a:rPr lang="en-US" i="1" dirty="0" smtClean="0"/>
              <a:t>IUPUI Assessment Institute</a:t>
            </a:r>
            <a:r>
              <a:rPr lang="en-US" dirty="0" smtClean="0"/>
              <a:t> </a:t>
            </a:r>
          </a:p>
          <a:p>
            <a:pPr lvl="1"/>
            <a:r>
              <a:rPr lang="en-US" dirty="0" smtClean="0"/>
              <a:t>tracks on HIPS and civic engagement</a:t>
            </a:r>
          </a:p>
          <a:p>
            <a:pPr lvl="1"/>
            <a:r>
              <a:rPr lang="en-US" dirty="0" smtClean="0"/>
              <a:t>Informed by California State Univ. system</a:t>
            </a:r>
          </a:p>
          <a:p>
            <a:r>
              <a:rPr lang="en-US" dirty="0" smtClean="0"/>
              <a:t>Deep dive into the literature (see sources)</a:t>
            </a:r>
          </a:p>
          <a:p>
            <a:r>
              <a:rPr lang="en-US" dirty="0" smtClean="0"/>
              <a:t>Met and deliberated four times with CSL colleagues</a:t>
            </a:r>
          </a:p>
          <a:p>
            <a:r>
              <a:rPr lang="en-US" dirty="0" smtClean="0"/>
              <a:t>Invited input from Senior Scholars</a:t>
            </a:r>
          </a:p>
          <a:p>
            <a:r>
              <a:rPr lang="en-US" dirty="0" smtClean="0"/>
              <a:t>Revise…rewrite…add domains…condense…Voila</a:t>
            </a:r>
          </a:p>
          <a:p>
            <a:r>
              <a:rPr lang="en-US" dirty="0" smtClean="0"/>
              <a:t>Inviting you to now provide feedback</a:t>
            </a:r>
            <a:endParaRPr lang="en-US" dirty="0"/>
          </a:p>
        </p:txBody>
      </p:sp>
    </p:spTree>
    <p:extLst>
      <p:ext uri="{BB962C8B-B14F-4D97-AF65-F5344CB8AC3E}">
        <p14:creationId xmlns:p14="http://schemas.microsoft.com/office/powerpoint/2010/main" val="908303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685800"/>
          </a:xfrm>
        </p:spPr>
        <p:txBody>
          <a:bodyPr/>
          <a:lstStyle/>
          <a:p>
            <a:r>
              <a:rPr lang="en-US" dirty="0" smtClean="0"/>
              <a:t>Service Learning Course Attributes</a:t>
            </a:r>
            <a:endParaRPr lang="en-US" dirty="0"/>
          </a:p>
        </p:txBody>
      </p:sp>
      <p:sp>
        <p:nvSpPr>
          <p:cNvPr id="4" name="Oval 3"/>
          <p:cNvSpPr/>
          <p:nvPr/>
        </p:nvSpPr>
        <p:spPr>
          <a:xfrm>
            <a:off x="1475013" y="914400"/>
            <a:ext cx="6172200" cy="5388512"/>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1665176" y="2334703"/>
            <a:ext cx="1959429" cy="1817735"/>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Civic </a:t>
            </a:r>
            <a:r>
              <a:rPr lang="en-US" sz="1400" dirty="0"/>
              <a:t>C</a:t>
            </a:r>
            <a:r>
              <a:rPr lang="en-US" sz="1400" dirty="0" smtClean="0"/>
              <a:t>ompetencies</a:t>
            </a:r>
          </a:p>
        </p:txBody>
      </p:sp>
      <p:sp>
        <p:nvSpPr>
          <p:cNvPr id="26" name="Oval 25"/>
          <p:cNvSpPr/>
          <p:nvPr/>
        </p:nvSpPr>
        <p:spPr>
          <a:xfrm>
            <a:off x="3505200" y="914400"/>
            <a:ext cx="1959429" cy="1817735"/>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Reciprocal Partnerships</a:t>
            </a:r>
          </a:p>
        </p:txBody>
      </p:sp>
      <p:sp>
        <p:nvSpPr>
          <p:cNvPr id="27" name="Oval 26"/>
          <p:cNvSpPr/>
          <p:nvPr/>
        </p:nvSpPr>
        <p:spPr>
          <a:xfrm>
            <a:off x="3581399" y="2743283"/>
            <a:ext cx="1959429" cy="181773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Critical Reflection</a:t>
            </a:r>
          </a:p>
        </p:txBody>
      </p:sp>
      <p:sp>
        <p:nvSpPr>
          <p:cNvPr id="28" name="Oval 27"/>
          <p:cNvSpPr/>
          <p:nvPr/>
        </p:nvSpPr>
        <p:spPr>
          <a:xfrm>
            <a:off x="2525485" y="4267200"/>
            <a:ext cx="1959429" cy="181773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Assessment</a:t>
            </a:r>
          </a:p>
        </p:txBody>
      </p:sp>
      <p:sp>
        <p:nvSpPr>
          <p:cNvPr id="29" name="Oval 28"/>
          <p:cNvSpPr/>
          <p:nvPr/>
        </p:nvSpPr>
        <p:spPr>
          <a:xfrm>
            <a:off x="4935432" y="4073812"/>
            <a:ext cx="1981199" cy="1735077"/>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Community </a:t>
            </a:r>
            <a:r>
              <a:rPr lang="en-US" sz="1400" dirty="0"/>
              <a:t>P</a:t>
            </a:r>
            <a:r>
              <a:rPr lang="en-US" sz="1400" dirty="0" smtClean="0"/>
              <a:t>roject</a:t>
            </a:r>
          </a:p>
        </p:txBody>
      </p:sp>
      <p:sp>
        <p:nvSpPr>
          <p:cNvPr id="30" name="Oval 29"/>
          <p:cNvSpPr/>
          <p:nvPr/>
        </p:nvSpPr>
        <p:spPr>
          <a:xfrm>
            <a:off x="5334000" y="1981200"/>
            <a:ext cx="1959429" cy="1752600"/>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Diversity of Interactions and </a:t>
            </a:r>
            <a:r>
              <a:rPr lang="en-US" sz="1400" dirty="0"/>
              <a:t>D</a:t>
            </a:r>
            <a:r>
              <a:rPr lang="en-US" sz="1400" dirty="0" smtClean="0"/>
              <a:t>ialogue</a:t>
            </a:r>
          </a:p>
        </p:txBody>
      </p:sp>
    </p:spTree>
    <p:extLst>
      <p:ext uri="{BB962C8B-B14F-4D97-AF65-F5344CB8AC3E}">
        <p14:creationId xmlns:p14="http://schemas.microsoft.com/office/powerpoint/2010/main" val="22107582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5" y="228601"/>
            <a:ext cx="8534400" cy="685800"/>
          </a:xfrm>
        </p:spPr>
        <p:txBody>
          <a:bodyPr/>
          <a:lstStyle/>
          <a:p>
            <a:r>
              <a:rPr lang="en-US" dirty="0" smtClean="0"/>
              <a:t>Service Learning Course Attributes</a:t>
            </a:r>
            <a:endParaRPr lang="en-US" dirty="0"/>
          </a:p>
        </p:txBody>
      </p:sp>
      <p:sp>
        <p:nvSpPr>
          <p:cNvPr id="4" name="Oval 3"/>
          <p:cNvSpPr/>
          <p:nvPr/>
        </p:nvSpPr>
        <p:spPr>
          <a:xfrm>
            <a:off x="1473722" y="895964"/>
            <a:ext cx="6172200" cy="5388512"/>
          </a:xfrm>
          <a:prstGeom prst="ellipse">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p:cNvSpPr/>
          <p:nvPr/>
        </p:nvSpPr>
        <p:spPr>
          <a:xfrm>
            <a:off x="1635819" y="2455136"/>
            <a:ext cx="1959429" cy="1817735"/>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Civic </a:t>
            </a:r>
            <a:r>
              <a:rPr lang="en-US" sz="1400" dirty="0"/>
              <a:t>C</a:t>
            </a:r>
            <a:r>
              <a:rPr lang="en-US" sz="1400" dirty="0" smtClean="0"/>
              <a:t>ompetencies</a:t>
            </a:r>
          </a:p>
        </p:txBody>
      </p:sp>
      <p:sp>
        <p:nvSpPr>
          <p:cNvPr id="26" name="Oval 25"/>
          <p:cNvSpPr/>
          <p:nvPr/>
        </p:nvSpPr>
        <p:spPr>
          <a:xfrm>
            <a:off x="3505200" y="914400"/>
            <a:ext cx="1959429" cy="1817735"/>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Reciprocal Partnerships</a:t>
            </a:r>
          </a:p>
        </p:txBody>
      </p:sp>
      <p:sp>
        <p:nvSpPr>
          <p:cNvPr id="27" name="Oval 26"/>
          <p:cNvSpPr/>
          <p:nvPr/>
        </p:nvSpPr>
        <p:spPr>
          <a:xfrm>
            <a:off x="3581399" y="2743283"/>
            <a:ext cx="1959429" cy="1817735"/>
          </a:xfrm>
          <a:prstGeom prst="ellipse">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Critical Reflection</a:t>
            </a:r>
          </a:p>
        </p:txBody>
      </p:sp>
      <p:sp>
        <p:nvSpPr>
          <p:cNvPr id="28" name="Oval 27"/>
          <p:cNvSpPr/>
          <p:nvPr/>
        </p:nvSpPr>
        <p:spPr>
          <a:xfrm>
            <a:off x="2525485" y="4267200"/>
            <a:ext cx="1959429" cy="1817735"/>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Assessment</a:t>
            </a:r>
          </a:p>
        </p:txBody>
      </p:sp>
      <p:sp>
        <p:nvSpPr>
          <p:cNvPr id="29" name="Oval 28"/>
          <p:cNvSpPr/>
          <p:nvPr/>
        </p:nvSpPr>
        <p:spPr>
          <a:xfrm>
            <a:off x="4953000" y="4039542"/>
            <a:ext cx="1959429" cy="1817735"/>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Community </a:t>
            </a:r>
            <a:r>
              <a:rPr lang="en-US" sz="1400" dirty="0"/>
              <a:t>P</a:t>
            </a:r>
            <a:r>
              <a:rPr lang="en-US" sz="1400" dirty="0" smtClean="0"/>
              <a:t>roject</a:t>
            </a:r>
          </a:p>
        </p:txBody>
      </p:sp>
      <p:sp>
        <p:nvSpPr>
          <p:cNvPr id="30" name="Oval 29"/>
          <p:cNvSpPr/>
          <p:nvPr/>
        </p:nvSpPr>
        <p:spPr>
          <a:xfrm>
            <a:off x="5419792" y="2088045"/>
            <a:ext cx="1959429" cy="1817735"/>
          </a:xfrm>
          <a:prstGeom prst="ellips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Diversity of Interactions and </a:t>
            </a:r>
            <a:r>
              <a:rPr lang="en-US" sz="1400" dirty="0"/>
              <a:t>D</a:t>
            </a:r>
            <a:r>
              <a:rPr lang="en-US" sz="1400" dirty="0" smtClean="0"/>
              <a:t>ialogue</a:t>
            </a:r>
          </a:p>
        </p:txBody>
      </p:sp>
      <p:sp>
        <p:nvSpPr>
          <p:cNvPr id="3" name="TextBox 2"/>
          <p:cNvSpPr txBox="1"/>
          <p:nvPr/>
        </p:nvSpPr>
        <p:spPr>
          <a:xfrm>
            <a:off x="3276600" y="838200"/>
            <a:ext cx="184731" cy="461665"/>
          </a:xfrm>
          <a:prstGeom prst="rect">
            <a:avLst/>
          </a:prstGeom>
          <a:noFill/>
        </p:spPr>
        <p:txBody>
          <a:bodyPr wrap="none" rtlCol="0">
            <a:spAutoFit/>
          </a:bodyPr>
          <a:lstStyle/>
          <a:p>
            <a:endParaRPr lang="en-US" dirty="0"/>
          </a:p>
        </p:txBody>
      </p:sp>
      <p:sp>
        <p:nvSpPr>
          <p:cNvPr id="5" name="TextBox 4"/>
          <p:cNvSpPr txBox="1"/>
          <p:nvPr/>
        </p:nvSpPr>
        <p:spPr>
          <a:xfrm flipH="1">
            <a:off x="2046444" y="1905000"/>
            <a:ext cx="1540164" cy="461665"/>
          </a:xfrm>
          <a:prstGeom prst="rect">
            <a:avLst/>
          </a:prstGeom>
          <a:noFill/>
        </p:spPr>
        <p:txBody>
          <a:bodyPr wrap="square" rtlCol="0">
            <a:spAutoFit/>
          </a:bodyPr>
          <a:lstStyle/>
          <a:p>
            <a:r>
              <a:rPr lang="en-US" sz="1200" dirty="0" smtClean="0"/>
              <a:t>Campus Mission and Culture </a:t>
            </a:r>
            <a:endParaRPr lang="en-US" sz="1200" dirty="0"/>
          </a:p>
        </p:txBody>
      </p:sp>
      <p:sp>
        <p:nvSpPr>
          <p:cNvPr id="6" name="TextBox 5"/>
          <p:cNvSpPr txBox="1"/>
          <p:nvPr/>
        </p:nvSpPr>
        <p:spPr>
          <a:xfrm>
            <a:off x="1608325" y="4230108"/>
            <a:ext cx="2149056" cy="461665"/>
          </a:xfrm>
          <a:prstGeom prst="rect">
            <a:avLst/>
          </a:prstGeom>
          <a:noFill/>
        </p:spPr>
        <p:txBody>
          <a:bodyPr wrap="square" rtlCol="0">
            <a:spAutoFit/>
          </a:bodyPr>
          <a:lstStyle/>
          <a:p>
            <a:r>
              <a:rPr lang="en-US" sz="1200" dirty="0" smtClean="0"/>
              <a:t>Teaching Philosophy Epistemology</a:t>
            </a:r>
            <a:endParaRPr lang="en-US" sz="1200" dirty="0"/>
          </a:p>
        </p:txBody>
      </p:sp>
      <p:sp>
        <p:nvSpPr>
          <p:cNvPr id="7" name="TextBox 6"/>
          <p:cNvSpPr txBox="1"/>
          <p:nvPr/>
        </p:nvSpPr>
        <p:spPr>
          <a:xfrm>
            <a:off x="4296720" y="5638145"/>
            <a:ext cx="1212189" cy="646331"/>
          </a:xfrm>
          <a:prstGeom prst="rect">
            <a:avLst/>
          </a:prstGeom>
          <a:noFill/>
        </p:spPr>
        <p:txBody>
          <a:bodyPr wrap="square" rtlCol="0">
            <a:spAutoFit/>
          </a:bodyPr>
          <a:lstStyle/>
          <a:p>
            <a:r>
              <a:rPr lang="en-US" sz="1200" dirty="0" smtClean="0"/>
              <a:t>Prior Learning Experiences of Student</a:t>
            </a:r>
            <a:endParaRPr lang="en-US" sz="1200" dirty="0"/>
          </a:p>
        </p:txBody>
      </p:sp>
      <p:sp>
        <p:nvSpPr>
          <p:cNvPr id="8" name="TextBox 7"/>
          <p:cNvSpPr txBox="1"/>
          <p:nvPr/>
        </p:nvSpPr>
        <p:spPr>
          <a:xfrm>
            <a:off x="6632811" y="3814609"/>
            <a:ext cx="1077132" cy="646331"/>
          </a:xfrm>
          <a:prstGeom prst="rect">
            <a:avLst/>
          </a:prstGeom>
          <a:noFill/>
        </p:spPr>
        <p:txBody>
          <a:bodyPr wrap="square" rtlCol="0">
            <a:spAutoFit/>
          </a:bodyPr>
          <a:lstStyle/>
          <a:p>
            <a:r>
              <a:rPr lang="en-US" sz="1200" dirty="0" smtClean="0"/>
              <a:t>Duration of Community Project </a:t>
            </a:r>
            <a:endParaRPr lang="en-US" sz="1200" dirty="0"/>
          </a:p>
        </p:txBody>
      </p:sp>
      <p:sp>
        <p:nvSpPr>
          <p:cNvPr id="9" name="TextBox 8"/>
          <p:cNvSpPr txBox="1"/>
          <p:nvPr/>
        </p:nvSpPr>
        <p:spPr>
          <a:xfrm>
            <a:off x="5464628" y="1371600"/>
            <a:ext cx="1240971" cy="646331"/>
          </a:xfrm>
          <a:prstGeom prst="rect">
            <a:avLst/>
          </a:prstGeom>
          <a:noFill/>
        </p:spPr>
        <p:txBody>
          <a:bodyPr wrap="square" rtlCol="0">
            <a:spAutoFit/>
          </a:bodyPr>
          <a:lstStyle/>
          <a:p>
            <a:r>
              <a:rPr lang="en-US" sz="1200" dirty="0" smtClean="0"/>
              <a:t>Institutional Type and Location</a:t>
            </a:r>
            <a:endParaRPr lang="en-US" sz="1200" dirty="0"/>
          </a:p>
        </p:txBody>
      </p:sp>
      <p:sp>
        <p:nvSpPr>
          <p:cNvPr id="10" name="TextBox 9"/>
          <p:cNvSpPr txBox="1"/>
          <p:nvPr/>
        </p:nvSpPr>
        <p:spPr>
          <a:xfrm>
            <a:off x="3123523" y="2455136"/>
            <a:ext cx="184731" cy="830997"/>
          </a:xfrm>
          <a:prstGeom prst="rect">
            <a:avLst/>
          </a:prstGeom>
          <a:noFill/>
        </p:spPr>
        <p:txBody>
          <a:bodyPr wrap="none" rtlCol="0">
            <a:spAutoFit/>
          </a:bodyPr>
          <a:lstStyle/>
          <a:p>
            <a:endParaRPr lang="en-US" sz="1200" dirty="0" smtClean="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endParaRPr lang="en-US" sz="1200" dirty="0" smtClean="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94530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Variables</a:t>
            </a:r>
            <a:endParaRPr lang="en-US" dirty="0"/>
          </a:p>
        </p:txBody>
      </p:sp>
      <p:sp>
        <p:nvSpPr>
          <p:cNvPr id="3" name="Content Placeholder 2"/>
          <p:cNvSpPr>
            <a:spLocks noGrp="1"/>
          </p:cNvSpPr>
          <p:nvPr>
            <p:ph sz="quarter" idx="1"/>
          </p:nvPr>
        </p:nvSpPr>
        <p:spPr/>
        <p:txBody>
          <a:bodyPr/>
          <a:lstStyle/>
          <a:p>
            <a:r>
              <a:rPr lang="en-US" dirty="0" smtClean="0"/>
              <a:t>What is a variable?</a:t>
            </a:r>
          </a:p>
          <a:p>
            <a:pPr lvl="1"/>
            <a:r>
              <a:rPr lang="en-US" dirty="0" smtClean="0"/>
              <a:t>An attribute that describes a person, place, thing, or idea. The value of the variable can vary from one entity to another</a:t>
            </a:r>
          </a:p>
          <a:p>
            <a:r>
              <a:rPr lang="en-US" dirty="0" smtClean="0"/>
              <a:t>Examples of variables in SL courses</a:t>
            </a:r>
          </a:p>
          <a:p>
            <a:pPr lvl="1"/>
            <a:r>
              <a:rPr lang="en-US" dirty="0" smtClean="0"/>
              <a:t>Type of reflection activities</a:t>
            </a:r>
          </a:p>
          <a:p>
            <a:pPr lvl="1"/>
            <a:r>
              <a:rPr lang="en-US" dirty="0" smtClean="0"/>
              <a:t>Degree of diversity of interaction</a:t>
            </a:r>
          </a:p>
          <a:p>
            <a:pPr lvl="1"/>
            <a:r>
              <a:rPr lang="en-US" dirty="0" smtClean="0"/>
              <a:t>Degree of integration of discipline-based content with civic learning</a:t>
            </a:r>
          </a:p>
          <a:p>
            <a:pPr marL="274638" lvl="1" indent="0">
              <a:buNone/>
            </a:pPr>
            <a:endParaRPr lang="en-US" dirty="0" smtClean="0"/>
          </a:p>
        </p:txBody>
      </p:sp>
    </p:spTree>
    <p:extLst>
      <p:ext uri="{BB962C8B-B14F-4D97-AF65-F5344CB8AC3E}">
        <p14:creationId xmlns:p14="http://schemas.microsoft.com/office/powerpoint/2010/main" val="2723782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Webinar</a:t>
            </a:r>
            <a:endParaRPr lang="en-US" dirty="0"/>
          </a:p>
        </p:txBody>
      </p:sp>
      <p:sp>
        <p:nvSpPr>
          <p:cNvPr id="3" name="Content Placeholder 2"/>
          <p:cNvSpPr>
            <a:spLocks noGrp="1"/>
          </p:cNvSpPr>
          <p:nvPr>
            <p:ph sz="quarter" idx="1"/>
          </p:nvPr>
        </p:nvSpPr>
        <p:spPr/>
        <p:txBody>
          <a:bodyPr/>
          <a:lstStyle/>
          <a:p>
            <a:pPr marL="0" indent="0">
              <a:buNone/>
            </a:pPr>
            <a:endParaRPr lang="en-US" sz="2000" dirty="0" smtClean="0"/>
          </a:p>
          <a:p>
            <a:r>
              <a:rPr lang="en-US" sz="2000" dirty="0" smtClean="0"/>
              <a:t>Why develop a Service Learning Taxonomy?</a:t>
            </a:r>
            <a:endParaRPr lang="en-US" sz="1500" dirty="0" smtClean="0"/>
          </a:p>
          <a:p>
            <a:pPr marL="0" indent="0">
              <a:buNone/>
            </a:pPr>
            <a:endParaRPr lang="en-US" sz="2000" dirty="0" smtClean="0"/>
          </a:p>
          <a:p>
            <a:r>
              <a:rPr lang="en-US" sz="2000" dirty="0" smtClean="0"/>
              <a:t>Context -- IUPUI RISE Initiative</a:t>
            </a:r>
          </a:p>
          <a:p>
            <a:endParaRPr lang="en-US" sz="2000" dirty="0" smtClean="0"/>
          </a:p>
          <a:p>
            <a:r>
              <a:rPr lang="en-US" sz="2000" dirty="0" smtClean="0"/>
              <a:t>Service learning course attributes</a:t>
            </a:r>
          </a:p>
          <a:p>
            <a:pPr marL="0" indent="0">
              <a:buNone/>
            </a:pPr>
            <a:endParaRPr lang="en-US" sz="2000" dirty="0" smtClean="0"/>
          </a:p>
          <a:p>
            <a:r>
              <a:rPr lang="en-US" sz="2000" dirty="0" smtClean="0"/>
              <a:t>Use by Faculty</a:t>
            </a:r>
          </a:p>
          <a:p>
            <a:endParaRPr lang="en-US" sz="2000" dirty="0" smtClean="0"/>
          </a:p>
          <a:p>
            <a:r>
              <a:rPr lang="en-US" sz="2000" dirty="0" smtClean="0"/>
              <a:t>End of semester course census</a:t>
            </a:r>
          </a:p>
          <a:p>
            <a:pPr marL="0" indent="0">
              <a:buNone/>
            </a:pPr>
            <a:endParaRPr lang="en-US" sz="2000" dirty="0" smtClean="0"/>
          </a:p>
          <a:p>
            <a:r>
              <a:rPr lang="en-US" sz="2000" dirty="0" smtClean="0"/>
              <a:t>IUPUI Research Academy</a:t>
            </a:r>
          </a:p>
          <a:p>
            <a:endParaRPr lang="en-US" dirty="0" smtClean="0"/>
          </a:p>
          <a:p>
            <a:pPr marL="274638" lvl="1" indent="0">
              <a:buNone/>
            </a:pPr>
            <a:endParaRPr lang="en-US" dirty="0" smtClean="0"/>
          </a:p>
          <a:p>
            <a:pPr marL="274638" lvl="1" indent="0">
              <a:buNone/>
            </a:pPr>
            <a:endParaRPr lang="en-US" dirty="0" smtClean="0"/>
          </a:p>
        </p:txBody>
      </p:sp>
    </p:spTree>
    <p:extLst>
      <p:ext uri="{BB962C8B-B14F-4D97-AF65-F5344CB8AC3E}">
        <p14:creationId xmlns:p14="http://schemas.microsoft.com/office/powerpoint/2010/main" val="42362077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624" y="228600"/>
            <a:ext cx="8689975" cy="914400"/>
          </a:xfrm>
        </p:spPr>
        <p:txBody>
          <a:bodyPr/>
          <a:lstStyle/>
          <a:p>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IUPUI Adapting Approach used by CSU</a:t>
            </a:r>
            <a:endParaRPr lang="en-US" dirty="0"/>
          </a:p>
        </p:txBody>
      </p:sp>
      <p:sp>
        <p:nvSpPr>
          <p:cNvPr id="3" name="Content Placeholder 2"/>
          <p:cNvSpPr>
            <a:spLocks noGrp="1"/>
          </p:cNvSpPr>
          <p:nvPr>
            <p:ph sz="quarter" idx="1"/>
          </p:nvPr>
        </p:nvSpPr>
        <p:spPr>
          <a:xfrm>
            <a:off x="301752" y="1527048"/>
            <a:ext cx="8503920" cy="4187952"/>
          </a:xfrm>
        </p:spPr>
        <p:txBody>
          <a:bodyPr/>
          <a:lstStyle/>
          <a:p>
            <a:pPr marL="0" indent="0">
              <a:buNone/>
            </a:pPr>
            <a:endParaRPr lang="en-US" dirty="0"/>
          </a:p>
          <a:p>
            <a:pPr marL="0" indent="0">
              <a:buNone/>
            </a:pPr>
            <a:r>
              <a:rPr lang="en-US" dirty="0" smtClean="0"/>
              <a:t/>
            </a:r>
            <a:br>
              <a:rPr lang="en-US" dirty="0" smtClean="0"/>
            </a:br>
            <a:endParaRPr lang="en-US" dirty="0" smtClean="0"/>
          </a:p>
          <a:p>
            <a:pPr marL="0" indent="0">
              <a:buNone/>
            </a:pP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1283989742"/>
              </p:ext>
            </p:extLst>
          </p:nvPr>
        </p:nvGraphicFramePr>
        <p:xfrm>
          <a:off x="301625" y="2435268"/>
          <a:ext cx="8534399" cy="2773135"/>
        </p:xfrm>
        <a:graphic>
          <a:graphicData uri="http://schemas.openxmlformats.org/drawingml/2006/table">
            <a:tbl>
              <a:tblPr firstRow="1" firstCol="1" bandRow="1">
                <a:tableStyleId>{5C22544A-7EE6-4342-B048-85BDC9FD1C3A}</a:tableStyleId>
              </a:tblPr>
              <a:tblGrid>
                <a:gridCol w="2037445">
                  <a:extLst>
                    <a:ext uri="{9D8B030D-6E8A-4147-A177-3AD203B41FA5}">
                      <a16:colId xmlns:a16="http://schemas.microsoft.com/office/drawing/2014/main" val="20000"/>
                    </a:ext>
                  </a:extLst>
                </a:gridCol>
                <a:gridCol w="1975074">
                  <a:extLst>
                    <a:ext uri="{9D8B030D-6E8A-4147-A177-3AD203B41FA5}">
                      <a16:colId xmlns:a16="http://schemas.microsoft.com/office/drawing/2014/main" val="20001"/>
                    </a:ext>
                  </a:extLst>
                </a:gridCol>
                <a:gridCol w="2234952">
                  <a:extLst>
                    <a:ext uri="{9D8B030D-6E8A-4147-A177-3AD203B41FA5}">
                      <a16:colId xmlns:a16="http://schemas.microsoft.com/office/drawing/2014/main" val="20002"/>
                    </a:ext>
                  </a:extLst>
                </a:gridCol>
                <a:gridCol w="2286928">
                  <a:extLst>
                    <a:ext uri="{9D8B030D-6E8A-4147-A177-3AD203B41FA5}">
                      <a16:colId xmlns:a16="http://schemas.microsoft.com/office/drawing/2014/main" val="20003"/>
                    </a:ext>
                  </a:extLst>
                </a:gridCol>
              </a:tblGrid>
              <a:tr h="382541">
                <a:tc>
                  <a:txBody>
                    <a:bodyPr/>
                    <a:lstStyle/>
                    <a:p>
                      <a:pPr marL="0" marR="0" algn="ctr">
                        <a:lnSpc>
                          <a:spcPct val="115000"/>
                        </a:lnSpc>
                        <a:spcBef>
                          <a:spcPts val="0"/>
                        </a:spcBef>
                        <a:spcAft>
                          <a:spcPts val="0"/>
                        </a:spcAft>
                      </a:pPr>
                      <a:endParaRPr lang="en-US" sz="1000" dirty="0">
                        <a:effectLst/>
                      </a:endParaRPr>
                    </a:p>
                    <a:p>
                      <a:pPr marL="0" marR="0" algn="ctr">
                        <a:lnSpc>
                          <a:spcPct val="115000"/>
                        </a:lnSpc>
                        <a:spcBef>
                          <a:spcPts val="0"/>
                        </a:spcBef>
                        <a:spcAft>
                          <a:spcPts val="0"/>
                        </a:spcAft>
                      </a:pPr>
                      <a:endParaRPr lang="en-US" sz="1000" dirty="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100" dirty="0">
                          <a:effectLst/>
                        </a:rPr>
                        <a:t>Low </a:t>
                      </a:r>
                      <a:r>
                        <a:rPr lang="en-US" sz="1100" dirty="0" smtClean="0">
                          <a:effectLst/>
                        </a:rPr>
                        <a:t>Intensity</a:t>
                      </a:r>
                    </a:p>
                    <a:p>
                      <a:pPr marL="0" marR="0" algn="ctr">
                        <a:lnSpc>
                          <a:spcPct val="115000"/>
                        </a:lnSpc>
                        <a:spcBef>
                          <a:spcPts val="0"/>
                        </a:spcBef>
                        <a:spcAft>
                          <a:spcPts val="0"/>
                        </a:spcAft>
                      </a:pPr>
                      <a:endParaRPr lang="en-US" sz="1100" baseline="0" dirty="0" smtClean="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100" dirty="0">
                          <a:effectLst/>
                        </a:rPr>
                        <a:t>Medium </a:t>
                      </a:r>
                      <a:r>
                        <a:rPr lang="en-US" sz="1100" dirty="0" smtClean="0">
                          <a:effectLst/>
                        </a:rPr>
                        <a:t>Intensity</a:t>
                      </a:r>
                    </a:p>
                  </a:txBody>
                  <a:tcPr marL="62371" marR="62371" marT="0" marB="0"/>
                </a:tc>
                <a:tc>
                  <a:txBody>
                    <a:bodyPr/>
                    <a:lstStyle/>
                    <a:p>
                      <a:pPr marL="0" marR="0" algn="ctr">
                        <a:lnSpc>
                          <a:spcPct val="115000"/>
                        </a:lnSpc>
                        <a:spcBef>
                          <a:spcPts val="0"/>
                        </a:spcBef>
                        <a:spcAft>
                          <a:spcPts val="0"/>
                        </a:spcAft>
                      </a:pPr>
                      <a:r>
                        <a:rPr lang="en-US" sz="1100" dirty="0" smtClean="0">
                          <a:effectLst/>
                        </a:rPr>
                        <a:t>High Intensity</a:t>
                      </a:r>
                    </a:p>
                  </a:txBody>
                  <a:tcPr marL="62371" marR="62371" marT="0" marB="0"/>
                </a:tc>
                <a:extLst>
                  <a:ext uri="{0D108BD9-81ED-4DB2-BD59-A6C34878D82A}">
                    <a16:rowId xmlns:a16="http://schemas.microsoft.com/office/drawing/2014/main" val="10000"/>
                  </a:ext>
                </a:extLst>
              </a:tr>
              <a:tr h="262974">
                <a:tc>
                  <a:txBody>
                    <a:bodyPr/>
                    <a:lstStyle/>
                    <a:p>
                      <a:pPr marL="0" marR="0">
                        <a:lnSpc>
                          <a:spcPct val="115000"/>
                        </a:lnSpc>
                        <a:spcBef>
                          <a:spcPts val="0"/>
                        </a:spcBef>
                        <a:spcAft>
                          <a:spcPts val="0"/>
                        </a:spcAft>
                      </a:pPr>
                      <a:r>
                        <a:rPr lang="en-US" sz="1200" dirty="0">
                          <a:effectLst/>
                        </a:rPr>
                        <a:t> </a:t>
                      </a:r>
                      <a:r>
                        <a:rPr lang="en-US" sz="1200" dirty="0" smtClean="0">
                          <a:effectLst/>
                        </a:rPr>
                        <a:t>High</a:t>
                      </a:r>
                      <a:r>
                        <a:rPr lang="en-US" sz="1200" baseline="0" dirty="0" smtClean="0">
                          <a:effectLst/>
                        </a:rPr>
                        <a:t> Impact Practice</a:t>
                      </a:r>
                      <a:endParaRPr lang="en-US" sz="12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900" dirty="0">
                          <a:effectLst/>
                        </a:rPr>
                        <a:t> </a:t>
                      </a:r>
                      <a:endParaRPr lang="en-US" sz="1000" dirty="0">
                        <a:effectLst/>
                      </a:endParaRPr>
                    </a:p>
                    <a:p>
                      <a:pPr marL="0" marR="0">
                        <a:lnSpc>
                          <a:spcPct val="115000"/>
                        </a:lnSpc>
                        <a:spcBef>
                          <a:spcPts val="0"/>
                        </a:spcBef>
                        <a:spcAft>
                          <a:spcPts val="0"/>
                        </a:spcAft>
                      </a:pPr>
                      <a:r>
                        <a:rPr lang="en-US" sz="900" dirty="0">
                          <a:effectLst/>
                        </a:rPr>
                        <a:t> </a:t>
                      </a:r>
                      <a:endParaRPr lang="en-US" sz="10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900" dirty="0">
                          <a:effectLst/>
                        </a:rPr>
                        <a:t> </a:t>
                      </a:r>
                      <a:endParaRPr lang="en-US" sz="10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900" dirty="0">
                          <a:effectLst/>
                        </a:rPr>
                        <a:t> </a:t>
                      </a:r>
                      <a:endParaRPr lang="en-US" sz="1000" dirty="0">
                        <a:effectLst/>
                        <a:latin typeface="Calibri"/>
                        <a:ea typeface="Calibri"/>
                        <a:cs typeface="Times New Roman"/>
                      </a:endParaRPr>
                    </a:p>
                  </a:txBody>
                  <a:tcPr marL="62371" marR="62371" marT="0" marB="0"/>
                </a:tc>
                <a:extLst>
                  <a:ext uri="{0D108BD9-81ED-4DB2-BD59-A6C34878D82A}">
                    <a16:rowId xmlns:a16="http://schemas.microsoft.com/office/drawing/2014/main" val="10001"/>
                  </a:ext>
                </a:extLst>
              </a:tr>
              <a:tr h="2072095">
                <a:tc>
                  <a:txBody>
                    <a:bodyPr/>
                    <a:lstStyle/>
                    <a:p>
                      <a:pPr marL="0" marR="0">
                        <a:lnSpc>
                          <a:spcPct val="115000"/>
                        </a:lnSpc>
                        <a:spcBef>
                          <a:spcPts val="0"/>
                        </a:spcBef>
                        <a:spcAft>
                          <a:spcPts val="0"/>
                        </a:spcAft>
                      </a:pPr>
                      <a:endParaRPr lang="en-US" sz="1200" dirty="0">
                        <a:effectLst/>
                      </a:endParaRPr>
                    </a:p>
                    <a:p>
                      <a:pPr marL="0" marR="0">
                        <a:lnSpc>
                          <a:spcPct val="115000"/>
                        </a:lnSpc>
                        <a:spcBef>
                          <a:spcPts val="0"/>
                        </a:spcBef>
                        <a:spcAft>
                          <a:spcPts val="0"/>
                        </a:spcAft>
                      </a:pPr>
                      <a:r>
                        <a:rPr lang="en-US" sz="900" dirty="0">
                          <a:effectLst/>
                        </a:rPr>
                        <a:t> </a:t>
                      </a:r>
                      <a:endParaRPr lang="en-US" sz="1000" dirty="0">
                        <a:effectLst/>
                      </a:endParaRPr>
                    </a:p>
                  </a:txBody>
                  <a:tcPr marL="62371" marR="62371" marT="0" marB="0"/>
                </a:tc>
                <a:tc>
                  <a:txBody>
                    <a:bodyPr/>
                    <a:lstStyle/>
                    <a:p>
                      <a:pPr marL="0" marR="0">
                        <a:lnSpc>
                          <a:spcPct val="115000"/>
                        </a:lnSpc>
                        <a:spcBef>
                          <a:spcPts val="0"/>
                        </a:spcBef>
                        <a:spcAft>
                          <a:spcPts val="0"/>
                        </a:spcAft>
                      </a:pPr>
                      <a:endParaRPr lang="en-US" sz="12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endParaRPr lang="en-US" sz="10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endParaRPr lang="en-US" sz="1200" dirty="0">
                        <a:effectLst/>
                        <a:latin typeface="Calibri"/>
                        <a:ea typeface="Calibri"/>
                        <a:cs typeface="Times New Roman"/>
                      </a:endParaRPr>
                    </a:p>
                  </a:txBody>
                  <a:tcPr marL="62371" marR="62371" marT="0" marB="0"/>
                </a:tc>
                <a:extLst>
                  <a:ext uri="{0D108BD9-81ED-4DB2-BD59-A6C34878D82A}">
                    <a16:rowId xmlns:a16="http://schemas.microsoft.com/office/drawing/2014/main" val="10002"/>
                  </a:ext>
                </a:extLst>
              </a:tr>
            </a:tbl>
          </a:graphicData>
        </a:graphic>
      </p:graphicFrame>
      <p:sp>
        <p:nvSpPr>
          <p:cNvPr id="4" name="TextBox 3"/>
          <p:cNvSpPr txBox="1"/>
          <p:nvPr/>
        </p:nvSpPr>
        <p:spPr>
          <a:xfrm>
            <a:off x="381000" y="5560367"/>
            <a:ext cx="4592668" cy="307777"/>
          </a:xfrm>
          <a:prstGeom prst="rect">
            <a:avLst/>
          </a:prstGeom>
          <a:noFill/>
        </p:spPr>
        <p:txBody>
          <a:bodyPr wrap="none" rtlCol="0">
            <a:spAutoFit/>
          </a:bodyPr>
          <a:lstStyle/>
          <a:p>
            <a:r>
              <a:rPr lang="en-US" sz="1400" i="0" dirty="0"/>
              <a:t>http://www.calstate.edu/engage/taxonomies/index.shtml</a:t>
            </a:r>
          </a:p>
        </p:txBody>
      </p:sp>
    </p:spTree>
    <p:extLst>
      <p:ext uri="{BB962C8B-B14F-4D97-AF65-F5344CB8AC3E}">
        <p14:creationId xmlns:p14="http://schemas.microsoft.com/office/powerpoint/2010/main" val="198785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Reciprocal Partnerships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94095017"/>
              </p:ext>
            </p:extLst>
          </p:nvPr>
        </p:nvGraphicFramePr>
        <p:xfrm>
          <a:off x="304800" y="1447800"/>
          <a:ext cx="8504238" cy="4994910"/>
        </p:xfrm>
        <a:graphic>
          <a:graphicData uri="http://schemas.openxmlformats.org/drawingml/2006/table">
            <a:tbl>
              <a:tblPr firstRow="1" firstCol="1" bandRow="1">
                <a:tableStyleId>{5C22544A-7EE6-4342-B048-85BDC9FD1C3A}</a:tableStyleId>
              </a:tblPr>
              <a:tblGrid>
                <a:gridCol w="2030244">
                  <a:extLst>
                    <a:ext uri="{9D8B030D-6E8A-4147-A177-3AD203B41FA5}">
                      <a16:colId xmlns:a16="http://schemas.microsoft.com/office/drawing/2014/main" val="20000"/>
                    </a:ext>
                  </a:extLst>
                </a:gridCol>
                <a:gridCol w="1968094">
                  <a:extLst>
                    <a:ext uri="{9D8B030D-6E8A-4147-A177-3AD203B41FA5}">
                      <a16:colId xmlns:a16="http://schemas.microsoft.com/office/drawing/2014/main" val="20001"/>
                    </a:ext>
                  </a:extLst>
                </a:gridCol>
                <a:gridCol w="2227054">
                  <a:extLst>
                    <a:ext uri="{9D8B030D-6E8A-4147-A177-3AD203B41FA5}">
                      <a16:colId xmlns:a16="http://schemas.microsoft.com/office/drawing/2014/main" val="20002"/>
                    </a:ext>
                  </a:extLst>
                </a:gridCol>
                <a:gridCol w="2278846">
                  <a:extLst>
                    <a:ext uri="{9D8B030D-6E8A-4147-A177-3AD203B41FA5}">
                      <a16:colId xmlns:a16="http://schemas.microsoft.com/office/drawing/2014/main" val="20003"/>
                    </a:ext>
                  </a:extLst>
                </a:gridCol>
              </a:tblGrid>
              <a:tr h="190594">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dirty="0">
                          <a:effectLst/>
                        </a:rPr>
                        <a:t>Low Intensity</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Medium Intensity</a:t>
                      </a:r>
                      <a:endParaRPr lang="en-US" sz="150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High Intensity</a:t>
                      </a:r>
                      <a:endParaRPr lang="en-US" sz="1500">
                        <a:effectLst/>
                        <a:latin typeface="Calibri"/>
                        <a:ea typeface="Calibri"/>
                        <a:cs typeface="Times New Roman"/>
                      </a:endParaRPr>
                    </a:p>
                  </a:txBody>
                  <a:tcPr marL="62150" marR="62150" marT="0" marB="0"/>
                </a:tc>
                <a:extLst>
                  <a:ext uri="{0D108BD9-81ED-4DB2-BD59-A6C34878D82A}">
                    <a16:rowId xmlns:a16="http://schemas.microsoft.com/office/drawing/2014/main" val="10000"/>
                  </a:ext>
                </a:extLst>
              </a:tr>
              <a:tr h="1429458">
                <a:tc>
                  <a:txBody>
                    <a:bodyPr/>
                    <a:lstStyle/>
                    <a:p>
                      <a:pPr marL="0" marR="0">
                        <a:lnSpc>
                          <a:spcPct val="115000"/>
                        </a:lnSpc>
                        <a:spcBef>
                          <a:spcPts val="0"/>
                        </a:spcBef>
                        <a:spcAft>
                          <a:spcPts val="0"/>
                        </a:spcAft>
                      </a:pPr>
                      <a:r>
                        <a:rPr lang="en-US" sz="1500" dirty="0">
                          <a:effectLst/>
                        </a:rPr>
                        <a:t>1) Reciprocal partnerships and processes shape the community project and course design.</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contacts a community organization to host students and provides a brief overview of the course (e.g., learning outcomes, syllabus) and the purposes of the community project.</a:t>
                      </a:r>
                    </a:p>
                    <a:p>
                      <a:pPr marL="0" marR="0">
                        <a:lnSpc>
                          <a:spcPct val="115000"/>
                        </a:lnSpc>
                        <a:spcBef>
                          <a:spcPts val="0"/>
                        </a:spcBef>
                        <a:spcAft>
                          <a:spcPts val="0"/>
                        </a:spcAft>
                      </a:pPr>
                      <a:r>
                        <a:rPr lang="en-US" sz="1500" dirty="0">
                          <a:effectLst/>
                        </a:rPr>
                        <a:t> </a:t>
                      </a:r>
                    </a:p>
                    <a:p>
                      <a:pPr marL="0" marR="0">
                        <a:lnSpc>
                          <a:spcPct val="115000"/>
                        </a:lnSpc>
                        <a:spcBef>
                          <a:spcPts val="0"/>
                        </a:spcBef>
                        <a:spcAft>
                          <a:spcPts val="0"/>
                        </a:spcAft>
                      </a:pPr>
                      <a:r>
                        <a:rPr lang="en-US" sz="1500" dirty="0">
                          <a:effectLst/>
                        </a:rPr>
                        <a:t> </a:t>
                      </a:r>
                    </a:p>
                    <a:p>
                      <a:pPr marL="0" marR="0">
                        <a:lnSpc>
                          <a:spcPct val="115000"/>
                        </a:lnSpc>
                        <a:spcBef>
                          <a:spcPts val="0"/>
                        </a:spcBef>
                        <a:spcAft>
                          <a:spcPts val="0"/>
                        </a:spcAft>
                      </a:pPr>
                      <a:r>
                        <a:rPr lang="en-US" sz="1500" dirty="0">
                          <a:effectLst/>
                          <a:highlight>
                            <a:srgbClr val="FFFF00"/>
                          </a:highlight>
                        </a:rPr>
                        <a:t> </a:t>
                      </a:r>
                      <a:endParaRPr lang="en-US" sz="1500" dirty="0">
                        <a:effectLst/>
                      </a:endParaRP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meets with the community partner(s) to discuss the course (e.g., preparation/orientation of students, learning outcomes, syllabus), and to identify how the community project can enrich student learning and benefit the organization.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collaborates with and learns from the community partner(s) as co-educator in various aspects of course planning and design (e.g., learning outcomes, readings, preparation/orientation of students, reflection, assessment) and together they identify how the community project can enrich student learning and add to the capacity of the organization. </a:t>
                      </a:r>
                      <a:endParaRPr lang="en-US" sz="1500" dirty="0">
                        <a:effectLst/>
                        <a:latin typeface="Calibri"/>
                        <a:ea typeface="Calibri"/>
                        <a:cs typeface="Times New Roman"/>
                      </a:endParaRPr>
                    </a:p>
                  </a:txBody>
                  <a:tcPr marL="62150" marR="6215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5942664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Community Project</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34681970"/>
              </p:ext>
            </p:extLst>
          </p:nvPr>
        </p:nvGraphicFramePr>
        <p:xfrm>
          <a:off x="301625" y="1447801"/>
          <a:ext cx="8504238" cy="4952999"/>
        </p:xfrm>
        <a:graphic>
          <a:graphicData uri="http://schemas.openxmlformats.org/drawingml/2006/table">
            <a:tbl>
              <a:tblPr firstRow="1" firstCol="1" bandRow="1">
                <a:tableStyleId>{5C22544A-7EE6-4342-B048-85BDC9FD1C3A}</a:tableStyleId>
              </a:tblPr>
              <a:tblGrid>
                <a:gridCol w="2030244">
                  <a:extLst>
                    <a:ext uri="{9D8B030D-6E8A-4147-A177-3AD203B41FA5}">
                      <a16:colId xmlns:a16="http://schemas.microsoft.com/office/drawing/2014/main" val="20000"/>
                    </a:ext>
                  </a:extLst>
                </a:gridCol>
                <a:gridCol w="1968094">
                  <a:extLst>
                    <a:ext uri="{9D8B030D-6E8A-4147-A177-3AD203B41FA5}">
                      <a16:colId xmlns:a16="http://schemas.microsoft.com/office/drawing/2014/main" val="20001"/>
                    </a:ext>
                  </a:extLst>
                </a:gridCol>
                <a:gridCol w="2227054">
                  <a:extLst>
                    <a:ext uri="{9D8B030D-6E8A-4147-A177-3AD203B41FA5}">
                      <a16:colId xmlns:a16="http://schemas.microsoft.com/office/drawing/2014/main" val="20002"/>
                    </a:ext>
                  </a:extLst>
                </a:gridCol>
                <a:gridCol w="2278846">
                  <a:extLst>
                    <a:ext uri="{9D8B030D-6E8A-4147-A177-3AD203B41FA5}">
                      <a16:colId xmlns:a16="http://schemas.microsoft.com/office/drawing/2014/main" val="20003"/>
                    </a:ext>
                  </a:extLst>
                </a:gridCol>
              </a:tblGrid>
              <a:tr h="533399">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dirty="0">
                          <a:effectLst/>
                        </a:rPr>
                        <a:t>Low Intensity</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Medium Intensity</a:t>
                      </a:r>
                      <a:endParaRPr lang="en-US" sz="150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High Intensity</a:t>
                      </a:r>
                      <a:endParaRPr lang="en-US" sz="1500">
                        <a:effectLst/>
                        <a:latin typeface="Calibri"/>
                        <a:ea typeface="Calibri"/>
                        <a:cs typeface="Times New Roman"/>
                      </a:endParaRPr>
                    </a:p>
                  </a:txBody>
                  <a:tcPr marL="62150" marR="62150" marT="0" marB="0"/>
                </a:tc>
                <a:extLst>
                  <a:ext uri="{0D108BD9-81ED-4DB2-BD59-A6C34878D82A}">
                    <a16:rowId xmlns:a16="http://schemas.microsoft.com/office/drawing/2014/main" val="10000"/>
                  </a:ext>
                </a:extLst>
              </a:tr>
              <a:tr h="4419600">
                <a:tc>
                  <a:txBody>
                    <a:bodyPr/>
                    <a:lstStyle/>
                    <a:p>
                      <a:pPr marL="0" marR="0">
                        <a:lnSpc>
                          <a:spcPct val="115000"/>
                        </a:lnSpc>
                        <a:spcBef>
                          <a:spcPts val="0"/>
                        </a:spcBef>
                        <a:spcAft>
                          <a:spcPts val="0"/>
                        </a:spcAft>
                      </a:pPr>
                      <a:r>
                        <a:rPr lang="en-US" sz="1500" dirty="0">
                          <a:effectLst/>
                        </a:rPr>
                        <a:t>2) Community project enhances academic content and assignments.</a:t>
                      </a:r>
                    </a:p>
                    <a:p>
                      <a:pPr marL="0" marR="0">
                        <a:lnSpc>
                          <a:spcPct val="115000"/>
                        </a:lnSpc>
                        <a:spcBef>
                          <a:spcPts val="0"/>
                        </a:spcBef>
                        <a:spcAft>
                          <a:spcPts val="0"/>
                        </a:spcAft>
                      </a:pPr>
                      <a:r>
                        <a:rPr lang="en-US" sz="1500" dirty="0">
                          <a:effectLst/>
                        </a:rPr>
                        <a:t> </a:t>
                      </a: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includes a community project as an added component of the course but it is not integrated with academic content or assignments. The syllabus does not address the purposes of the community project.</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utilizes the community project as a “text” to provide additional insight into student understanding of academic content and ability to complete assignments. The syllabus describes the relationship of the community project to learning outcomes.</a:t>
                      </a: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integrates the community project and relevant social issue(s) as critical dimensions for student understanding of academic content and ability to complete assignments.  The syllabus provides a strong rationale for the relationship of the community project to learning outcomes.</a:t>
                      </a:r>
                      <a:endParaRPr lang="en-US" sz="1500" dirty="0">
                        <a:effectLst/>
                        <a:latin typeface="Calibri"/>
                        <a:ea typeface="Calibri"/>
                        <a:cs typeface="Times New Roman"/>
                      </a:endParaRPr>
                    </a:p>
                  </a:txBody>
                  <a:tcPr marL="62150" marR="6215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065456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Diversity of Interactions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3098809066"/>
              </p:ext>
            </p:extLst>
          </p:nvPr>
        </p:nvGraphicFramePr>
        <p:xfrm>
          <a:off x="152401" y="1371601"/>
          <a:ext cx="8839199" cy="5029200"/>
        </p:xfrm>
        <a:graphic>
          <a:graphicData uri="http://schemas.openxmlformats.org/drawingml/2006/table">
            <a:tbl>
              <a:tblPr firstRow="1" firstCol="1" bandRow="1">
                <a:tableStyleId>{5C22544A-7EE6-4342-B048-85BDC9FD1C3A}</a:tableStyleId>
              </a:tblPr>
              <a:tblGrid>
                <a:gridCol w="2179469">
                  <a:extLst>
                    <a:ext uri="{9D8B030D-6E8A-4147-A177-3AD203B41FA5}">
                      <a16:colId xmlns:a16="http://schemas.microsoft.com/office/drawing/2014/main" val="20000"/>
                    </a:ext>
                  </a:extLst>
                </a:gridCol>
                <a:gridCol w="1968094">
                  <a:extLst>
                    <a:ext uri="{9D8B030D-6E8A-4147-A177-3AD203B41FA5}">
                      <a16:colId xmlns:a16="http://schemas.microsoft.com/office/drawing/2014/main" val="20001"/>
                    </a:ext>
                  </a:extLst>
                </a:gridCol>
                <a:gridCol w="2227054">
                  <a:extLst>
                    <a:ext uri="{9D8B030D-6E8A-4147-A177-3AD203B41FA5}">
                      <a16:colId xmlns:a16="http://schemas.microsoft.com/office/drawing/2014/main" val="20002"/>
                    </a:ext>
                  </a:extLst>
                </a:gridCol>
                <a:gridCol w="2464582">
                  <a:extLst>
                    <a:ext uri="{9D8B030D-6E8A-4147-A177-3AD203B41FA5}">
                      <a16:colId xmlns:a16="http://schemas.microsoft.com/office/drawing/2014/main" val="20003"/>
                    </a:ext>
                  </a:extLst>
                </a:gridCol>
              </a:tblGrid>
              <a:tr h="762000">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dirty="0">
                          <a:effectLst/>
                        </a:rPr>
                        <a:t>Low Intensity</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dirty="0">
                          <a:effectLst/>
                        </a:rPr>
                        <a:t>Medium Intensity</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dirty="0">
                          <a:effectLst/>
                        </a:rPr>
                        <a:t>High Intensity</a:t>
                      </a:r>
                      <a:endParaRPr lang="en-US" sz="1500" dirty="0">
                        <a:effectLst/>
                        <a:latin typeface="Calibri"/>
                        <a:ea typeface="Calibri"/>
                        <a:cs typeface="Times New Roman"/>
                      </a:endParaRPr>
                    </a:p>
                  </a:txBody>
                  <a:tcPr marL="62150" marR="62150" marT="0" marB="0"/>
                </a:tc>
                <a:extLst>
                  <a:ext uri="{0D108BD9-81ED-4DB2-BD59-A6C34878D82A}">
                    <a16:rowId xmlns:a16="http://schemas.microsoft.com/office/drawing/2014/main" val="10000"/>
                  </a:ext>
                </a:extLst>
              </a:tr>
              <a:tr h="4267200">
                <a:tc>
                  <a:txBody>
                    <a:bodyPr/>
                    <a:lstStyle/>
                    <a:p>
                      <a:pPr marL="0" marR="0">
                        <a:lnSpc>
                          <a:spcPct val="115000"/>
                        </a:lnSpc>
                        <a:spcBef>
                          <a:spcPts val="0"/>
                        </a:spcBef>
                        <a:spcAft>
                          <a:spcPts val="0"/>
                        </a:spcAft>
                      </a:pPr>
                      <a:r>
                        <a:rPr lang="en-US" sz="1500">
                          <a:effectLst/>
                        </a:rPr>
                        <a:t>3) Diversity of interactions and dialogue with others across difference.</a:t>
                      </a:r>
                      <a:endParaRPr lang="en-US" sz="150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offers students limited opportunities for interaction and dialogue with others across difference.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a:effectLst/>
                        </a:rPr>
                        <a:t>The instructor engages students in periodic interactions and dialogue with peers across a range of experiences and diverse perspectives.</a:t>
                      </a:r>
                    </a:p>
                    <a:p>
                      <a:pPr marL="0" marR="0">
                        <a:lnSpc>
                          <a:spcPct val="115000"/>
                        </a:lnSpc>
                        <a:spcBef>
                          <a:spcPts val="0"/>
                        </a:spcBef>
                        <a:spcAft>
                          <a:spcPts val="0"/>
                        </a:spcAft>
                      </a:pPr>
                      <a:r>
                        <a:rPr lang="en-US" sz="1500">
                          <a:effectLst/>
                        </a:rPr>
                        <a:t> </a:t>
                      </a:r>
                      <a:endParaRPr lang="en-US" sz="150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and community partner(s) engage students in frequent interactions and dialogue with peers and community members across a range of experiences and diverse perspectives.</a:t>
                      </a:r>
                      <a:endParaRPr lang="en-US" sz="1500" dirty="0">
                        <a:effectLst/>
                        <a:latin typeface="Calibri"/>
                        <a:ea typeface="Calibri"/>
                        <a:cs typeface="Times New Roman"/>
                      </a:endParaRPr>
                    </a:p>
                  </a:txBody>
                  <a:tcPr marL="62150" marR="6215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0240945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Civic Competencies</a:t>
            </a:r>
            <a:endParaRPr lang="en-US"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457712496"/>
              </p:ext>
            </p:extLst>
          </p:nvPr>
        </p:nvGraphicFramePr>
        <p:xfrm>
          <a:off x="152400" y="1295400"/>
          <a:ext cx="8839200" cy="5105400"/>
        </p:xfrm>
        <a:graphic>
          <a:graphicData uri="http://schemas.openxmlformats.org/drawingml/2006/table">
            <a:tbl>
              <a:tblPr firstRow="1" firstCol="1" bandRow="1">
                <a:tableStyleId>{5C22544A-7EE6-4342-B048-85BDC9FD1C3A}</a:tableStyleId>
              </a:tblPr>
              <a:tblGrid>
                <a:gridCol w="2106444">
                  <a:extLst>
                    <a:ext uri="{9D8B030D-6E8A-4147-A177-3AD203B41FA5}">
                      <a16:colId xmlns:a16="http://schemas.microsoft.com/office/drawing/2014/main" val="20000"/>
                    </a:ext>
                  </a:extLst>
                </a:gridCol>
                <a:gridCol w="1968094">
                  <a:extLst>
                    <a:ext uri="{9D8B030D-6E8A-4147-A177-3AD203B41FA5}">
                      <a16:colId xmlns:a16="http://schemas.microsoft.com/office/drawing/2014/main" val="20001"/>
                    </a:ext>
                  </a:extLst>
                </a:gridCol>
                <a:gridCol w="2227054">
                  <a:extLst>
                    <a:ext uri="{9D8B030D-6E8A-4147-A177-3AD203B41FA5}">
                      <a16:colId xmlns:a16="http://schemas.microsoft.com/office/drawing/2014/main" val="20002"/>
                    </a:ext>
                  </a:extLst>
                </a:gridCol>
                <a:gridCol w="2537608">
                  <a:extLst>
                    <a:ext uri="{9D8B030D-6E8A-4147-A177-3AD203B41FA5}">
                      <a16:colId xmlns:a16="http://schemas.microsoft.com/office/drawing/2014/main" val="20003"/>
                    </a:ext>
                  </a:extLst>
                </a:gridCol>
              </a:tblGrid>
              <a:tr h="1066801">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Low Intensity</a:t>
                      </a:r>
                      <a:endParaRPr lang="en-US" sz="150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Medium Intensity</a:t>
                      </a:r>
                      <a:endParaRPr lang="en-US" sz="1500">
                        <a:effectLst/>
                        <a:latin typeface="Calibri"/>
                        <a:ea typeface="Calibri"/>
                        <a:cs typeface="Times New Roman"/>
                      </a:endParaRPr>
                    </a:p>
                  </a:txBody>
                  <a:tcPr marL="62150" marR="62150" marT="0" marB="0"/>
                </a:tc>
                <a:tc>
                  <a:txBody>
                    <a:bodyPr/>
                    <a:lstStyle/>
                    <a:p>
                      <a:pPr marL="0" marR="0" algn="ctr">
                        <a:lnSpc>
                          <a:spcPct val="115000"/>
                        </a:lnSpc>
                        <a:spcBef>
                          <a:spcPts val="0"/>
                        </a:spcBef>
                        <a:spcAft>
                          <a:spcPts val="0"/>
                        </a:spcAft>
                      </a:pPr>
                      <a:r>
                        <a:rPr lang="en-US" sz="1500">
                          <a:effectLst/>
                        </a:rPr>
                        <a:t>High Intensity</a:t>
                      </a:r>
                      <a:endParaRPr lang="en-US" sz="1500">
                        <a:effectLst/>
                        <a:latin typeface="Calibri"/>
                        <a:ea typeface="Calibri"/>
                        <a:cs typeface="Times New Roman"/>
                      </a:endParaRPr>
                    </a:p>
                  </a:txBody>
                  <a:tcPr marL="62150" marR="62150" marT="0" marB="0"/>
                </a:tc>
                <a:extLst>
                  <a:ext uri="{0D108BD9-81ED-4DB2-BD59-A6C34878D82A}">
                    <a16:rowId xmlns:a16="http://schemas.microsoft.com/office/drawing/2014/main" val="10000"/>
                  </a:ext>
                </a:extLst>
              </a:tr>
              <a:tr h="4038599">
                <a:tc>
                  <a:txBody>
                    <a:bodyPr/>
                    <a:lstStyle/>
                    <a:p>
                      <a:pPr marL="0" marR="0">
                        <a:lnSpc>
                          <a:spcPct val="115000"/>
                        </a:lnSpc>
                        <a:spcBef>
                          <a:spcPts val="0"/>
                        </a:spcBef>
                        <a:spcAft>
                          <a:spcPts val="0"/>
                        </a:spcAft>
                      </a:pPr>
                      <a:r>
                        <a:rPr lang="en-US" sz="1500" dirty="0">
                          <a:effectLst/>
                        </a:rPr>
                        <a:t>4) Civic competencies (i.e., knowledge, skills, disposition, behavior) are well integrated into student learning.</a:t>
                      </a:r>
                    </a:p>
                    <a:p>
                      <a:pPr marL="0" marR="0">
                        <a:lnSpc>
                          <a:spcPct val="115000"/>
                        </a:lnSpc>
                        <a:spcBef>
                          <a:spcPts val="0"/>
                        </a:spcBef>
                        <a:spcAft>
                          <a:spcPts val="0"/>
                        </a:spcAft>
                      </a:pPr>
                      <a:r>
                        <a:rPr lang="en-US" sz="1500" dirty="0">
                          <a:effectLst/>
                        </a:rPr>
                        <a:t> </a:t>
                      </a:r>
                    </a:p>
                    <a:p>
                      <a:pPr marL="0" marR="0">
                        <a:lnSpc>
                          <a:spcPct val="115000"/>
                        </a:lnSpc>
                        <a:spcBef>
                          <a:spcPts val="0"/>
                        </a:spcBef>
                        <a:spcAft>
                          <a:spcPts val="0"/>
                        </a:spcAft>
                      </a:pPr>
                      <a:r>
                        <a:rPr lang="en-US" sz="1500" dirty="0">
                          <a:effectLst/>
                        </a:rPr>
                        <a:t> </a:t>
                      </a: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focuses on discipline-based content with little attention/priority given to civic learning or development of civic competencies.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focuses on discipline-based content and connects to civic learning and civic competencies when relevant to the community project. </a:t>
                      </a: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150" marR="62150" marT="0" marB="0"/>
                </a:tc>
                <a:tc>
                  <a:txBody>
                    <a:bodyPr/>
                    <a:lstStyle/>
                    <a:p>
                      <a:pPr marL="0" marR="0">
                        <a:lnSpc>
                          <a:spcPct val="115000"/>
                        </a:lnSpc>
                        <a:spcBef>
                          <a:spcPts val="0"/>
                        </a:spcBef>
                        <a:spcAft>
                          <a:spcPts val="0"/>
                        </a:spcAft>
                      </a:pPr>
                      <a:r>
                        <a:rPr lang="en-US" sz="1500" dirty="0">
                          <a:effectLst/>
                        </a:rPr>
                        <a:t>The instructor focuses on the integration of discipline-based content with civic learning and civic competencies and emphasizes the relevance of the community project to the public purposes of the discipline in society.</a:t>
                      </a:r>
                      <a:endParaRPr lang="en-US" sz="1500" dirty="0">
                        <a:effectLst/>
                        <a:latin typeface="Calibri"/>
                        <a:ea typeface="Calibri"/>
                        <a:cs typeface="Times New Roman"/>
                      </a:endParaRPr>
                    </a:p>
                  </a:txBody>
                  <a:tcPr marL="62150" marR="6215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5766570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Critical Reflection</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550875322"/>
              </p:ext>
            </p:extLst>
          </p:nvPr>
        </p:nvGraphicFramePr>
        <p:xfrm>
          <a:off x="152400" y="1295400"/>
          <a:ext cx="8839200" cy="5105400"/>
        </p:xfrm>
        <a:graphic>
          <a:graphicData uri="http://schemas.openxmlformats.org/drawingml/2006/table">
            <a:tbl>
              <a:tblPr firstRow="1" firstCol="1" bandRow="1">
                <a:tableStyleId>{5C22544A-7EE6-4342-B048-85BDC9FD1C3A}</a:tableStyleId>
              </a:tblPr>
              <a:tblGrid>
                <a:gridCol w="2185132">
                  <a:extLst>
                    <a:ext uri="{9D8B030D-6E8A-4147-A177-3AD203B41FA5}">
                      <a16:colId xmlns:a16="http://schemas.microsoft.com/office/drawing/2014/main" val="20000"/>
                    </a:ext>
                  </a:extLst>
                </a:gridCol>
                <a:gridCol w="1975074">
                  <a:extLst>
                    <a:ext uri="{9D8B030D-6E8A-4147-A177-3AD203B41FA5}">
                      <a16:colId xmlns:a16="http://schemas.microsoft.com/office/drawing/2014/main" val="20001"/>
                    </a:ext>
                  </a:extLst>
                </a:gridCol>
                <a:gridCol w="2234952">
                  <a:extLst>
                    <a:ext uri="{9D8B030D-6E8A-4147-A177-3AD203B41FA5}">
                      <a16:colId xmlns:a16="http://schemas.microsoft.com/office/drawing/2014/main" val="20002"/>
                    </a:ext>
                  </a:extLst>
                </a:gridCol>
                <a:gridCol w="2444042">
                  <a:extLst>
                    <a:ext uri="{9D8B030D-6E8A-4147-A177-3AD203B41FA5}">
                      <a16:colId xmlns:a16="http://schemas.microsoft.com/office/drawing/2014/main" val="20003"/>
                    </a:ext>
                  </a:extLst>
                </a:gridCol>
              </a:tblGrid>
              <a:tr h="990599">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dirty="0">
                          <a:effectLst/>
                        </a:rPr>
                        <a:t>Low Intensity</a:t>
                      </a:r>
                      <a:endParaRPr lang="en-US" sz="1500" dirty="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a:effectLst/>
                        </a:rPr>
                        <a:t>Medium Intensity</a:t>
                      </a:r>
                      <a:endParaRPr lang="en-US" sz="150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a:effectLst/>
                        </a:rPr>
                        <a:t>High Intensity</a:t>
                      </a:r>
                      <a:endParaRPr lang="en-US" sz="1500">
                        <a:effectLst/>
                        <a:latin typeface="Calibri"/>
                        <a:ea typeface="Calibri"/>
                        <a:cs typeface="Times New Roman"/>
                      </a:endParaRPr>
                    </a:p>
                  </a:txBody>
                  <a:tcPr marL="62371" marR="62371" marT="0" marB="0"/>
                </a:tc>
                <a:extLst>
                  <a:ext uri="{0D108BD9-81ED-4DB2-BD59-A6C34878D82A}">
                    <a16:rowId xmlns:a16="http://schemas.microsoft.com/office/drawing/2014/main" val="10000"/>
                  </a:ext>
                </a:extLst>
              </a:tr>
              <a:tr h="4114801">
                <a:tc>
                  <a:txBody>
                    <a:bodyPr/>
                    <a:lstStyle/>
                    <a:p>
                      <a:pPr marL="0" marR="0">
                        <a:lnSpc>
                          <a:spcPct val="115000"/>
                        </a:lnSpc>
                        <a:spcBef>
                          <a:spcPts val="0"/>
                        </a:spcBef>
                        <a:spcAft>
                          <a:spcPts val="0"/>
                        </a:spcAft>
                      </a:pPr>
                      <a:r>
                        <a:rPr lang="en-US" sz="1500" dirty="0">
                          <a:effectLst/>
                        </a:rPr>
                        <a:t>5) Critical reflection is well integrated into student learning</a:t>
                      </a:r>
                    </a:p>
                    <a:p>
                      <a:pPr marL="0" marR="0">
                        <a:lnSpc>
                          <a:spcPct val="115000"/>
                        </a:lnSpc>
                        <a:spcBef>
                          <a:spcPts val="0"/>
                        </a:spcBef>
                        <a:spcAft>
                          <a:spcPts val="0"/>
                        </a:spcAft>
                      </a:pPr>
                      <a:r>
                        <a:rPr lang="en-US" sz="1500" dirty="0">
                          <a:effectLst/>
                        </a:rPr>
                        <a:t> </a:t>
                      </a:r>
                      <a:endParaRPr lang="en-US" sz="15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1500" dirty="0">
                          <a:effectLst/>
                        </a:rPr>
                        <a:t>The instructor asks students, on a limited basis, to create reflective products about the community project, usually at the end of the semester.</a:t>
                      </a:r>
                      <a:endParaRPr lang="en-US" sz="15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1500" dirty="0">
                          <a:effectLst/>
                        </a:rPr>
                        <a:t>The instructor structures reflection activities and products about the community project that connect the experience to academic content, require moderate analysis, lead to new action, and provide ongoing feedback to the student throughout the semester. </a:t>
                      </a:r>
                      <a:endParaRPr lang="en-US" sz="15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1500" dirty="0">
                          <a:effectLst/>
                        </a:rPr>
                        <a:t>The instructor builds student capacity to critically reflect and develop products that explore the relevance of the experience to academic content, use critical thinking to analyze social issues, recognize systems of power, lead to new action, and provide ongoing feedback to the student throughout the semester.  </a:t>
                      </a:r>
                      <a:endParaRPr lang="en-US" sz="1500" dirty="0">
                        <a:effectLst/>
                        <a:latin typeface="Calibri"/>
                        <a:ea typeface="Calibri"/>
                        <a:cs typeface="Times New Roman"/>
                      </a:endParaRPr>
                    </a:p>
                  </a:txBody>
                  <a:tcPr marL="62371" marR="62371"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972065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a:t>
            </a:r>
            <a:endParaRPr lang="en-US" dirty="0"/>
          </a:p>
        </p:txBody>
      </p:sp>
      <p:sp>
        <p:nvSpPr>
          <p:cNvPr id="3" name="Content Placeholder 2"/>
          <p:cNvSpPr>
            <a:spLocks noGrp="1"/>
          </p:cNvSpPr>
          <p:nvPr>
            <p:ph sz="quarter" idx="1"/>
          </p:nvPr>
        </p:nvSpPr>
        <p:spPr/>
        <p:txBody>
          <a:bodyPr/>
          <a:lstStyle/>
          <a:p>
            <a:pPr marL="0" indent="0">
              <a:buNone/>
            </a:pPr>
            <a:endParaRPr lang="en-US" dirty="0" smtClean="0"/>
          </a:p>
          <a:p>
            <a:pPr marL="0" indent="0">
              <a:buNone/>
            </a:pP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52979751"/>
              </p:ext>
            </p:extLst>
          </p:nvPr>
        </p:nvGraphicFramePr>
        <p:xfrm>
          <a:off x="152400" y="1295400"/>
          <a:ext cx="8839200" cy="5105400"/>
        </p:xfrm>
        <a:graphic>
          <a:graphicData uri="http://schemas.openxmlformats.org/drawingml/2006/table">
            <a:tbl>
              <a:tblPr firstRow="1" firstCol="1" bandRow="1">
                <a:tableStyleId>{5C22544A-7EE6-4342-B048-85BDC9FD1C3A}</a:tableStyleId>
              </a:tblPr>
              <a:tblGrid>
                <a:gridCol w="2185132">
                  <a:extLst>
                    <a:ext uri="{9D8B030D-6E8A-4147-A177-3AD203B41FA5}">
                      <a16:colId xmlns:a16="http://schemas.microsoft.com/office/drawing/2014/main" val="20000"/>
                    </a:ext>
                  </a:extLst>
                </a:gridCol>
                <a:gridCol w="1975074">
                  <a:extLst>
                    <a:ext uri="{9D8B030D-6E8A-4147-A177-3AD203B41FA5}">
                      <a16:colId xmlns:a16="http://schemas.microsoft.com/office/drawing/2014/main" val="20001"/>
                    </a:ext>
                  </a:extLst>
                </a:gridCol>
                <a:gridCol w="2234952">
                  <a:extLst>
                    <a:ext uri="{9D8B030D-6E8A-4147-A177-3AD203B41FA5}">
                      <a16:colId xmlns:a16="http://schemas.microsoft.com/office/drawing/2014/main" val="20002"/>
                    </a:ext>
                  </a:extLst>
                </a:gridCol>
                <a:gridCol w="2444042">
                  <a:extLst>
                    <a:ext uri="{9D8B030D-6E8A-4147-A177-3AD203B41FA5}">
                      <a16:colId xmlns:a16="http://schemas.microsoft.com/office/drawing/2014/main" val="20003"/>
                    </a:ext>
                  </a:extLst>
                </a:gridCol>
              </a:tblGrid>
              <a:tr h="990599">
                <a:tc>
                  <a:txBody>
                    <a:bodyPr/>
                    <a:lstStyle/>
                    <a:p>
                      <a:pPr marL="0" marR="0" algn="ctr">
                        <a:lnSpc>
                          <a:spcPct val="115000"/>
                        </a:lnSpc>
                        <a:spcBef>
                          <a:spcPts val="0"/>
                        </a:spcBef>
                        <a:spcAft>
                          <a:spcPts val="0"/>
                        </a:spcAft>
                      </a:pPr>
                      <a:r>
                        <a:rPr lang="en-US" sz="1500" dirty="0" smtClean="0">
                          <a:effectLst/>
                        </a:rPr>
                        <a:t>Attribute </a:t>
                      </a:r>
                      <a:r>
                        <a:rPr lang="en-US" sz="1500" dirty="0">
                          <a:effectLst/>
                        </a:rPr>
                        <a:t>of SL Course</a:t>
                      </a:r>
                      <a:endParaRPr lang="en-US" sz="1500" dirty="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dirty="0">
                          <a:effectLst/>
                        </a:rPr>
                        <a:t>Low Intensity</a:t>
                      </a:r>
                      <a:endParaRPr lang="en-US" sz="1500" dirty="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a:effectLst/>
                        </a:rPr>
                        <a:t>Medium Intensity</a:t>
                      </a:r>
                      <a:endParaRPr lang="en-US" sz="1500">
                        <a:effectLst/>
                        <a:latin typeface="Calibri"/>
                        <a:ea typeface="Calibri"/>
                        <a:cs typeface="Times New Roman"/>
                      </a:endParaRPr>
                    </a:p>
                  </a:txBody>
                  <a:tcPr marL="62371" marR="62371" marT="0" marB="0"/>
                </a:tc>
                <a:tc>
                  <a:txBody>
                    <a:bodyPr/>
                    <a:lstStyle/>
                    <a:p>
                      <a:pPr marL="0" marR="0" algn="ctr">
                        <a:lnSpc>
                          <a:spcPct val="115000"/>
                        </a:lnSpc>
                        <a:spcBef>
                          <a:spcPts val="0"/>
                        </a:spcBef>
                        <a:spcAft>
                          <a:spcPts val="0"/>
                        </a:spcAft>
                      </a:pPr>
                      <a:r>
                        <a:rPr lang="en-US" sz="1500">
                          <a:effectLst/>
                        </a:rPr>
                        <a:t>High Intensity</a:t>
                      </a:r>
                      <a:endParaRPr lang="en-US" sz="1500">
                        <a:effectLst/>
                        <a:latin typeface="Calibri"/>
                        <a:ea typeface="Calibri"/>
                        <a:cs typeface="Times New Roman"/>
                      </a:endParaRPr>
                    </a:p>
                  </a:txBody>
                  <a:tcPr marL="62371" marR="62371" marT="0" marB="0"/>
                </a:tc>
                <a:extLst>
                  <a:ext uri="{0D108BD9-81ED-4DB2-BD59-A6C34878D82A}">
                    <a16:rowId xmlns:a16="http://schemas.microsoft.com/office/drawing/2014/main" val="10000"/>
                  </a:ext>
                </a:extLst>
              </a:tr>
              <a:tr h="4114801">
                <a:tc>
                  <a:txBody>
                    <a:bodyPr/>
                    <a:lstStyle/>
                    <a:p>
                      <a:pPr marL="0" marR="0">
                        <a:lnSpc>
                          <a:spcPct val="115000"/>
                        </a:lnSpc>
                        <a:spcBef>
                          <a:spcPts val="0"/>
                        </a:spcBef>
                        <a:spcAft>
                          <a:spcPts val="0"/>
                        </a:spcAft>
                      </a:pPr>
                      <a:r>
                        <a:rPr lang="en-US" sz="1500" dirty="0">
                          <a:effectLst/>
                        </a:rPr>
                        <a:t>6</a:t>
                      </a:r>
                      <a:r>
                        <a:rPr lang="en-US" sz="1500" dirty="0" smtClean="0">
                          <a:effectLst/>
                        </a:rPr>
                        <a:t>) Assessment</a:t>
                      </a:r>
                      <a:r>
                        <a:rPr lang="en-US" sz="1500" baseline="0" dirty="0" smtClean="0">
                          <a:effectLst/>
                        </a:rPr>
                        <a:t> is used for course improvement</a:t>
                      </a:r>
                      <a:r>
                        <a:rPr lang="en-US" sz="1500" dirty="0">
                          <a:effectLst/>
                        </a:rPr>
                        <a:t> </a:t>
                      </a:r>
                      <a:endParaRPr lang="en-US" sz="1500" dirty="0">
                        <a:effectLst/>
                        <a:latin typeface="Calibri"/>
                        <a:ea typeface="Calibri"/>
                        <a:cs typeface="Times New Roman"/>
                      </a:endParaRPr>
                    </a:p>
                  </a:txBody>
                  <a:tcPr marL="62371" marR="62371" marT="0" marB="0"/>
                </a:tc>
                <a:tc>
                  <a:txBody>
                    <a:bodyPr/>
                    <a:lstStyle/>
                    <a:p>
                      <a:pPr marL="0" marR="0">
                        <a:lnSpc>
                          <a:spcPct val="115000"/>
                        </a:lnSpc>
                        <a:spcBef>
                          <a:spcPts val="0"/>
                        </a:spcBef>
                        <a:spcAft>
                          <a:spcPts val="0"/>
                        </a:spcAft>
                      </a:pPr>
                      <a:r>
                        <a:rPr lang="en-US" sz="1500" dirty="0" smtClean="0">
                          <a:effectLst/>
                        </a:rPr>
                        <a:t>The instructor articulates student learning outcomes but no measurement tool is in place for assessment</a:t>
                      </a:r>
                      <a:endParaRPr lang="en-US" sz="1500" dirty="0">
                        <a:effectLst/>
                        <a:latin typeface="Calibri"/>
                        <a:ea typeface="Calibri"/>
                        <a:cs typeface="Times New Roman"/>
                      </a:endParaRPr>
                    </a:p>
                  </a:txBody>
                  <a:tcPr marL="62371" marR="62371"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500" dirty="0" smtClean="0">
                          <a:effectLst/>
                        </a:rPr>
                        <a:t>The instructor articulates student learning outcomes and administers a measurement tool for assessment.</a:t>
                      </a:r>
                      <a:endParaRPr lang="en-US" sz="1500" dirty="0" smtClean="0">
                        <a:effectLst/>
                        <a:latin typeface="Calibri"/>
                        <a:ea typeface="Calibri"/>
                        <a:cs typeface="Times New Roman"/>
                      </a:endParaRPr>
                    </a:p>
                    <a:p>
                      <a:pPr marL="0" marR="0">
                        <a:lnSpc>
                          <a:spcPct val="115000"/>
                        </a:lnSpc>
                        <a:spcBef>
                          <a:spcPts val="0"/>
                        </a:spcBef>
                        <a:spcAft>
                          <a:spcPts val="0"/>
                        </a:spcAft>
                      </a:pPr>
                      <a:endParaRPr lang="en-US" sz="1500" dirty="0">
                        <a:effectLst/>
                        <a:latin typeface="Calibri"/>
                        <a:ea typeface="Calibri"/>
                        <a:cs typeface="Times New Roman"/>
                      </a:endParaRPr>
                    </a:p>
                  </a:txBody>
                  <a:tcPr marL="62371" marR="62371"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500" dirty="0" smtClean="0">
                          <a:effectLst/>
                        </a:rPr>
                        <a:t>The instructor and community partner(s) articulate student learning outcomes and metrics for organizational capacity/ community outcomes and administers measurement tools for assessment.</a:t>
                      </a:r>
                      <a:endParaRPr lang="en-US" sz="1500" dirty="0" smtClean="0">
                        <a:effectLst/>
                        <a:latin typeface="Calibri"/>
                        <a:ea typeface="Calibri"/>
                        <a:cs typeface="Times New Roman"/>
                      </a:endParaRPr>
                    </a:p>
                    <a:p>
                      <a:pPr marL="0" marR="0">
                        <a:lnSpc>
                          <a:spcPct val="115000"/>
                        </a:lnSpc>
                        <a:spcBef>
                          <a:spcPts val="0"/>
                        </a:spcBef>
                        <a:spcAft>
                          <a:spcPts val="0"/>
                        </a:spcAft>
                      </a:pPr>
                      <a:endParaRPr lang="en-US" sz="1500" dirty="0">
                        <a:effectLst/>
                        <a:latin typeface="Calibri"/>
                        <a:ea typeface="Calibri"/>
                        <a:cs typeface="Times New Roman"/>
                      </a:endParaRPr>
                    </a:p>
                  </a:txBody>
                  <a:tcPr marL="62371" marR="62371"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44257109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in Faculty Consultations</a:t>
            </a:r>
            <a:endParaRPr lang="en-US" dirty="0"/>
          </a:p>
        </p:txBody>
      </p:sp>
      <p:sp>
        <p:nvSpPr>
          <p:cNvPr id="3" name="Content Placeholder 2"/>
          <p:cNvSpPr>
            <a:spLocks noGrp="1"/>
          </p:cNvSpPr>
          <p:nvPr>
            <p:ph sz="quarter" idx="1"/>
          </p:nvPr>
        </p:nvSpPr>
        <p:spPr/>
        <p:txBody>
          <a:bodyPr/>
          <a:lstStyle/>
          <a:p>
            <a:r>
              <a:rPr lang="en-US" dirty="0" smtClean="0"/>
              <a:t>Prime the pump in course design</a:t>
            </a:r>
          </a:p>
          <a:p>
            <a:r>
              <a:rPr lang="en-US" dirty="0" smtClean="0"/>
              <a:t>Workshop topics</a:t>
            </a:r>
          </a:p>
          <a:p>
            <a:r>
              <a:rPr lang="en-US" dirty="0" smtClean="0"/>
              <a:t>Readings/resources</a:t>
            </a:r>
          </a:p>
          <a:p>
            <a:r>
              <a:rPr lang="en-US" dirty="0" smtClean="0"/>
              <a:t>What does it look like?</a:t>
            </a:r>
          </a:p>
          <a:p>
            <a:r>
              <a:rPr lang="en-US" dirty="0" smtClean="0"/>
              <a:t>Departmental understand when tagging an “S” course</a:t>
            </a:r>
            <a:endParaRPr lang="en-US" dirty="0"/>
          </a:p>
        </p:txBody>
      </p:sp>
    </p:spTree>
    <p:extLst>
      <p:ext uri="{BB962C8B-B14F-4D97-AF65-F5344CB8AC3E}">
        <p14:creationId xmlns:p14="http://schemas.microsoft.com/office/powerpoint/2010/main" val="31324070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Draft End of Semester Course Census ?s</a:t>
            </a:r>
            <a:endParaRPr lang="en-US" dirty="0"/>
          </a:p>
        </p:txBody>
      </p:sp>
      <p:sp>
        <p:nvSpPr>
          <p:cNvPr id="3" name="Content Placeholder 2"/>
          <p:cNvSpPr>
            <a:spLocks noGrp="1"/>
          </p:cNvSpPr>
          <p:nvPr>
            <p:ph sz="quarter" idx="1"/>
          </p:nvPr>
        </p:nvSpPr>
        <p:spPr/>
        <p:txBody>
          <a:bodyPr/>
          <a:lstStyle/>
          <a:p>
            <a:pPr marL="0" indent="0">
              <a:buNone/>
            </a:pPr>
            <a:r>
              <a:rPr lang="en-US" sz="1800" dirty="0">
                <a:latin typeface="Times New Roman" panose="02020603050405020304" pitchFamily="18" charset="0"/>
                <a:cs typeface="Times New Roman" panose="02020603050405020304" pitchFamily="18" charset="0"/>
              </a:rPr>
              <a:t>1=Not at </a:t>
            </a:r>
            <a:r>
              <a:rPr lang="en-US" sz="1800" dirty="0" smtClean="0">
                <a:latin typeface="Times New Roman" panose="02020603050405020304" pitchFamily="18" charset="0"/>
                <a:cs typeface="Times New Roman" panose="02020603050405020304" pitchFamily="18" charset="0"/>
              </a:rPr>
              <a:t>all	2=Low intensity	3=Medium intensity	4=High intensity</a:t>
            </a:r>
          </a:p>
          <a:p>
            <a:pPr marL="0" indent="0">
              <a:buNone/>
            </a:pPr>
            <a:endParaRPr lang="en-US" sz="1800" dirty="0" smtClean="0">
              <a:latin typeface="Times New Roman" panose="02020603050405020304" pitchFamily="18" charset="0"/>
              <a:cs typeface="Times New Roman" panose="02020603050405020304" pitchFamily="18" charset="0"/>
            </a:endParaRPr>
          </a:p>
          <a:p>
            <a:pPr marL="457200" indent="-457200">
              <a:buFont typeface="Wingdings 2" pitchFamily="18" charset="2"/>
              <a:buAutoNum type="arabicParenR"/>
            </a:pPr>
            <a:r>
              <a:rPr lang="en-US" sz="1800" dirty="0" smtClean="0"/>
              <a:t>To </a:t>
            </a:r>
            <a:r>
              <a:rPr lang="en-US" sz="1800" dirty="0"/>
              <a:t>what extent is your community partner involved in course planning</a:t>
            </a:r>
            <a:r>
              <a:rPr lang="en-US" sz="1800" dirty="0" smtClean="0"/>
              <a:t>?</a:t>
            </a:r>
          </a:p>
          <a:p>
            <a:pPr marL="457200" indent="-457200">
              <a:buFont typeface="Wingdings 2" pitchFamily="18" charset="2"/>
              <a:buAutoNum type="arabicParenR"/>
            </a:pPr>
            <a:r>
              <a:rPr lang="en-US" sz="1800" dirty="0" smtClean="0"/>
              <a:t>To </a:t>
            </a:r>
            <a:r>
              <a:rPr lang="en-US" sz="1800" dirty="0"/>
              <a:t>what extent does the course syllabus </a:t>
            </a:r>
            <a:r>
              <a:rPr lang="en-US" sz="1800" dirty="0" smtClean="0"/>
              <a:t>describe and connect </a:t>
            </a:r>
            <a:r>
              <a:rPr lang="en-US" sz="1800" dirty="0"/>
              <a:t>the community project to course </a:t>
            </a:r>
            <a:r>
              <a:rPr lang="en-US" sz="1800" dirty="0" smtClean="0"/>
              <a:t>content and assignments?</a:t>
            </a:r>
            <a:endParaRPr lang="en-US" sz="1800" dirty="0"/>
          </a:p>
          <a:p>
            <a:pPr marL="457200" indent="-457200">
              <a:buFont typeface="Wingdings 2" pitchFamily="18" charset="2"/>
              <a:buAutoNum type="arabicParenR"/>
            </a:pPr>
            <a:r>
              <a:rPr lang="en-US" sz="1800" dirty="0"/>
              <a:t>To what extent does the course engage students in diverse interactions and dialogue with peers and community members across a range of experiences and perspectives?</a:t>
            </a:r>
          </a:p>
          <a:p>
            <a:pPr marL="457200" indent="-457200">
              <a:buFont typeface="Wingdings 2" pitchFamily="18" charset="2"/>
              <a:buAutoNum type="arabicParenR"/>
            </a:pPr>
            <a:r>
              <a:rPr lang="en-US" sz="1800" dirty="0"/>
              <a:t>To what extent are </a:t>
            </a:r>
            <a:r>
              <a:rPr lang="en-US" sz="1800" dirty="0" smtClean="0"/>
              <a:t>civic competencies integrated into student learning?</a:t>
            </a:r>
          </a:p>
          <a:p>
            <a:pPr marL="457200" indent="-457200">
              <a:buAutoNum type="arabicParenR"/>
            </a:pPr>
            <a:r>
              <a:rPr lang="en-US" sz="1800" dirty="0" smtClean="0"/>
              <a:t>To what extent do </a:t>
            </a:r>
            <a:r>
              <a:rPr lang="en-US" sz="1800" dirty="0"/>
              <a:t>you require students to critically reflect on their </a:t>
            </a:r>
            <a:r>
              <a:rPr lang="en-US" sz="1800" dirty="0" smtClean="0"/>
              <a:t>service learning </a:t>
            </a:r>
            <a:r>
              <a:rPr lang="en-US" sz="1800" dirty="0"/>
              <a:t>course experiences</a:t>
            </a:r>
            <a:r>
              <a:rPr lang="en-US" sz="1800" dirty="0" smtClean="0"/>
              <a:t>?</a:t>
            </a:r>
          </a:p>
          <a:p>
            <a:pPr marL="457200" indent="-457200">
              <a:buAutoNum type="arabicParenR"/>
            </a:pPr>
            <a:r>
              <a:rPr lang="en-US" sz="1800" dirty="0" smtClean="0"/>
              <a:t>To what extent is assessment used for improvement of course and community project?</a:t>
            </a:r>
          </a:p>
          <a:p>
            <a:pPr marL="457200" indent="-457200">
              <a:buAutoNum type="arabicParenR"/>
            </a:pPr>
            <a:endParaRPr lang="en-US" sz="2000" dirty="0"/>
          </a:p>
        </p:txBody>
      </p:sp>
    </p:spTree>
    <p:extLst>
      <p:ext uri="{BB962C8B-B14F-4D97-AF65-F5344CB8AC3E}">
        <p14:creationId xmlns:p14="http://schemas.microsoft.com/office/powerpoint/2010/main" val="9774805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give Feedback on Taxonomy</a:t>
            </a:r>
            <a:endParaRPr lang="en-US" dirty="0"/>
          </a:p>
        </p:txBody>
      </p:sp>
      <p:sp>
        <p:nvSpPr>
          <p:cNvPr id="3" name="Content Placeholder 2"/>
          <p:cNvSpPr>
            <a:spLocks noGrp="1"/>
          </p:cNvSpPr>
          <p:nvPr>
            <p:ph sz="quarter" idx="1"/>
          </p:nvPr>
        </p:nvSpPr>
        <p:spPr/>
        <p:txBody>
          <a:bodyPr/>
          <a:lstStyle/>
          <a:p>
            <a:endParaRPr lang="en-US" sz="2000" dirty="0" smtClean="0"/>
          </a:p>
          <a:p>
            <a:pPr marL="0" indent="0">
              <a:buNone/>
            </a:pPr>
            <a:endParaRPr lang="en-US" dirty="0"/>
          </a:p>
        </p:txBody>
      </p:sp>
      <p:sp>
        <p:nvSpPr>
          <p:cNvPr id="5" name="TextBox 4"/>
          <p:cNvSpPr txBox="1"/>
          <p:nvPr/>
        </p:nvSpPr>
        <p:spPr>
          <a:xfrm>
            <a:off x="450130" y="1981200"/>
            <a:ext cx="8153400" cy="3539430"/>
          </a:xfrm>
          <a:prstGeom prst="rect">
            <a:avLst/>
          </a:prstGeom>
          <a:noFill/>
        </p:spPr>
        <p:txBody>
          <a:bodyPr wrap="square" rtlCol="0">
            <a:spAutoFit/>
          </a:bodyPr>
          <a:lstStyle/>
          <a:p>
            <a:r>
              <a:rPr lang="en-US" sz="2800" dirty="0" smtClean="0"/>
              <a:t>The Service Learning Taxonomy will be available for edit and comment at:</a:t>
            </a:r>
          </a:p>
          <a:p>
            <a:r>
              <a:rPr lang="en-US" sz="2800" dirty="0"/>
              <a:t/>
            </a:r>
            <a:br>
              <a:rPr lang="en-US" sz="2800" dirty="0"/>
            </a:br>
            <a:r>
              <a:rPr lang="en-US" sz="2800" u="sng" dirty="0">
                <a:hlinkClick r:id="rId3"/>
              </a:rPr>
              <a:t>https://docs.google.com/document/d/1p2Fuce6BsPzgXWecG9KqiQokl3xHUd0pt7pvA9M1LeI/edit?usp=sharing</a:t>
            </a:r>
            <a:endParaRPr lang="en-US" sz="2800" dirty="0"/>
          </a:p>
          <a:p>
            <a:r>
              <a:rPr lang="en-US" sz="2800" dirty="0"/>
              <a:t> </a:t>
            </a:r>
          </a:p>
          <a:p>
            <a:r>
              <a:rPr lang="en-US" sz="2800" dirty="0" smtClean="0"/>
              <a:t>Google doc will be open until October 9, 2015. </a:t>
            </a:r>
            <a:endParaRPr lang="en-US" sz="2800" dirty="0"/>
          </a:p>
        </p:txBody>
      </p:sp>
    </p:spTree>
    <p:extLst>
      <p:ext uri="{BB962C8B-B14F-4D97-AF65-F5344CB8AC3E}">
        <p14:creationId xmlns:p14="http://schemas.microsoft.com/office/powerpoint/2010/main" val="30781263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istrator\Pictures\iupui_campus_aerial.jpg"/>
          <p:cNvPicPr>
            <a:picLocks noGrp="1" noChangeAspect="1" noChangeArrowheads="1"/>
          </p:cNvPicPr>
          <p:nvPr>
            <p:ph idx="4294967295"/>
          </p:nvPr>
        </p:nvPicPr>
        <p:blipFill>
          <a:blip r:embed="rId3">
            <a:extLst>
              <a:ext uri="{28A0092B-C50C-407E-A947-70E740481C1C}">
                <a14:useLocalDpi xmlns:a14="http://schemas.microsoft.com/office/drawing/2010/main" val="0"/>
              </a:ext>
            </a:extLst>
          </a:blip>
          <a:srcRect/>
          <a:stretch>
            <a:fillRect/>
          </a:stretch>
        </p:blipFill>
        <p:spPr bwMode="auto">
          <a:xfrm>
            <a:off x="0" y="12700"/>
            <a:ext cx="9144000" cy="6845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3437046"/>
      </p:ext>
    </p:extLst>
  </p:cSld>
  <p:clrMapOvr>
    <a:masterClrMapping/>
  </p:clrMapOvr>
  <mc:AlternateContent xmlns:mc="http://schemas.openxmlformats.org/markup-compatibility/2006" xmlns:p14="http://schemas.microsoft.com/office/powerpoint/2010/main">
    <mc:Choice Requires="p14">
      <p:transition spd="slow" p14:dur="20000" advClick="0" advTm="20000"/>
    </mc:Choice>
    <mc:Fallback xmlns="">
      <p:transition spd="slow" advClick="0" advTm="20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6371"/>
            <a:ext cx="8534400" cy="1295400"/>
          </a:xfrm>
        </p:spPr>
        <p:txBody>
          <a:bodyPr/>
          <a:lstStyle/>
          <a:p>
            <a:r>
              <a:rPr lang="en-US" sz="2400" dirty="0" smtClean="0"/>
              <a:t/>
            </a:r>
            <a:br>
              <a:rPr lang="en-US" sz="2400" dirty="0" smtClean="0"/>
            </a:br>
            <a:r>
              <a:rPr lang="en-US" sz="2400" dirty="0"/>
              <a:t/>
            </a:r>
            <a:br>
              <a:rPr lang="en-US" sz="2400" dirty="0"/>
            </a:br>
            <a:r>
              <a:rPr lang="en-US" sz="2000" b="1" dirty="0" smtClean="0"/>
              <a:t>8</a:t>
            </a:r>
            <a:r>
              <a:rPr lang="en-US" sz="2000" b="1" baseline="30000" dirty="0" smtClean="0"/>
              <a:t>th</a:t>
            </a:r>
            <a:r>
              <a:rPr lang="en-US" sz="2000" b="1" dirty="0" smtClean="0"/>
              <a:t> Annual </a:t>
            </a:r>
            <a:br>
              <a:rPr lang="en-US" sz="2000" b="1" dirty="0" smtClean="0"/>
            </a:br>
            <a:r>
              <a:rPr lang="en-US" sz="2000" b="1" dirty="0" smtClean="0"/>
              <a:t>IUPUI Connecting Campuses with Communities</a:t>
            </a:r>
            <a:r>
              <a:rPr lang="en-US" sz="2000" dirty="0" smtClean="0"/>
              <a:t/>
            </a:r>
            <a:br>
              <a:rPr lang="en-US" sz="2000" dirty="0" smtClean="0"/>
            </a:br>
            <a:r>
              <a:rPr lang="en-US" sz="2000" dirty="0" smtClean="0"/>
              <a:t/>
            </a:r>
            <a:br>
              <a:rPr lang="en-US" sz="2000" dirty="0" smtClean="0"/>
            </a:br>
            <a:endParaRPr lang="en-US" sz="2000" dirty="0"/>
          </a:p>
        </p:txBody>
      </p:sp>
      <p:sp>
        <p:nvSpPr>
          <p:cNvPr id="3" name="Content Placeholder 2"/>
          <p:cNvSpPr>
            <a:spLocks noGrp="1"/>
          </p:cNvSpPr>
          <p:nvPr>
            <p:ph sz="quarter" idx="1"/>
          </p:nvPr>
        </p:nvSpPr>
        <p:spPr>
          <a:xfrm>
            <a:off x="360231" y="2214717"/>
            <a:ext cx="4114800" cy="784086"/>
          </a:xfrm>
        </p:spPr>
        <p:txBody>
          <a:bodyPr/>
          <a:lstStyle/>
          <a:p>
            <a:pPr marL="0" indent="0">
              <a:buNone/>
            </a:pPr>
            <a:r>
              <a:rPr lang="en-US" sz="2000" dirty="0" smtClean="0"/>
              <a:t>Service Learning Institute</a:t>
            </a:r>
          </a:p>
          <a:p>
            <a:pPr marL="0" indent="0">
              <a:buNone/>
            </a:pPr>
            <a:r>
              <a:rPr lang="en-US" sz="2000" dirty="0" smtClean="0"/>
              <a:t>Mon. May 9 – Wed. May 11</a:t>
            </a:r>
            <a:r>
              <a:rPr lang="en-US" sz="2000" baseline="30000" dirty="0" smtClean="0"/>
              <a:t>th</a:t>
            </a:r>
            <a:endParaRPr lang="en-US" sz="2000" dirty="0" smtClean="0"/>
          </a:p>
          <a:p>
            <a:pPr marL="0" indent="0">
              <a:buNone/>
            </a:pPr>
            <a:endParaRPr lang="en-US" sz="20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1681898"/>
            <a:ext cx="3480062" cy="8950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4931084" y="2222958"/>
            <a:ext cx="3276601" cy="707886"/>
          </a:xfrm>
          <a:prstGeom prst="rect">
            <a:avLst/>
          </a:prstGeom>
        </p:spPr>
        <p:txBody>
          <a:bodyPr wrap="square">
            <a:spAutoFit/>
          </a:bodyPr>
          <a:lstStyle/>
          <a:p>
            <a:r>
              <a:rPr lang="en-US" sz="2000" i="0" dirty="0">
                <a:latin typeface="+mn-lt"/>
              </a:rPr>
              <a:t>Research </a:t>
            </a:r>
            <a:r>
              <a:rPr lang="en-US" sz="2000" i="0" dirty="0" smtClean="0">
                <a:latin typeface="+mn-lt"/>
              </a:rPr>
              <a:t>Academy</a:t>
            </a:r>
          </a:p>
          <a:p>
            <a:r>
              <a:rPr lang="en-US" sz="2000" i="0" dirty="0" smtClean="0">
                <a:latin typeface="+mn-lt"/>
              </a:rPr>
              <a:t>Wed. May 11 – Fri. May 14</a:t>
            </a:r>
            <a:endParaRPr lang="en-US" sz="2000" i="0" dirty="0">
              <a:latin typeface="+mn-lt"/>
            </a:endParaRPr>
          </a:p>
        </p:txBody>
      </p:sp>
      <p:sp>
        <p:nvSpPr>
          <p:cNvPr id="8" name="TextBox 7"/>
          <p:cNvSpPr txBox="1"/>
          <p:nvPr/>
        </p:nvSpPr>
        <p:spPr>
          <a:xfrm>
            <a:off x="914400" y="1520917"/>
            <a:ext cx="7696200" cy="615553"/>
          </a:xfrm>
          <a:prstGeom prst="rect">
            <a:avLst/>
          </a:prstGeom>
          <a:noFill/>
        </p:spPr>
        <p:txBody>
          <a:bodyPr wrap="square" rtlCol="0">
            <a:spAutoFit/>
          </a:bodyPr>
          <a:lstStyle/>
          <a:p>
            <a:r>
              <a:rPr lang="en-US" sz="2000" smtClean="0">
                <a:latin typeface="+mn-lt"/>
              </a:rPr>
              <a:t>May 9-13, </a:t>
            </a:r>
            <a:r>
              <a:rPr lang="en-US" sz="2000" dirty="0" smtClean="0">
                <a:latin typeface="+mn-lt"/>
              </a:rPr>
              <a:t>2016, Indianapolis, IN  </a:t>
            </a:r>
            <a:r>
              <a:rPr lang="en-US" sz="1400" dirty="0">
                <a:latin typeface="+mn-lt"/>
              </a:rPr>
              <a:t>http://csl.iupui.edu/about/conferences/connecting.shtml </a:t>
            </a:r>
          </a:p>
        </p:txBody>
      </p:sp>
      <p:sp>
        <p:nvSpPr>
          <p:cNvPr id="9" name="TextBox 8"/>
          <p:cNvSpPr txBox="1"/>
          <p:nvPr/>
        </p:nvSpPr>
        <p:spPr>
          <a:xfrm>
            <a:off x="360231" y="2998803"/>
            <a:ext cx="2395207" cy="400110"/>
          </a:xfrm>
          <a:prstGeom prst="rect">
            <a:avLst/>
          </a:prstGeom>
          <a:noFill/>
        </p:spPr>
        <p:txBody>
          <a:bodyPr wrap="none" rtlCol="0">
            <a:spAutoFit/>
          </a:bodyPr>
          <a:lstStyle/>
          <a:p>
            <a:r>
              <a:rPr lang="en-US" sz="2000" i="0" dirty="0" smtClean="0">
                <a:latin typeface="+mn-lt"/>
              </a:rPr>
              <a:t>Institute Objectives</a:t>
            </a:r>
            <a:endParaRPr lang="en-US" sz="2000" i="0" dirty="0">
              <a:latin typeface="+mn-lt"/>
            </a:endParaRPr>
          </a:p>
        </p:txBody>
      </p:sp>
      <p:sp>
        <p:nvSpPr>
          <p:cNvPr id="12" name="TextBox 11"/>
          <p:cNvSpPr txBox="1"/>
          <p:nvPr/>
        </p:nvSpPr>
        <p:spPr>
          <a:xfrm>
            <a:off x="4823698" y="2975415"/>
            <a:ext cx="2464136" cy="400110"/>
          </a:xfrm>
          <a:prstGeom prst="rect">
            <a:avLst/>
          </a:prstGeom>
          <a:noFill/>
        </p:spPr>
        <p:txBody>
          <a:bodyPr wrap="none" rtlCol="0">
            <a:spAutoFit/>
          </a:bodyPr>
          <a:lstStyle/>
          <a:p>
            <a:r>
              <a:rPr lang="en-US" sz="2000" i="0" dirty="0" smtClean="0">
                <a:latin typeface="+mn-lt"/>
              </a:rPr>
              <a:t>Academy Objectives</a:t>
            </a:r>
            <a:endParaRPr lang="en-US" sz="2000" i="0" dirty="0">
              <a:latin typeface="+mn-lt"/>
            </a:endParaRPr>
          </a:p>
        </p:txBody>
      </p:sp>
      <p:sp>
        <p:nvSpPr>
          <p:cNvPr id="10" name="TextBox 9"/>
          <p:cNvSpPr txBox="1"/>
          <p:nvPr/>
        </p:nvSpPr>
        <p:spPr>
          <a:xfrm>
            <a:off x="360231" y="3398913"/>
            <a:ext cx="3981598" cy="2800767"/>
          </a:xfrm>
          <a:prstGeom prst="rect">
            <a:avLst/>
          </a:prstGeom>
          <a:noFill/>
        </p:spPr>
        <p:txBody>
          <a:bodyPr wrap="square" rtlCol="0">
            <a:spAutoFit/>
          </a:bodyPr>
          <a:lstStyle/>
          <a:p>
            <a:pPr marL="342900" indent="-342900">
              <a:buAutoNum type="arabicParenR"/>
            </a:pPr>
            <a:r>
              <a:rPr lang="en-US" sz="1600" dirty="0" smtClean="0">
                <a:latin typeface="+mn-lt"/>
              </a:rPr>
              <a:t>To </a:t>
            </a:r>
            <a:r>
              <a:rPr lang="en-US" sz="1600" dirty="0">
                <a:latin typeface="+mn-lt"/>
              </a:rPr>
              <a:t>increase the number of high quality service  </a:t>
            </a:r>
            <a:r>
              <a:rPr lang="en-US" sz="1600" dirty="0" smtClean="0">
                <a:latin typeface="+mn-lt"/>
              </a:rPr>
              <a:t>learning courses</a:t>
            </a:r>
          </a:p>
          <a:p>
            <a:pPr marL="342900" indent="-342900">
              <a:buAutoNum type="arabicParenR"/>
            </a:pPr>
            <a:r>
              <a:rPr lang="en-US" sz="1600" dirty="0">
                <a:latin typeface="+mn-lt"/>
              </a:rPr>
              <a:t>To share promising practices and generate new </a:t>
            </a:r>
            <a:r>
              <a:rPr lang="en-US" sz="1600" dirty="0" smtClean="0">
                <a:latin typeface="+mn-lt"/>
              </a:rPr>
              <a:t>ideas</a:t>
            </a:r>
          </a:p>
          <a:p>
            <a:pPr marL="342900" indent="-342900">
              <a:buFontTx/>
              <a:buAutoNum type="arabicParenR"/>
            </a:pPr>
            <a:r>
              <a:rPr lang="en-US" sz="1600" dirty="0">
                <a:latin typeface="+mn-lt"/>
              </a:rPr>
              <a:t>To enhance reflection, assessment, and partnerships in service learning </a:t>
            </a:r>
            <a:r>
              <a:rPr lang="en-US" sz="1600" dirty="0" smtClean="0">
                <a:latin typeface="+mn-lt"/>
              </a:rPr>
              <a:t>classes</a:t>
            </a:r>
          </a:p>
          <a:p>
            <a:pPr marL="342900" indent="-342900">
              <a:buFontTx/>
              <a:buAutoNum type="arabicParenR"/>
            </a:pPr>
            <a:r>
              <a:rPr lang="en-US" sz="1600" dirty="0">
                <a:latin typeface="+mn-lt"/>
              </a:rPr>
              <a:t>To build a network of service learning practitioners</a:t>
            </a:r>
          </a:p>
          <a:p>
            <a:pPr marL="342900" indent="-342900">
              <a:buFontTx/>
              <a:buAutoNum type="arabicParenR"/>
            </a:pPr>
            <a:endParaRPr lang="en-US" sz="1600" dirty="0">
              <a:latin typeface="+mn-lt"/>
            </a:endParaRPr>
          </a:p>
          <a:p>
            <a:pPr marL="342900" indent="-342900">
              <a:buAutoNum type="arabicParenR"/>
            </a:pPr>
            <a:endParaRPr lang="en-US" sz="1600" dirty="0">
              <a:latin typeface="+mn-lt"/>
            </a:endParaRPr>
          </a:p>
        </p:txBody>
      </p:sp>
      <p:sp>
        <p:nvSpPr>
          <p:cNvPr id="15" name="TextBox 14"/>
          <p:cNvSpPr txBox="1"/>
          <p:nvPr/>
        </p:nvSpPr>
        <p:spPr>
          <a:xfrm>
            <a:off x="4750572" y="3398913"/>
            <a:ext cx="3981598" cy="3046988"/>
          </a:xfrm>
          <a:prstGeom prst="rect">
            <a:avLst/>
          </a:prstGeom>
          <a:noFill/>
        </p:spPr>
        <p:txBody>
          <a:bodyPr wrap="square" rtlCol="0">
            <a:spAutoFit/>
          </a:bodyPr>
          <a:lstStyle/>
          <a:p>
            <a:pPr marL="342900" indent="-342900">
              <a:buAutoNum type="arabicParenR"/>
            </a:pPr>
            <a:r>
              <a:rPr lang="en-US" sz="1600" dirty="0" smtClean="0">
                <a:latin typeface="+mn-lt"/>
              </a:rPr>
              <a:t>To </a:t>
            </a:r>
            <a:r>
              <a:rPr lang="en-US" sz="1600" dirty="0">
                <a:latin typeface="+mn-lt"/>
              </a:rPr>
              <a:t>strengthen research on service learning and community engagement </a:t>
            </a:r>
            <a:r>
              <a:rPr lang="en-US" sz="1600" dirty="0" smtClean="0">
                <a:latin typeface="+mn-lt"/>
              </a:rPr>
              <a:t>courses</a:t>
            </a:r>
          </a:p>
          <a:p>
            <a:pPr marL="342900" indent="-342900">
              <a:buFontTx/>
              <a:buAutoNum type="arabicParenR"/>
            </a:pPr>
            <a:r>
              <a:rPr lang="en-US" sz="1600" dirty="0">
                <a:latin typeface="+mn-lt"/>
              </a:rPr>
              <a:t>To advance the scholarship of teaching and learning</a:t>
            </a:r>
          </a:p>
          <a:p>
            <a:pPr marL="342900" indent="-342900">
              <a:buAutoNum type="arabicParenR"/>
            </a:pPr>
            <a:r>
              <a:rPr lang="en-US" sz="1600" dirty="0">
                <a:latin typeface="+mn-lt"/>
              </a:rPr>
              <a:t>To provide consultation and feedback on research ideas</a:t>
            </a:r>
            <a:endParaRPr lang="en-US" sz="1600" dirty="0" smtClean="0">
              <a:latin typeface="+mn-lt"/>
            </a:endParaRPr>
          </a:p>
          <a:p>
            <a:pPr marL="342900" indent="-342900">
              <a:buFontTx/>
              <a:buAutoNum type="arabicParenR"/>
            </a:pPr>
            <a:r>
              <a:rPr lang="en-US" sz="1600" dirty="0">
                <a:latin typeface="+mn-lt"/>
              </a:rPr>
              <a:t>To build a network of service learning scholars</a:t>
            </a:r>
            <a:endParaRPr lang="en-US" sz="1600" dirty="0" smtClean="0">
              <a:latin typeface="+mn-lt"/>
            </a:endParaRPr>
          </a:p>
          <a:p>
            <a:endParaRPr lang="en-US" sz="1600" dirty="0"/>
          </a:p>
          <a:p>
            <a:pPr marL="342900" indent="-342900">
              <a:buFontTx/>
              <a:buAutoNum type="arabicParenR"/>
            </a:pPr>
            <a:endParaRPr lang="en-US" sz="1600" dirty="0">
              <a:latin typeface="+mn-lt"/>
            </a:endParaRPr>
          </a:p>
          <a:p>
            <a:pPr marL="342900" indent="-342900">
              <a:buAutoNum type="arabicParenR"/>
            </a:pPr>
            <a:endParaRPr lang="en-US" sz="1600" dirty="0">
              <a:latin typeface="+mn-lt"/>
            </a:endParaRPr>
          </a:p>
        </p:txBody>
      </p:sp>
    </p:spTree>
    <p:extLst>
      <p:ext uri="{BB962C8B-B14F-4D97-AF65-F5344CB8AC3E}">
        <p14:creationId xmlns:p14="http://schemas.microsoft.com/office/powerpoint/2010/main" val="813858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Develop a Taxonomy?</a:t>
            </a:r>
            <a:endParaRPr lang="en-US" dirty="0"/>
          </a:p>
        </p:txBody>
      </p:sp>
      <p:sp>
        <p:nvSpPr>
          <p:cNvPr id="3" name="Content Placeholder 2"/>
          <p:cNvSpPr>
            <a:spLocks noGrp="1"/>
          </p:cNvSpPr>
          <p:nvPr>
            <p:ph sz="quarter" idx="1"/>
          </p:nvPr>
        </p:nvSpPr>
        <p:spPr/>
        <p:txBody>
          <a:bodyPr/>
          <a:lstStyle/>
          <a:p>
            <a:pPr>
              <a:buFont typeface="Wingdings" panose="05000000000000000000" pitchFamily="2" charset="2"/>
              <a:buChar char="v"/>
            </a:pPr>
            <a:r>
              <a:rPr lang="en-US" dirty="0" smtClean="0"/>
              <a:t>To support institutional assessment and research on high impact practices (HIPS)</a:t>
            </a:r>
          </a:p>
          <a:p>
            <a:r>
              <a:rPr lang="en-US" dirty="0" smtClean="0"/>
              <a:t>To inform and advance a research agenda for service learning by identifying those </a:t>
            </a:r>
            <a:r>
              <a:rPr lang="en-US" b="1" dirty="0" smtClean="0"/>
              <a:t>variables</a:t>
            </a:r>
            <a:r>
              <a:rPr lang="en-US" dirty="0" smtClean="0"/>
              <a:t> </a:t>
            </a:r>
            <a:r>
              <a:rPr lang="en-US" i="1" dirty="0" smtClean="0"/>
              <a:t>(dimensions of the course design that may vary from low to high</a:t>
            </a:r>
            <a:r>
              <a:rPr lang="en-US" dirty="0" smtClean="0"/>
              <a:t>) that may relate to student outcomes, specifically civic outcomes</a:t>
            </a:r>
          </a:p>
          <a:p>
            <a:r>
              <a:rPr lang="en-US" dirty="0" smtClean="0"/>
              <a:t>To develop a resource in working with faculty to support the fidelity/quality of service learning course design</a:t>
            </a:r>
          </a:p>
          <a:p>
            <a:endParaRPr lang="en-US" dirty="0" smtClean="0"/>
          </a:p>
          <a:p>
            <a:endParaRPr lang="en-US" dirty="0" smtClean="0"/>
          </a:p>
          <a:p>
            <a:endParaRPr lang="en-US" dirty="0" smtClean="0"/>
          </a:p>
          <a:p>
            <a:endParaRPr lang="en-US" dirty="0" smtClean="0"/>
          </a:p>
          <a:p>
            <a:endParaRPr lang="en-US" dirty="0" smtClean="0"/>
          </a:p>
          <a:p>
            <a:pPr marL="0" indent="0">
              <a:buNone/>
            </a:pPr>
            <a:endParaRPr lang="en-US" dirty="0" smtClean="0"/>
          </a:p>
          <a:p>
            <a:endParaRPr lang="en-US" dirty="0"/>
          </a:p>
          <a:p>
            <a:endParaRPr lang="en-US" dirty="0" smtClean="0"/>
          </a:p>
          <a:p>
            <a:endParaRPr lang="en-US" dirty="0"/>
          </a:p>
          <a:p>
            <a:pPr marL="274638" lvl="1" indent="0">
              <a:buNone/>
            </a:pPr>
            <a:r>
              <a:rPr lang="en-US" dirty="0" smtClean="0"/>
              <a:t>	</a:t>
            </a:r>
            <a:endParaRPr lang="en-US" dirty="0"/>
          </a:p>
        </p:txBody>
      </p:sp>
    </p:spTree>
    <p:extLst>
      <p:ext uri="{BB962C8B-B14F-4D97-AF65-F5344CB8AC3E}">
        <p14:creationId xmlns:p14="http://schemas.microsoft.com/office/powerpoint/2010/main" val="3131382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Picture that portrays collective network</a:t>
            </a:r>
            <a:endParaRPr lang="en-US" dirty="0"/>
          </a:p>
        </p:txBody>
      </p:sp>
      <p:pic>
        <p:nvPicPr>
          <p:cNvPr id="1026" name="Picture 2"/>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bwMode="auto">
          <a:xfrm>
            <a:off x="152400" y="152400"/>
            <a:ext cx="8839200" cy="655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589505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2"/>
          <p:cNvSpPr>
            <a:spLocks noGrp="1"/>
          </p:cNvSpPr>
          <p:nvPr>
            <p:ph idx="1"/>
          </p:nvPr>
        </p:nvSpPr>
        <p:spPr>
          <a:xfrm>
            <a:off x="2362200" y="1447800"/>
            <a:ext cx="6858000" cy="3505200"/>
          </a:xfrm>
        </p:spPr>
        <p:txBody>
          <a:bodyPr/>
          <a:lstStyle/>
          <a:p>
            <a:r>
              <a:rPr lang="en-US" dirty="0" smtClean="0"/>
              <a:t>RISE “recognizes” a long tradition and commitment to experiential learning courses outside the classroom walls.</a:t>
            </a:r>
          </a:p>
          <a:p>
            <a:r>
              <a:rPr lang="en-US" dirty="0" smtClean="0"/>
              <a:t>RISE “brands” IUPUI degrees as unique and in touch with “Employer Identified Skills” for new graduates (AAC&amp;U-Hart Associates, 2015)</a:t>
            </a:r>
          </a:p>
        </p:txBody>
      </p:sp>
      <p:pic>
        <p:nvPicPr>
          <p:cNvPr id="22530" name="Picture 2" descr="http://newscenter.iupui.edu/images/200_rise.jpg"/>
          <p:cNvPicPr>
            <a:picLocks noChangeAspect="1" noChangeArrowheads="1"/>
          </p:cNvPicPr>
          <p:nvPr/>
        </p:nvPicPr>
        <p:blipFill>
          <a:blip r:embed="rId3"/>
          <a:srcRect/>
          <a:stretch>
            <a:fillRect/>
          </a:stretch>
        </p:blipFill>
        <p:spPr bwMode="auto">
          <a:xfrm>
            <a:off x="533400" y="1600200"/>
            <a:ext cx="1676400" cy="2522537"/>
          </a:xfrm>
          <a:prstGeom prst="rect">
            <a:avLst/>
          </a:prstGeom>
          <a:noFill/>
          <a:ln w="9525">
            <a:noFill/>
            <a:miter lim="800000"/>
            <a:headEnd/>
            <a:tailEnd/>
          </a:ln>
        </p:spPr>
      </p:pic>
      <p:pic>
        <p:nvPicPr>
          <p:cNvPr id="22531" name="Picture 4" descr="http://life.iupui.edu/osi/volunteer/_Assets/images/hp_hfh.jpg"/>
          <p:cNvPicPr>
            <a:picLocks noChangeAspect="1" noChangeArrowheads="1"/>
          </p:cNvPicPr>
          <p:nvPr/>
        </p:nvPicPr>
        <p:blipFill>
          <a:blip r:embed="rId4"/>
          <a:srcRect/>
          <a:stretch>
            <a:fillRect/>
          </a:stretch>
        </p:blipFill>
        <p:spPr bwMode="auto">
          <a:xfrm>
            <a:off x="304800" y="4389119"/>
            <a:ext cx="4114800" cy="1987550"/>
          </a:xfrm>
          <a:prstGeom prst="rect">
            <a:avLst/>
          </a:prstGeom>
          <a:noFill/>
          <a:ln w="9525">
            <a:noFill/>
            <a:miter lim="800000"/>
            <a:headEnd/>
            <a:tailEnd/>
          </a:ln>
        </p:spPr>
      </p:pic>
      <p:pic>
        <p:nvPicPr>
          <p:cNvPr id="22532" name="Picture 6" descr="http://international.iupui.edu/_Assets/images/kenya_magazine.jpg"/>
          <p:cNvPicPr>
            <a:picLocks noChangeAspect="1" noChangeArrowheads="1"/>
          </p:cNvPicPr>
          <p:nvPr/>
        </p:nvPicPr>
        <p:blipFill>
          <a:blip r:embed="rId5"/>
          <a:srcRect/>
          <a:stretch>
            <a:fillRect/>
          </a:stretch>
        </p:blipFill>
        <p:spPr bwMode="auto">
          <a:xfrm>
            <a:off x="4876800" y="4419600"/>
            <a:ext cx="4038600" cy="1987549"/>
          </a:xfrm>
          <a:prstGeom prst="rect">
            <a:avLst/>
          </a:prstGeom>
          <a:noFill/>
          <a:ln w="9525">
            <a:noFill/>
            <a:miter lim="800000"/>
            <a:headEnd/>
            <a:tailEnd/>
          </a:ln>
        </p:spPr>
      </p:pic>
      <p:sp>
        <p:nvSpPr>
          <p:cNvPr id="7" name="Title 1"/>
          <p:cNvSpPr>
            <a:spLocks noGrp="1"/>
          </p:cNvSpPr>
          <p:nvPr>
            <p:ph type="title"/>
          </p:nvPr>
        </p:nvSpPr>
        <p:spPr>
          <a:xfrm>
            <a:off x="457200" y="381000"/>
            <a:ext cx="8229600" cy="715962"/>
          </a:xfrm>
        </p:spPr>
        <p:txBody>
          <a:bodyPr/>
          <a:lstStyle/>
          <a:p>
            <a:r>
              <a:rPr lang="en-US" dirty="0" smtClean="0"/>
              <a:t>RISE to the IUPUI Challenge Initiative</a:t>
            </a:r>
            <a:endParaRPr lang="en-US" b="1" dirty="0">
              <a:solidFill>
                <a:srgbClr val="C00000"/>
              </a:solidFill>
            </a:endParaRPr>
          </a:p>
        </p:txBody>
      </p:sp>
    </p:spTree>
    <p:extLst>
      <p:ext uri="{BB962C8B-B14F-4D97-AF65-F5344CB8AC3E}">
        <p14:creationId xmlns:p14="http://schemas.microsoft.com/office/powerpoint/2010/main" val="36893957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lstStyle/>
          <a:p>
            <a:r>
              <a:rPr lang="en-US" dirty="0" smtClean="0"/>
              <a:t>RISE High-Impact Practice Courses</a:t>
            </a:r>
            <a:endParaRPr lang="en-US" b="1" dirty="0">
              <a:solidFill>
                <a:srgbClr val="C00000"/>
              </a:solidFill>
            </a:endParaRPr>
          </a:p>
        </p:txBody>
      </p:sp>
      <p:sp>
        <p:nvSpPr>
          <p:cNvPr id="3" name="Content Placeholder 2"/>
          <p:cNvSpPr>
            <a:spLocks noGrp="1"/>
          </p:cNvSpPr>
          <p:nvPr>
            <p:ph idx="1"/>
          </p:nvPr>
        </p:nvSpPr>
        <p:spPr>
          <a:xfrm>
            <a:off x="457200" y="1371600"/>
            <a:ext cx="8382000" cy="5029200"/>
          </a:xfrm>
        </p:spPr>
        <p:txBody>
          <a:bodyPr/>
          <a:lstStyle/>
          <a:p>
            <a:r>
              <a:rPr lang="en-US" sz="3600" b="1" dirty="0" smtClean="0"/>
              <a:t>R</a:t>
            </a:r>
            <a:r>
              <a:rPr lang="en-US" sz="3600" dirty="0" smtClean="0"/>
              <a:t>esearch (CRL)</a:t>
            </a:r>
          </a:p>
          <a:p>
            <a:pPr lvl="1"/>
            <a:r>
              <a:rPr lang="en-US" sz="3100" dirty="0" smtClean="0"/>
              <a:t>Undergraduate, original, mentored</a:t>
            </a:r>
            <a:endParaRPr lang="en-US" sz="3100" dirty="0"/>
          </a:p>
          <a:p>
            <a:r>
              <a:rPr lang="en-US" sz="3600" b="1" dirty="0" smtClean="0"/>
              <a:t>I</a:t>
            </a:r>
            <a:r>
              <a:rPr lang="en-US" sz="3600" dirty="0" smtClean="0"/>
              <a:t>nternational</a:t>
            </a:r>
            <a:r>
              <a:rPr lang="en-US" sz="3600" b="1" dirty="0" smtClean="0"/>
              <a:t> </a:t>
            </a:r>
            <a:r>
              <a:rPr lang="en-US" sz="3600" dirty="0"/>
              <a:t>s</a:t>
            </a:r>
            <a:r>
              <a:rPr lang="en-US" sz="3600" dirty="0" smtClean="0"/>
              <a:t>tudy abroad (OIA)</a:t>
            </a:r>
            <a:endParaRPr lang="en-US" sz="3600" dirty="0"/>
          </a:p>
          <a:p>
            <a:r>
              <a:rPr lang="en-US" sz="3600" b="1" dirty="0" smtClean="0"/>
              <a:t>S</a:t>
            </a:r>
            <a:r>
              <a:rPr lang="en-US" sz="3600" dirty="0" smtClean="0"/>
              <a:t>ervice Learning (CSL)</a:t>
            </a:r>
          </a:p>
          <a:p>
            <a:pPr lvl="1"/>
            <a:r>
              <a:rPr lang="en-US" sz="3100" dirty="0" smtClean="0"/>
              <a:t>Various types and flavors</a:t>
            </a:r>
            <a:endParaRPr lang="en-US" sz="3100" dirty="0"/>
          </a:p>
          <a:p>
            <a:r>
              <a:rPr lang="en-US" sz="3600" b="1" dirty="0" smtClean="0"/>
              <a:t>E</a:t>
            </a:r>
            <a:r>
              <a:rPr lang="en-US" sz="3600" dirty="0" smtClean="0"/>
              <a:t>xperiential learning</a:t>
            </a:r>
          </a:p>
          <a:p>
            <a:pPr lvl="1"/>
            <a:r>
              <a:rPr lang="en-US" sz="3100" dirty="0" smtClean="0"/>
              <a:t>internships, practicum, clinical</a:t>
            </a:r>
          </a:p>
          <a:p>
            <a:pPr lvl="1"/>
            <a:r>
              <a:rPr lang="en-US" sz="3100" dirty="0"/>
              <a:t>l</a:t>
            </a:r>
            <a:r>
              <a:rPr lang="en-US" sz="3100" dirty="0" smtClean="0"/>
              <a:t>argest bucket with no clear “home”</a:t>
            </a:r>
            <a:endParaRPr lang="en-US" sz="3100" dirty="0"/>
          </a:p>
          <a:p>
            <a:pPr marL="0" indent="0">
              <a:buNone/>
            </a:pPr>
            <a:endParaRPr lang="en-US" dirty="0"/>
          </a:p>
        </p:txBody>
      </p:sp>
    </p:spTree>
    <p:extLst>
      <p:ext uri="{BB962C8B-B14F-4D97-AF65-F5344CB8AC3E}">
        <p14:creationId xmlns:p14="http://schemas.microsoft.com/office/powerpoint/2010/main" val="3299296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Constitutes High Impact Practices?</a:t>
            </a:r>
            <a:endParaRPr lang="en-US" dirty="0"/>
          </a:p>
        </p:txBody>
      </p:sp>
      <p:sp>
        <p:nvSpPr>
          <p:cNvPr id="3" name="Content Placeholder 2"/>
          <p:cNvSpPr>
            <a:spLocks noGrp="1"/>
          </p:cNvSpPr>
          <p:nvPr>
            <p:ph sz="quarter" idx="1"/>
          </p:nvPr>
        </p:nvSpPr>
        <p:spPr/>
        <p:txBody>
          <a:bodyPr/>
          <a:lstStyle/>
          <a:p>
            <a:r>
              <a:rPr lang="en-US" dirty="0" smtClean="0"/>
              <a:t>Intentional</a:t>
            </a:r>
          </a:p>
          <a:p>
            <a:r>
              <a:rPr lang="en-US" dirty="0" smtClean="0"/>
              <a:t>Connections/integrations</a:t>
            </a:r>
          </a:p>
          <a:p>
            <a:r>
              <a:rPr lang="en-US" dirty="0" smtClean="0"/>
              <a:t>Educationally purposeful activities </a:t>
            </a:r>
          </a:p>
          <a:p>
            <a:pPr lvl="1"/>
            <a:r>
              <a:rPr lang="en-US" dirty="0" smtClean="0"/>
              <a:t>(in and out of class)</a:t>
            </a:r>
          </a:p>
          <a:p>
            <a:r>
              <a:rPr lang="en-US" dirty="0" smtClean="0"/>
              <a:t>Highly interactive</a:t>
            </a:r>
          </a:p>
          <a:p>
            <a:r>
              <a:rPr lang="en-US" dirty="0" smtClean="0"/>
              <a:t>Deeper approaches to learning</a:t>
            </a:r>
          </a:p>
          <a:p>
            <a:r>
              <a:rPr lang="en-US" dirty="0" smtClean="0"/>
              <a:t>Application</a:t>
            </a:r>
          </a:p>
          <a:p>
            <a:r>
              <a:rPr lang="en-US" dirty="0" smtClean="0"/>
              <a:t>Analyzing/synthesizing</a:t>
            </a:r>
          </a:p>
          <a:p>
            <a:r>
              <a:rPr lang="en-US" dirty="0" smtClean="0"/>
              <a:t>Reflection and analysis</a:t>
            </a:r>
            <a:endParaRPr lang="en-US" dirty="0"/>
          </a:p>
        </p:txBody>
      </p:sp>
    </p:spTree>
    <p:extLst>
      <p:ext uri="{BB962C8B-B14F-4D97-AF65-F5344CB8AC3E}">
        <p14:creationId xmlns:p14="http://schemas.microsoft.com/office/powerpoint/2010/main" val="889066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High Impact Practices</a:t>
            </a:r>
            <a:endParaRPr lang="en-US" dirty="0"/>
          </a:p>
        </p:txBody>
      </p:sp>
      <p:sp>
        <p:nvSpPr>
          <p:cNvPr id="3" name="Content Placeholder 2"/>
          <p:cNvSpPr>
            <a:spLocks noGrp="1"/>
          </p:cNvSpPr>
          <p:nvPr>
            <p:ph sz="quarter" idx="1"/>
          </p:nvPr>
        </p:nvSpPr>
        <p:spPr/>
        <p:txBody>
          <a:bodyPr/>
          <a:lstStyle/>
          <a:p>
            <a:pPr marL="0" indent="0">
              <a:buNone/>
            </a:pPr>
            <a:endParaRPr lang="en-US" dirty="0"/>
          </a:p>
        </p:txBody>
      </p:sp>
      <p:sp>
        <p:nvSpPr>
          <p:cNvPr id="4" name="6-Point Star 3"/>
          <p:cNvSpPr/>
          <p:nvPr/>
        </p:nvSpPr>
        <p:spPr>
          <a:xfrm>
            <a:off x="609600" y="4495800"/>
            <a:ext cx="1143000" cy="1295400"/>
          </a:xfrm>
          <a:prstGeom prst="star6">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Times New Roman" panose="02020603050405020304" pitchFamily="18" charset="0"/>
                <a:cs typeface="Times New Roman" panose="02020603050405020304" pitchFamily="18" charset="0"/>
              </a:rPr>
              <a:t>Study Abroad</a:t>
            </a:r>
            <a:endParaRPr lang="en-US" sz="1200" dirty="0">
              <a:latin typeface="Times New Roman" panose="02020603050405020304" pitchFamily="18" charset="0"/>
              <a:cs typeface="Times New Roman" panose="02020603050405020304" pitchFamily="18" charset="0"/>
            </a:endParaRPr>
          </a:p>
        </p:txBody>
      </p:sp>
      <p:sp>
        <p:nvSpPr>
          <p:cNvPr id="5" name="Flowchart: Document 4"/>
          <p:cNvSpPr/>
          <p:nvPr/>
        </p:nvSpPr>
        <p:spPr>
          <a:xfrm>
            <a:off x="381000" y="1600200"/>
            <a:ext cx="2514600" cy="1143000"/>
          </a:xfrm>
          <a:prstGeom prst="flowChartDocumen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First-year Seminars</a:t>
            </a:r>
            <a:endParaRPr lang="en-US" sz="1400" dirty="0">
              <a:latin typeface="Times New Roman" panose="02020603050405020304" pitchFamily="18" charset="0"/>
              <a:cs typeface="Times New Roman" panose="02020603050405020304" pitchFamily="18" charset="0"/>
            </a:endParaRPr>
          </a:p>
        </p:txBody>
      </p:sp>
      <p:sp>
        <p:nvSpPr>
          <p:cNvPr id="6" name="Teardrop 5"/>
          <p:cNvSpPr/>
          <p:nvPr/>
        </p:nvSpPr>
        <p:spPr>
          <a:xfrm>
            <a:off x="2895600" y="2846152"/>
            <a:ext cx="3429000" cy="1874761"/>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smtClean="0">
                <a:latin typeface="Times New Roman" panose="02020603050405020304" pitchFamily="18" charset="0"/>
                <a:cs typeface="Times New Roman" panose="02020603050405020304" pitchFamily="18" charset="0"/>
              </a:rPr>
              <a:t>Service Learning Courses</a:t>
            </a:r>
            <a:endParaRPr lang="en-US" sz="1800" dirty="0">
              <a:latin typeface="Times New Roman" panose="02020603050405020304" pitchFamily="18" charset="0"/>
              <a:cs typeface="Times New Roman" panose="02020603050405020304" pitchFamily="18" charset="0"/>
            </a:endParaRPr>
          </a:p>
        </p:txBody>
      </p:sp>
      <p:sp>
        <p:nvSpPr>
          <p:cNvPr id="7" name="Oval Callout 6"/>
          <p:cNvSpPr/>
          <p:nvPr/>
        </p:nvSpPr>
        <p:spPr>
          <a:xfrm>
            <a:off x="419100" y="3071622"/>
            <a:ext cx="1943100" cy="1154430"/>
          </a:xfrm>
          <a:prstGeom prst="wedgeEllipseCallou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Undergraduate Research</a:t>
            </a:r>
            <a:endParaRPr lang="en-US" sz="1400" dirty="0">
              <a:latin typeface="Times New Roman" panose="02020603050405020304" pitchFamily="18" charset="0"/>
              <a:cs typeface="Times New Roman" panose="02020603050405020304" pitchFamily="18" charset="0"/>
            </a:endParaRPr>
          </a:p>
        </p:txBody>
      </p:sp>
      <p:sp>
        <p:nvSpPr>
          <p:cNvPr id="8" name="Hexagon 7"/>
          <p:cNvSpPr/>
          <p:nvPr/>
        </p:nvSpPr>
        <p:spPr>
          <a:xfrm>
            <a:off x="6705600" y="3157100"/>
            <a:ext cx="1828800" cy="1351353"/>
          </a:xfrm>
          <a:prstGeom prst="hexagon">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Writing-Intensive Courses</a:t>
            </a:r>
            <a:endParaRPr lang="en-US" sz="1400" dirty="0">
              <a:latin typeface="Times New Roman" panose="02020603050405020304" pitchFamily="18" charset="0"/>
              <a:cs typeface="Times New Roman" panose="02020603050405020304" pitchFamily="18" charset="0"/>
            </a:endParaRPr>
          </a:p>
        </p:txBody>
      </p:sp>
      <p:sp>
        <p:nvSpPr>
          <p:cNvPr id="9" name="Cloud Callout 8"/>
          <p:cNvSpPr/>
          <p:nvPr/>
        </p:nvSpPr>
        <p:spPr>
          <a:xfrm>
            <a:off x="3810000" y="4953000"/>
            <a:ext cx="2057400" cy="890234"/>
          </a:xfrm>
          <a:prstGeom prst="cloudCallou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Learning Communities</a:t>
            </a:r>
            <a:endParaRPr lang="en-US" sz="1400" dirty="0">
              <a:latin typeface="Times New Roman" panose="02020603050405020304" pitchFamily="18" charset="0"/>
              <a:cs typeface="Times New Roman" panose="02020603050405020304" pitchFamily="18" charset="0"/>
            </a:endParaRPr>
          </a:p>
        </p:txBody>
      </p:sp>
      <p:sp>
        <p:nvSpPr>
          <p:cNvPr id="10" name="Pentagon 9"/>
          <p:cNvSpPr/>
          <p:nvPr/>
        </p:nvSpPr>
        <p:spPr>
          <a:xfrm>
            <a:off x="6934200" y="1928540"/>
            <a:ext cx="1600200" cy="967060"/>
          </a:xfrm>
          <a:prstGeom prst="homePlat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Internships</a:t>
            </a:r>
            <a:endParaRPr lang="en-US" sz="1400" dirty="0">
              <a:latin typeface="Times New Roman" panose="02020603050405020304" pitchFamily="18" charset="0"/>
              <a:cs typeface="Times New Roman" panose="02020603050405020304" pitchFamily="18" charset="0"/>
            </a:endParaRPr>
          </a:p>
        </p:txBody>
      </p:sp>
      <p:sp>
        <p:nvSpPr>
          <p:cNvPr id="11" name="Flowchart: Decision 10"/>
          <p:cNvSpPr/>
          <p:nvPr/>
        </p:nvSpPr>
        <p:spPr>
          <a:xfrm>
            <a:off x="3429000" y="1740574"/>
            <a:ext cx="2590800" cy="1002626"/>
          </a:xfrm>
          <a:prstGeom prst="flowChartDecision">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Capstone Courses and Projects</a:t>
            </a:r>
          </a:p>
          <a:p>
            <a:pPr algn="ctr"/>
            <a:r>
              <a:rPr lang="en-US" sz="1400" dirty="0" smtClean="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p:txBody>
      </p:sp>
      <p:sp>
        <p:nvSpPr>
          <p:cNvPr id="12" name="Rectangle 11"/>
          <p:cNvSpPr/>
          <p:nvPr/>
        </p:nvSpPr>
        <p:spPr>
          <a:xfrm>
            <a:off x="7010400" y="5143500"/>
            <a:ext cx="1524000" cy="914400"/>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First-Year Seminar  &amp; Experiences</a:t>
            </a:r>
            <a:endParaRPr lang="en-US" sz="1400" dirty="0">
              <a:latin typeface="Times New Roman" panose="02020603050405020304" pitchFamily="18" charset="0"/>
              <a:cs typeface="Times New Roman" panose="02020603050405020304" pitchFamily="18" charset="0"/>
            </a:endParaRPr>
          </a:p>
        </p:txBody>
      </p:sp>
      <p:sp>
        <p:nvSpPr>
          <p:cNvPr id="13" name="Flowchart: Preparation 12"/>
          <p:cNvSpPr/>
          <p:nvPr/>
        </p:nvSpPr>
        <p:spPr>
          <a:xfrm>
            <a:off x="1981200" y="4953000"/>
            <a:ext cx="1524000" cy="801624"/>
          </a:xfrm>
          <a:prstGeom prst="flowChartPreparatio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latin typeface="Times New Roman" panose="02020603050405020304" pitchFamily="18" charset="0"/>
                <a:cs typeface="Times New Roman" panose="02020603050405020304" pitchFamily="18" charset="0"/>
              </a:rPr>
              <a:t>Diversity/Global Learning</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21731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Developing and Assessing Student Learning Outcomes&amp;quot;&quot;/&gt;&lt;property id=&quot;20307&quot; value=&quot;256&quot;/&gt;&lt;/object&gt;&lt;object type=&quot;3&quot; unique_id=&quot;10497&quot;&gt;&lt;property id=&quot;20148&quot; value=&quot;5&quot;/&gt;&lt;property id=&quot;20300&quot; value=&quot;Slide 3 - &amp;quot;Why are student learning outcomes (SLOs) important?&amp;quot;&quot;/&gt;&lt;property id=&quot;20307&quot; value=&quot;297&quot;/&gt;&lt;/object&gt;&lt;object type=&quot;3&quot; unique_id=&quot;10627&quot;&gt;&lt;property id=&quot;20148&quot; value=&quot;5&quot;/&gt;&lt;property id=&quot;20300&quot; value=&quot;Slide 35 - &amp;quot;References&amp;quot;&quot;/&gt;&lt;property id=&quot;20307&quot; value=&quot;303&quot;/&gt;&lt;/object&gt;&lt;object type=&quot;3&quot; unique_id=&quot;11080&quot;&gt;&lt;property id=&quot;20148&quot; value=&quot;5&quot;/&gt;&lt;property id=&quot;20300&quot; value=&quot;Slide 11 - &amp;quot;Examples of SLOs at Different Levels&amp;quot;&quot;/&gt;&lt;property id=&quot;20307&quot; value=&quot;306&quot;/&gt;&lt;/object&gt;&lt;object type=&quot;3&quot; unique_id=&quot;11081&quot;&gt;&lt;property id=&quot;20148&quot; value=&quot;5&quot;/&gt;&lt;property id=&quot;20300&quot; value=&quot;Slide 16 - &amp;quot;How do I write SLOs?&amp;quot;&quot;/&gt;&lt;property id=&quot;20307&quot; value=&quot;307&quot;/&gt;&lt;/object&gt;&lt;object type=&quot;3&quot; unique_id=&quot;11082&quot;&gt;&lt;property id=&quot;20148&quot; value=&quot;5&quot;/&gt;&lt;property id=&quot;20300&quot; value=&quot;Slide 24 - &amp;quot;How do I assess SLOs?&amp;quot;&quot;/&gt;&lt;property id=&quot;20307&quot; value=&quot;308&quot;/&gt;&lt;/object&gt;&lt;object type=&quot;3&quot; unique_id=&quot;11083&quot;&gt;&lt;property id=&quot;20148&quot; value=&quot;5&quot;/&gt;&lt;property id=&quot;20300&quot; value=&quot;Slide 34 - &amp;quot;How can I refine my SLOs?&amp;quot;&quot;/&gt;&lt;property id=&quot;20307&quot; value=&quot;309&quot;/&gt;&lt;/object&gt;&lt;object type=&quot;3&quot; unique_id=&quot;11152&quot;&gt;&lt;property id=&quot;20148&quot; value=&quot;5&quot;/&gt;&lt;property id=&quot;20300&quot; value=&quot;Slide 2 - &amp;quot;Agenda&amp;quot;&quot;/&gt;&lt;property id=&quot;20307&quot; value=&quot;310&quot;/&gt;&lt;/object&gt;&lt;object type=&quot;3&quot; unique_id=&quot;11241&quot;&gt;&lt;property id=&quot;20148&quot; value=&quot;5&quot;/&gt;&lt;property id=&quot;20300&quot; value=&quot;Slide 4 - &amp;quot;Why are student learning outcomes important?&amp;quot;&quot;/&gt;&lt;property id=&quot;20307&quot; value=&quot;311&quot;/&gt;&lt;/object&gt;&lt;object type=&quot;3&quot; unique_id=&quot;11242&quot;&gt;&lt;property id=&quot;20148&quot; value=&quot;5&quot;/&gt;&lt;property id=&quot;20300&quot; value=&quot;Slide 5 - &amp;quot;Developing Student Learning Outcomes Important for Reaccreditation Process&amp;quot;&quot;/&gt;&lt;property id=&quot;20307&quot; value=&quot;312&quot;/&gt;&lt;/object&gt;&lt;object type=&quot;3&quot; unique_id=&quot;11243&quot;&gt;&lt;property id=&quot;20148&quot; value=&quot;5&quot;/&gt;&lt;property id=&quot;20300&quot; value=&quot;Slide 6 - &amp;quot;SLOs Provide Opportunities for Formative Assessment and Self-Regulated Learning&amp;quot;&quot;/&gt;&lt;property id=&quot;20307&quot; value=&quot;320&quot;/&gt;&lt;/object&gt;&lt;object type=&quot;3&quot; unique_id=&quot;11244&quot;&gt;&lt;property id=&quot;20148&quot; value=&quot;5&quot;/&gt;&lt;property id=&quot;20300&quot; value=&quot;Slide 7 - &amp;quot;What are student learning outcome statements?&amp;quot;&quot;/&gt;&lt;property id=&quot;20307&quot; value=&quot;327&quot;/&gt;&lt;/object&gt;&lt;object type=&quot;3&quot; unique_id=&quot;11245&quot;&gt;&lt;property id=&quot;20148&quot; value=&quot;5&quot;/&gt;&lt;property id=&quot;20300&quot; value=&quot;Slide 8 - &amp;quot;Examples of Student Learning Outcomes (IUPUI Campus Bulletin, 2010-2012)&amp;quot;&quot;/&gt;&lt;property id=&quot;20307&quot; value=&quot;328&quot;/&gt;&lt;/object&gt;&lt;object type=&quot;3&quot; unique_id=&quot;11246&quot;&gt;&lt;property id=&quot;20148&quot; value=&quot;5&quot;/&gt;&lt;property id=&quot;20300&quot; value=&quot;Slide 10 - &amp;quot;How are institution, program, and course SLOs related?&amp;quot;&quot;/&gt;&lt;property id=&quot;20307&quot; value=&quot;329&quot;/&gt;&lt;/object&gt;&lt;object type=&quot;3&quot; unique_id=&quot;11247&quot;&gt;&lt;property id=&quot;20148&quot; value=&quot;5&quot;/&gt;&lt;property id=&quot;20300&quot; value=&quot;Slide 25 - &amp;quot;Employ Multiple Methods&amp;quot;&quot;/&gt;&lt;property id=&quot;20307&quot; value=&quot;314&quot;/&gt;&lt;/object&gt;&lt;object type=&quot;3&quot; unique_id=&quot;11248&quot;&gt;&lt;property id=&quot;20148&quot; value=&quot;5&quot;/&gt;&lt;property id=&quot;20300&quot; value=&quot;Slide 26 - &amp;quot;Measuring Student Learning &amp;quot;&quot;/&gt;&lt;property id=&quot;20307&quot; value=&quot;323&quot;/&gt;&lt;/object&gt;&lt;object type=&quot;3&quot; unique_id=&quot;11249&quot;&gt;&lt;property id=&quot;20148&quot; value=&quot;5&quot;/&gt;&lt;property id=&quot;20300&quot; value=&quot;Slide 27 - &amp;quot;Direct Measures of Student Learning &amp;quot;&quot;/&gt;&lt;property id=&quot;20307&quot; value=&quot;321&quot;/&gt;&lt;/object&gt;&lt;object type=&quot;3&quot; unique_id=&quot;11250&quot;&gt;&lt;property id=&quot;20148&quot; value=&quot;5&quot;/&gt;&lt;property id=&quot;20300&quot; value=&quot;Slide 28 - &amp;quot;Assessment of Student Work: &amp;#x0D;&amp;#x0A;A Direct Measure of Learning&amp;quot;&quot;/&gt;&lt;property id=&quot;20307&quot; value=&quot;319&quot;/&gt;&lt;/object&gt;&lt;object type=&quot;3&quot; unique_id=&quot;11251&quot;&gt;&lt;property id=&quot;20148&quot; value=&quot;5&quot;/&gt;&lt;property id=&quot;20300&quot; value=&quot;Slide 29 - &amp;quot;&amp;#x0D;&amp;#x0A;Use Authentic, Embedded Assessment &amp;#x0D;&amp;#x0A;&amp;quot;&quot;/&gt;&lt;property id=&quot;20307&quot; value=&quot;324&quot;/&gt;&lt;/object&gt;&lt;object type=&quot;3&quot; unique_id=&quot;11252&quot;&gt;&lt;property id=&quot;20148&quot; value=&quot;5&quot;/&gt;&lt;property id=&quot;20300&quot; value=&quot;Slide 30 - &amp;quot;Indirect Measures &amp;quot;&quot;/&gt;&lt;property id=&quot;20307&quot; value=&quot;322&quot;/&gt;&lt;/object&gt;&lt;object type=&quot;3&quot; unique_id=&quot;11253&quot;&gt;&lt;property id=&quot;20148&quot; value=&quot;5&quot;/&gt;&lt;property id=&quot;20300&quot; value=&quot;Slide 31&quot;/&gt;&lt;property id=&quot;20307&quot; value=&quot;317&quot;/&gt;&lt;/object&gt;&lt;object type=&quot;3&quot; unique_id=&quot;11254&quot;&gt;&lt;property id=&quot;20148&quot; value=&quot;5&quot;/&gt;&lt;property id=&quot;20300&quot; value=&quot;Slide 32 - &amp;quot;Planning for Learning and Assessment&amp;#x0D;&amp;#x0A;T.W. Banta &amp;quot;&quot;/&gt;&lt;property id=&quot;20307&quot; value=&quot;318&quot;/&gt;&lt;/object&gt;&lt;object type=&quot;3&quot; unique_id=&quot;11255&quot;&gt;&lt;property id=&quot;20148&quot; value=&quot;5&quot;/&gt;&lt;property id=&quot;20300&quot; value=&quot;Slide 33 - &amp;quot;Creating a Culture of Evidence&amp;quot;&quot;/&gt;&lt;property id=&quot;20307&quot; value=&quot;325&quot;/&gt;&lt;/object&gt;&lt;object type=&quot;3&quot; unique_id=&quot;11533&quot;&gt;&lt;property id=&quot;20148&quot; value=&quot;5&quot;/&gt;&lt;property id=&quot;20300&quot; value=&quot;Slide 9 - &amp;quot;More about SLOs&amp;quot;&quot;/&gt;&lt;property id=&quot;20307&quot; value=&quot;330&quot;/&gt;&lt;/object&gt;&lt;object type=&quot;3&quot; unique_id=&quot;11742&quot;&gt;&lt;property id=&quot;20148&quot; value=&quot;5&quot;/&gt;&lt;property id=&quot;20300&quot; value=&quot;Slide 12 - &amp;quot;Curriculum Mapping&amp;quot;&quot;/&gt;&lt;property id=&quot;20307&quot; value=&quot;331&quot;/&gt;&lt;/object&gt;&lt;object type=&quot;3&quot; unique_id=&quot;11743&quot;&gt;&lt;property id=&quot;20148&quot; value=&quot;5&quot;/&gt;&lt;property id=&quot;20300&quot; value=&quot;Slide 15 - &amp;quot;Learning Outcomes Assessment Process and Steps&amp;#x0D;&amp;#x0A;&amp;quot;&quot;/&gt;&lt;property id=&quot;20307&quot; value=&quot;332&quot;/&gt;&lt;/object&gt;&lt;object type=&quot;3&quot; unique_id=&quot;11856&quot;&gt;&lt;property id=&quot;20148&quot; value=&quot;5&quot;/&gt;&lt;property id=&quot;20300&quot; value=&quot;Slide 13 - &amp;quot;Outcomes Based Curriculum&amp;quot;&quot;/&gt;&lt;property id=&quot;20307&quot; value=&quot;333&quot;/&gt;&lt;/object&gt;&lt;object type=&quot;3&quot; unique_id=&quot;11857&quot;&gt;&lt;property id=&quot;20148&quot; value=&quot;5&quot;/&gt;&lt;property id=&quot;20300&quot; value=&quot;Slide 14 - &amp;quot;The Assessment Process&amp;quot;&quot;/&gt;&lt;property id=&quot;20307&quot; value=&quot;334&quot;/&gt;&lt;/object&gt;&lt;object type=&quot;3&quot; unique_id=&quot;12158&quot;&gt;&lt;property id=&quot;20148&quot; value=&quot;5&quot;/&gt;&lt;property id=&quot;20300&quot; value=&quot;Slide 17 - &amp;quot;Components of effective SLOs&amp;quot;&quot;/&gt;&lt;property id=&quot;20307&quot; value=&quot;336&quot;/&gt;&lt;/object&gt;&lt;object type=&quot;3&quot; unique_id=&quot;12159&quot;&gt;&lt;property id=&quot;20148&quot; value=&quot;5&quot;/&gt;&lt;property id=&quot;20300&quot; value=&quot;Slide 18 - &amp;quot;A Few Words about Learning Domains&amp;quot;&quot;/&gt;&lt;property id=&quot;20307&quot; value=&quot;338&quot;/&gt;&lt;/object&gt;&lt;object type=&quot;3&quot; unique_id=&quot;12160&quot;&gt;&lt;property id=&quot;20148&quot; value=&quot;5&quot;/&gt;&lt;property id=&quot;20300&quot; value=&quot;Slide 19 - &amp;quot;Cognitive Domain (Bloom)&amp;quot;&quot;/&gt;&lt;property id=&quot;20307&quot; value=&quot;339&quot;/&gt;&lt;/object&gt;&lt;object type=&quot;3&quot; unique_id=&quot;12161&quot;&gt;&lt;property id=&quot;20148&quot; value=&quot;5&quot;/&gt;&lt;property id=&quot;20300&quot; value=&quot;Slide 20 - &amp;quot;Affective Domain (Krathwohl, et.al)&amp;quot;&quot;/&gt;&lt;property id=&quot;20307&quot; value=&quot;340&quot;/&gt;&lt;/object&gt;&lt;object type=&quot;3&quot; unique_id=&quot;12162&quot;&gt;&lt;property id=&quot;20148&quot; value=&quot;5&quot;/&gt;&lt;property id=&quot;20300&quot; value=&quot;Slide 21 - &amp;quot;Psychomotor Domain (Dave)&amp;quot;&quot;/&gt;&lt;property id=&quot;20307&quot; value=&quot;341&quot;/&gt;&lt;/object&gt;&lt;object type=&quot;3&quot; unique_id=&quot;12163&quot;&gt;&lt;property id=&quot;20148&quot; value=&quot;5&quot;/&gt;&lt;property id=&quot;20300&quot; value=&quot;Slide 22 - &amp;quot;Brainstorming Activity&amp;amp;#x09;&amp;quot;&quot;/&gt;&lt;property id=&quot;20307&quot; value=&quot;337&quot;/&gt;&lt;/object&gt;&lt;object type=&quot;3&quot; unique_id=&quot;12164&quot;&gt;&lt;property id=&quot;20148&quot; value=&quot;5&quot;/&gt;&lt;property id=&quot;20300&quot; value=&quot;Slide 23 - &amp;quot;The Next Steps&amp;quot;&quot;/&gt;&lt;property id=&quot;20307&quot; value=&quot;335&quot;/&gt;&lt;/object&gt;&lt;/object&gt;&lt;/object&gt;&lt;/database&gt;"/>
  <p:tag name="SECTOMILLISECCONVERTED" val="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4">
      <a:dk1>
        <a:sysClr val="windowText" lastClr="000000"/>
      </a:dk1>
      <a:lt1>
        <a:sysClr val="window" lastClr="FFFFFF"/>
      </a:lt1>
      <a:dk2>
        <a:srgbClr val="7F7F7F"/>
      </a:dk2>
      <a:lt2>
        <a:srgbClr val="C5D1D7"/>
      </a:lt2>
      <a:accent1>
        <a:srgbClr val="800000"/>
      </a:accent1>
      <a:accent2>
        <a:srgbClr val="000000"/>
      </a:accent2>
      <a:accent3>
        <a:srgbClr val="800000"/>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Civic">
  <a:themeElements>
    <a:clrScheme name="Custom 4">
      <a:dk1>
        <a:sysClr val="windowText" lastClr="000000"/>
      </a:dk1>
      <a:lt1>
        <a:sysClr val="window" lastClr="FFFFFF"/>
      </a:lt1>
      <a:dk2>
        <a:srgbClr val="7F7F7F"/>
      </a:dk2>
      <a:lt2>
        <a:srgbClr val="C5D1D7"/>
      </a:lt2>
      <a:accent1>
        <a:srgbClr val="800000"/>
      </a:accent1>
      <a:accent2>
        <a:srgbClr val="000000"/>
      </a:accent2>
      <a:accent3>
        <a:srgbClr val="800000"/>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11994</TotalTime>
  <Words>2579</Words>
  <Application>Microsoft Office PowerPoint</Application>
  <PresentationFormat>On-screen Show (4:3)</PresentationFormat>
  <Paragraphs>339</Paragraphs>
  <Slides>30</Slides>
  <Notes>30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ＭＳ Ｐゴシック</vt:lpstr>
      <vt:lpstr>Arial</vt:lpstr>
      <vt:lpstr>Calibri</vt:lpstr>
      <vt:lpstr>Georgia</vt:lpstr>
      <vt:lpstr>Times New Roman</vt:lpstr>
      <vt:lpstr>Wingdings</vt:lpstr>
      <vt:lpstr>Wingdings 2</vt:lpstr>
      <vt:lpstr>Civic</vt:lpstr>
      <vt:lpstr>1_Civic</vt:lpstr>
      <vt:lpstr>What about Service-Learning Matters? Using a Taxonomy to Identify Variables to Improve Research and Practice </vt:lpstr>
      <vt:lpstr>Goals for Webinar</vt:lpstr>
      <vt:lpstr>PowerPoint Presentation</vt:lpstr>
      <vt:lpstr>Why Develop a Taxonomy?</vt:lpstr>
      <vt:lpstr>Picture that portrays collective network</vt:lpstr>
      <vt:lpstr>RISE to the IUPUI Challenge Initiative</vt:lpstr>
      <vt:lpstr>RISE High-Impact Practice Courses</vt:lpstr>
      <vt:lpstr>What Constitutes High Impact Practices?</vt:lpstr>
      <vt:lpstr>Examples of High Impact Practices</vt:lpstr>
      <vt:lpstr>HIP Program Fidelity</vt:lpstr>
      <vt:lpstr> Definition of Service Learning</vt:lpstr>
      <vt:lpstr>IUPUI Series on Service Learning Research</vt:lpstr>
      <vt:lpstr>Critiques of SL Research</vt:lpstr>
      <vt:lpstr>Special Qualities of SL as HIP</vt:lpstr>
      <vt:lpstr>Service Learning “to what end”</vt:lpstr>
      <vt:lpstr>Process in Developing Taxonomy</vt:lpstr>
      <vt:lpstr>Service Learning Course Attributes</vt:lpstr>
      <vt:lpstr>Service Learning Course Attributes</vt:lpstr>
      <vt:lpstr>Identifying Variables</vt:lpstr>
      <vt:lpstr>    IUPUI Adapting Approach used by CSU</vt:lpstr>
      <vt:lpstr>Reciprocal Partnerships</vt:lpstr>
      <vt:lpstr>Community Project</vt:lpstr>
      <vt:lpstr>Diversity of Interactions</vt:lpstr>
      <vt:lpstr>Civic Competencies</vt:lpstr>
      <vt:lpstr>Critical Reflection</vt:lpstr>
      <vt:lpstr>Assessment</vt:lpstr>
      <vt:lpstr>Using in Faculty Consultations</vt:lpstr>
      <vt:lpstr>Draft End of Semester Course Census ?s</vt:lpstr>
      <vt:lpstr>How to give Feedback on Taxonomy</vt:lpstr>
      <vt:lpstr>  8th Annual  IUPUI Connecting Campuses with Communities  </vt:lpstr>
    </vt:vector>
  </TitlesOfParts>
  <Company>Office of Creative Services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Office of Creative Services</dc:creator>
  <cp:lastModifiedBy> </cp:lastModifiedBy>
  <cp:revision>683</cp:revision>
  <cp:lastPrinted>2015-09-30T13:52:29Z</cp:lastPrinted>
  <dcterms:created xsi:type="dcterms:W3CDTF">2010-06-24T18:03:14Z</dcterms:created>
  <dcterms:modified xsi:type="dcterms:W3CDTF">2016-05-25T14:11:05Z</dcterms:modified>
</cp:coreProperties>
</file>