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7" r:id="rId1"/>
  </p:sldMasterIdLst>
  <p:notesMasterIdLst>
    <p:notesMasterId r:id="rId39"/>
  </p:notesMasterIdLst>
  <p:sldIdLst>
    <p:sldId id="256" r:id="rId2"/>
    <p:sldId id="258" r:id="rId3"/>
    <p:sldId id="308" r:id="rId4"/>
    <p:sldId id="311" r:id="rId5"/>
    <p:sldId id="312" r:id="rId6"/>
    <p:sldId id="315" r:id="rId7"/>
    <p:sldId id="321" r:id="rId8"/>
    <p:sldId id="319" r:id="rId9"/>
    <p:sldId id="317" r:id="rId10"/>
    <p:sldId id="318" r:id="rId11"/>
    <p:sldId id="320" r:id="rId12"/>
    <p:sldId id="322" r:id="rId13"/>
    <p:sldId id="309" r:id="rId14"/>
    <p:sldId id="303" r:id="rId15"/>
    <p:sldId id="260" r:id="rId16"/>
    <p:sldId id="300" r:id="rId17"/>
    <p:sldId id="284" r:id="rId18"/>
    <p:sldId id="285" r:id="rId19"/>
    <p:sldId id="293" r:id="rId20"/>
    <p:sldId id="294" r:id="rId21"/>
    <p:sldId id="295" r:id="rId22"/>
    <p:sldId id="296" r:id="rId23"/>
    <p:sldId id="297" r:id="rId24"/>
    <p:sldId id="298" r:id="rId25"/>
    <p:sldId id="289" r:id="rId26"/>
    <p:sldId id="291" r:id="rId27"/>
    <p:sldId id="290" r:id="rId28"/>
    <p:sldId id="287" r:id="rId29"/>
    <p:sldId id="304" r:id="rId30"/>
    <p:sldId id="307" r:id="rId31"/>
    <p:sldId id="305" r:id="rId32"/>
    <p:sldId id="292" r:id="rId33"/>
    <p:sldId id="306" r:id="rId34"/>
    <p:sldId id="310" r:id="rId35"/>
    <p:sldId id="324" r:id="rId36"/>
    <p:sldId id="323" r:id="rId37"/>
    <p:sldId id="302" r:id="rId38"/>
  </p:sldIdLst>
  <p:sldSz cx="9144000" cy="5143500" type="screen16x9"/>
  <p:notesSz cx="7010400" cy="9296400"/>
  <p:embeddedFontLst>
    <p:embeddedFont>
      <p:font typeface="Arvo" panose="020B0604020202020204" charset="0"/>
      <p:regular r:id="rId40"/>
      <p:bold r:id="rId41"/>
      <p:italic r:id="rId42"/>
      <p:boldItalic r:id="rId43"/>
    </p:embeddedFont>
    <p:embeddedFont>
      <p:font typeface="Calibri" panose="020F0502020204030204" pitchFamily="34" charset="0"/>
      <p:regular r:id="rId44"/>
      <p:bold r:id="rId45"/>
      <p:italic r:id="rId46"/>
      <p:boldItalic r:id="rId47"/>
    </p:embeddedFont>
    <p:embeddedFont>
      <p:font typeface="Roboto Condensed" panose="020B0604020202020204" charset="0"/>
      <p:regular r:id="rId48"/>
      <p:bold r:id="rId49"/>
      <p:italic r:id="rId50"/>
      <p:boldItalic r:id="rId51"/>
    </p:embeddedFont>
    <p:embeddedFont>
      <p:font typeface="Roboto Condensed Light" panose="020B0604020202020204" charset="0"/>
      <p:regular r:id="rId52"/>
      <p:bold r:id="rId53"/>
      <p:italic r:id="rId54"/>
      <p:boldItalic r:id="rId5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F5378"/>
    <a:srgbClr val="FF98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A697594-078C-4130-9E72-82EE64B57FDA}">
  <a:tblStyle styleId="{1A697594-078C-4130-9E72-82EE64B57FDA}"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45455" autoAdjust="0"/>
  </p:normalViewPr>
  <p:slideViewPr>
    <p:cSldViewPr snapToGrid="0">
      <p:cViewPr varScale="1">
        <p:scale>
          <a:sx n="52" d="100"/>
          <a:sy n="52" d="100"/>
        </p:scale>
        <p:origin x="2338" y="3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3.fntdata"/><Relationship Id="rId47" Type="http://schemas.openxmlformats.org/officeDocument/2006/relationships/font" Target="fonts/font8.fntdata"/><Relationship Id="rId50" Type="http://schemas.openxmlformats.org/officeDocument/2006/relationships/font" Target="fonts/font11.fntdata"/><Relationship Id="rId55" Type="http://schemas.openxmlformats.org/officeDocument/2006/relationships/font" Target="fonts/font16.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font" Target="fonts/font1.fntdata"/><Relationship Id="rId45" Type="http://schemas.openxmlformats.org/officeDocument/2006/relationships/font" Target="fonts/font6.fntdata"/><Relationship Id="rId53" Type="http://schemas.openxmlformats.org/officeDocument/2006/relationships/font" Target="fonts/font14.fntdata"/><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4.fntdata"/><Relationship Id="rId48" Type="http://schemas.openxmlformats.org/officeDocument/2006/relationships/font" Target="fonts/font9.fntdata"/><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font" Target="fonts/font12.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7.fntdata"/><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font" Target="fonts/font2.fntdata"/><Relationship Id="rId54" Type="http://schemas.openxmlformats.org/officeDocument/2006/relationships/font" Target="fonts/font15.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10.fntdata"/><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5.fntdata"/><Relationship Id="rId52" Type="http://schemas.openxmlformats.org/officeDocument/2006/relationships/font" Target="fonts/font13.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701040" y="4415790"/>
            <a:ext cx="5608320" cy="4183380"/>
          </a:xfrm>
          <a:prstGeom prst="rect">
            <a:avLst/>
          </a:prstGeom>
          <a:noFill/>
          <a:ln>
            <a:noFill/>
          </a:ln>
        </p:spPr>
        <p:txBody>
          <a:bodyPr spcFirstLastPara="1" wrap="square" lIns="93162" tIns="93162" rIns="93162" bIns="93162"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35f391192_00: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35f391192_00: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142354" indent="0">
              <a:buNone/>
            </a:pPr>
            <a:r>
              <a:rPr lang="en-US" dirty="0"/>
              <a:t>Here is another example:</a:t>
            </a:r>
          </a:p>
          <a:p>
            <a:pPr marL="142354" indent="0">
              <a:buNone/>
            </a:pPr>
            <a:endParaRPr lang="en-US" dirty="0"/>
          </a:p>
          <a:p>
            <a:pPr marL="142354" indent="0">
              <a:buNone/>
            </a:pPr>
            <a:r>
              <a:rPr lang="en-US" b="1" dirty="0"/>
              <a:t>I want to </a:t>
            </a:r>
            <a:r>
              <a:rPr lang="en-US" dirty="0"/>
              <a:t>support the creation and maintenance of open infrastructure by providing resources (financial, labor, etc.)</a:t>
            </a:r>
          </a:p>
          <a:p>
            <a:pPr marL="142354" indent="0">
              <a:buNone/>
            </a:pPr>
            <a:r>
              <a:rPr lang="en-US" b="1" dirty="0"/>
              <a:t>In order to </a:t>
            </a:r>
            <a:r>
              <a:rPr lang="en-US" dirty="0"/>
              <a:t>ensure equitable access to information, support global scholarship, manage my collections sustainably, and ensure our faculty’s scholarship is accessible to all.</a:t>
            </a:r>
          </a:p>
          <a:p>
            <a:pPr marL="142354" indent="0">
              <a:buNone/>
            </a:pPr>
            <a:r>
              <a:rPr lang="en-US" b="1" dirty="0"/>
              <a:t>I don’t want to </a:t>
            </a:r>
            <a:r>
              <a:rPr lang="en-US" dirty="0"/>
              <a:t>spend all our collection resources on closed journal system, limit access to our institution’s scholarship.</a:t>
            </a:r>
          </a:p>
          <a:p>
            <a:pPr marL="142354" indent="0">
              <a:buNone/>
            </a:pPr>
            <a:r>
              <a:rPr lang="en-US" dirty="0"/>
              <a:t>This is grounded in </a:t>
            </a:r>
            <a:r>
              <a:rPr lang="en-US" b="1" dirty="0"/>
              <a:t>values</a:t>
            </a:r>
            <a:r>
              <a:rPr lang="en-US" dirty="0"/>
              <a:t> of access, democracy, diversity, public good, social responsibility, and sustainability</a:t>
            </a:r>
          </a:p>
        </p:txBody>
      </p:sp>
    </p:spTree>
    <p:extLst>
      <p:ext uri="{BB962C8B-B14F-4D97-AF65-F5344CB8AC3E}">
        <p14:creationId xmlns:p14="http://schemas.microsoft.com/office/powerpoint/2010/main" val="6837823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142354" indent="0">
              <a:buNone/>
            </a:pPr>
            <a:r>
              <a:rPr lang="en-US" dirty="0"/>
              <a:t>One final example:</a:t>
            </a:r>
          </a:p>
          <a:p>
            <a:pPr marL="142354" indent="0">
              <a:buNone/>
            </a:pPr>
            <a:endParaRPr lang="en-US" dirty="0"/>
          </a:p>
          <a:p>
            <a:pPr marL="142354" indent="0">
              <a:buNone/>
            </a:pPr>
            <a:r>
              <a:rPr lang="en-US" b="1" dirty="0"/>
              <a:t>I want to </a:t>
            </a:r>
            <a:r>
              <a:rPr lang="en-US" dirty="0"/>
              <a:t>promote library services to ensure student success</a:t>
            </a:r>
          </a:p>
          <a:p>
            <a:pPr marL="142354" indent="0">
              <a:buNone/>
            </a:pPr>
            <a:r>
              <a:rPr lang="en-US" b="1" dirty="0"/>
              <a:t>In order to </a:t>
            </a:r>
            <a:r>
              <a:rPr lang="en-US" dirty="0"/>
              <a:t>create an information literate population that develops skills for lifelong learning, increase the presence of librarians in the curriculum, and help faculty &amp; administration understand the value the library provides outside of collection management.</a:t>
            </a:r>
            <a:br>
              <a:rPr lang="en-US" dirty="0"/>
            </a:br>
            <a:r>
              <a:rPr lang="en-US" b="1" dirty="0"/>
              <a:t>I don’t want to </a:t>
            </a:r>
            <a:r>
              <a:rPr lang="en-US" dirty="0"/>
              <a:t>focus solely on collections when conducting outreach with faculty, rely on the status quo for providing faculty support (e.g. existing instruction presence, need to refresh curriculum maps, used the same canned messages at the beginning of the term).</a:t>
            </a:r>
          </a:p>
          <a:p>
            <a:pPr marL="142354" indent="0">
              <a:buNone/>
            </a:pPr>
            <a:r>
              <a:rPr lang="en-US" dirty="0"/>
              <a:t>Grounded in the </a:t>
            </a:r>
            <a:r>
              <a:rPr lang="en-US" b="1" dirty="0"/>
              <a:t>values </a:t>
            </a:r>
            <a:r>
              <a:rPr lang="en-US" dirty="0"/>
              <a:t>of education &amp; lifelong learners, service, professionalism, democracy, and social responsibility.</a:t>
            </a:r>
          </a:p>
        </p:txBody>
      </p:sp>
    </p:spTree>
    <p:extLst>
      <p:ext uri="{BB962C8B-B14F-4D97-AF65-F5344CB8AC3E}">
        <p14:creationId xmlns:p14="http://schemas.microsoft.com/office/powerpoint/2010/main" val="10968426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g35ed75ccf_04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16" name="Google Shape;416;g35ed75ccf_04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Values driven assessment planning is about looking at what actions we want to take, desired outcomes, and determining metrics.</a:t>
            </a:r>
          </a:p>
          <a:p>
            <a:pPr marL="0" indent="0">
              <a:buNone/>
            </a:pPr>
            <a:endParaRPr lang="en-US" dirty="0"/>
          </a:p>
          <a:p>
            <a:pPr marL="0" indent="0">
              <a:buNone/>
            </a:pPr>
            <a:r>
              <a:rPr lang="en-US" dirty="0"/>
              <a:t>How do we measure outcomes to determine success or failure directly?</a:t>
            </a:r>
          </a:p>
          <a:p>
            <a:pPr marL="0" indent="0">
              <a:buNone/>
            </a:pPr>
            <a:r>
              <a:rPr lang="en-US" dirty="0"/>
              <a:t>Direct metrics are often lagging. Example: </a:t>
            </a:r>
          </a:p>
          <a:p>
            <a:pPr marL="171450" indent="-171450"/>
            <a:r>
              <a:rPr lang="en-US" dirty="0"/>
              <a:t>Cost/Use for collections. </a:t>
            </a:r>
          </a:p>
          <a:p>
            <a:pPr marL="171450" indent="-171450"/>
            <a:r>
              <a:rPr lang="en-US" dirty="0"/>
              <a:t>Summative assessment in library instruction.</a:t>
            </a:r>
          </a:p>
          <a:p>
            <a:pPr marL="0" indent="0">
              <a:buNone/>
            </a:pPr>
            <a:endParaRPr lang="en-US" dirty="0"/>
          </a:p>
          <a:p>
            <a:pPr marL="0" indent="0">
              <a:buNone/>
            </a:pPr>
            <a:r>
              <a:rPr lang="en-US" dirty="0"/>
              <a:t>How can you measure outcomes indirectly?</a:t>
            </a:r>
          </a:p>
          <a:p>
            <a:pPr marL="0" indent="0">
              <a:buNone/>
            </a:pPr>
            <a:r>
              <a:rPr lang="en-US" dirty="0"/>
              <a:t>These can be leading indicators – often through measure progress and activity to move in the direction of the goal/objective. Examples:</a:t>
            </a:r>
          </a:p>
          <a:p>
            <a:pPr marL="171450" indent="-171450"/>
            <a:r>
              <a:rPr lang="en-US" dirty="0"/>
              <a:t>Gathering and reviewing syllabi in curriculum mapping.</a:t>
            </a:r>
          </a:p>
          <a:p>
            <a:pPr marL="171450" indent="-171450"/>
            <a:r>
              <a:rPr lang="en-US" dirty="0"/>
              <a:t>Formative assessment in the classroom that enables contingent teaching to make the classroom experience more effective.</a:t>
            </a:r>
          </a:p>
          <a:p>
            <a:pPr marL="171450" indent="-171450" defTabSz="931774"/>
            <a:r>
              <a:rPr lang="en-US" dirty="0"/>
              <a:t>The number of faculty you assist with publishing in open access journals or in depositing work into your IR</a:t>
            </a:r>
          </a:p>
          <a:p>
            <a:pPr marL="0" indent="0">
              <a:buNone/>
            </a:pPr>
            <a:endParaRPr lang="en-US" dirty="0"/>
          </a:p>
          <a:p>
            <a:pPr marL="0" indent="0">
              <a:buNone/>
            </a:pPr>
            <a:r>
              <a:rPr lang="en-US" dirty="0"/>
              <a:t>While I do not advocate measuring activity for activities sake, measuring activity that helps promote movement toward desired outcomes can be helpful. Eventually you want to be able to look at whether you are achieving success via direct metrics and if the activity is not resulting in expected results it’s time to reexamine work flows and initiatives. </a:t>
            </a:r>
          </a:p>
          <a:p>
            <a:pPr marL="0" indent="0">
              <a:buNone/>
            </a:pPr>
            <a:endParaRPr dirty="0"/>
          </a:p>
        </p:txBody>
      </p:sp>
    </p:spTree>
    <p:extLst>
      <p:ext uri="{BB962C8B-B14F-4D97-AF65-F5344CB8AC3E}">
        <p14:creationId xmlns:p14="http://schemas.microsoft.com/office/powerpoint/2010/main" val="29740763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Now I’m going to take you through some commonly used business analytics techniques that can provide decision support for our values.</a:t>
            </a:r>
            <a:endParaRPr dirty="0"/>
          </a:p>
        </p:txBody>
      </p:sp>
    </p:spTree>
    <p:extLst>
      <p:ext uri="{BB962C8B-B14F-4D97-AF65-F5344CB8AC3E}">
        <p14:creationId xmlns:p14="http://schemas.microsoft.com/office/powerpoint/2010/main" val="23319964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35f391192_01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35f391192_01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 two major analysis techniques I’m reviewing are determining price sensitivity and stakeholder analysis. However additional techniques and tools will be scattered through out. First I’m going to discuss analyzing price sensitivity for conducting holistic collection assessment. Then I will discuss how stakeholder analysis can help us address research, teaching, and learning needs of our communities.</a:t>
            </a:r>
            <a:endParaRPr dirty="0"/>
          </a:p>
        </p:txBody>
      </p:sp>
    </p:spTree>
    <p:extLst>
      <p:ext uri="{BB962C8B-B14F-4D97-AF65-F5344CB8AC3E}">
        <p14:creationId xmlns:p14="http://schemas.microsoft.com/office/powerpoint/2010/main" val="11891021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35f391192_0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35f391192_0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To set the stage: Holistic collection assessment is an analysis process that enables individuals making collection management decisions to quickly determine the value of an individual resource within the context of a specific collection and/or within the entire library’s collection. This is a process I am developing at IUPUI.</a:t>
            </a: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 first key metric I need to collect is price history going back at least 6 years. This allows for the calculation of the 5-year and 3-year average annual percentage increase or decrease. Higher average prices increases indicate that we are more insensitive to the price of that particular resource.</a:t>
            </a:r>
          </a:p>
          <a:p>
            <a:pPr marL="0" indent="0">
              <a:buNone/>
            </a:pPr>
            <a:endParaRPr lang="en-US" dirty="0"/>
          </a:p>
          <a:p>
            <a:pPr marL="0" indent="0">
              <a:buNone/>
            </a:pPr>
            <a:r>
              <a:rPr lang="en-US" dirty="0"/>
              <a:t>The remaining metrics we collect in order to understand our level of price sensitivity. This metrics include:</a:t>
            </a:r>
          </a:p>
          <a:p>
            <a:pPr marL="0" indent="0">
              <a:buNone/>
            </a:pPr>
            <a:r>
              <a:rPr lang="en-US" dirty="0"/>
              <a:t>Use history, cost/use (helpful in trendspotting), the portion of the spend a resource uses (helpful in conducting a Pareto analysis), content coverage to reveal unique attributes, duplication, and competitive resources and substitutes, consortia status, and multi-year contract agreements.</a:t>
            </a:r>
            <a:endParaRPr dirty="0"/>
          </a:p>
        </p:txBody>
      </p:sp>
    </p:spTree>
    <p:extLst>
      <p:ext uri="{BB962C8B-B14F-4D97-AF65-F5344CB8AC3E}">
        <p14:creationId xmlns:p14="http://schemas.microsoft.com/office/powerpoint/2010/main" val="1731627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Just to review price sensitivity is the extent to which buyers are sensitive to price increases. When price increases are very high and you still buy the product you are insensitive. For a long time academic libraries have behaved in this manner while cutting staff and services to keep up with the high increases in scholarly journals. </a:t>
            </a:r>
          </a:p>
          <a:p>
            <a:pPr marL="0" indent="0">
              <a:buNone/>
            </a:pPr>
            <a:endParaRPr dirty="0"/>
          </a:p>
        </p:txBody>
      </p:sp>
    </p:spTree>
    <p:extLst>
      <p:ext uri="{BB962C8B-B14F-4D97-AF65-F5344CB8AC3E}">
        <p14:creationId xmlns:p14="http://schemas.microsoft.com/office/powerpoint/2010/main" val="3638609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There are four factors that influence price sensitivity, which I will go into more detail in the subsequent slides.</a:t>
            </a:r>
          </a:p>
        </p:txBody>
      </p:sp>
    </p:spTree>
    <p:extLst>
      <p:ext uri="{BB962C8B-B14F-4D97-AF65-F5344CB8AC3E}">
        <p14:creationId xmlns:p14="http://schemas.microsoft.com/office/powerpoint/2010/main" val="23466876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35f391192_08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35f391192_08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 first factor is the proportion of total cost this can be determined by understanding a resource’s portion of the total collection spend.</a:t>
            </a:r>
          </a:p>
          <a:p>
            <a:pPr marL="0" indent="0">
              <a:buNone/>
            </a:pPr>
            <a:r>
              <a:rPr lang="en-US" dirty="0"/>
              <a:t>The second factor is the level of differentiation between products. This is where understanding a resources content coverage, how it overlaps or is unique, is helpful.</a:t>
            </a:r>
          </a:p>
          <a:p>
            <a:pPr marL="0" indent="0">
              <a:buNone/>
            </a:pPr>
            <a:r>
              <a:rPr lang="en-US" dirty="0"/>
              <a:t>The third factor is the importance of a product/service to the buyer for offering a quality service or product to their own customers. So this is about how important is the resource we are buying for us to be able to serve our patrons. Metrics that helps us understand this factor are cost/use, cost per citation, stakeholder use in research or teaching (curriculum), uniqueness within the collection or in the world (archives), and consortia agreements.</a:t>
            </a:r>
          </a:p>
          <a:p>
            <a:pPr marL="0" indent="0">
              <a:buNone/>
            </a:pPr>
            <a:r>
              <a:rPr lang="en-US" dirty="0"/>
              <a:t>The final factor is the level of competition among end users (customers). This is the hardest one for many to wrap their arms around. A good example is the encyclopedia market. A competitive product from recent years is Wikipedia, which is gaining our users attention and completely diverting users from using library services for this type of information. Another example is users getting news information from Twitter or Facebook as opposed to traditional sources. Understanding competitive products and substitutes that our patrons may use in or outside the library to meet an information need helps us understand this factor.</a:t>
            </a:r>
            <a:endParaRPr dirty="0"/>
          </a:p>
        </p:txBody>
      </p:sp>
    </p:spTree>
    <p:extLst>
      <p:ext uri="{BB962C8B-B14F-4D97-AF65-F5344CB8AC3E}">
        <p14:creationId xmlns:p14="http://schemas.microsoft.com/office/powerpoint/2010/main" val="4681643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35f391192_0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1" name="Google Shape;211;g35f391192_0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Good Morning. My name is Katharine Macy, I have spent the last four years at University Library at IUPUI as a subject liaison to business, then I picked up economics, and most recently was appointed half time as the collection assessment librarian. A little bit more about myself. This is my second career. My first career was as an business analyst in the private sector, which included earning an MBA and working in marketing, operations, and finance. For me, assessment has always been critical to my work flows. It’s how I improve, and how I get to “be lazy” which always gets me a strong side eye from those who know me. That is because when I work to innovate I lean toward assessment every step of the way, so I may figure out the best way to achieve my goals, freeing up my time to work on all the other things I wish to accomplish. Assessment does not get in the way of doing my work, instead it provides me freedom. It allows me to determine what to stop doing, and helps me recognize what works as I iterate.</a:t>
            </a:r>
          </a:p>
          <a:p>
            <a:pPr marL="0" indent="0">
              <a:buNone/>
            </a:pPr>
            <a:endParaRPr lang="en-US" dirty="0"/>
          </a:p>
          <a:p>
            <a:pPr marL="0" indent="0">
              <a:buNone/>
            </a:pPr>
            <a:r>
              <a:rPr lang="en-US" dirty="0"/>
              <a:t>Enough about me. Today I want to share with frameworks, tools, and analytics gained from business and management, which can enable academic libraries to achieve their goals and promote our values. How these assessment and project management techniques allow us to create a culture of sustainability, innovation, and learning.</a:t>
            </a:r>
            <a:endParaRPr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g35f391192_08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9" name="Google Shape;339;g35f391192_08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This is an outline of all the sources we are using for gathering data to understand price sensitivity at IUPUI University Library. Much of the data I’m bringing into the analysis are from different systems and is very messy to clean up.</a:t>
            </a:r>
            <a:endParaRPr dirty="0"/>
          </a:p>
        </p:txBody>
      </p:sp>
    </p:spTree>
    <p:extLst>
      <p:ext uri="{BB962C8B-B14F-4D97-AF65-F5344CB8AC3E}">
        <p14:creationId xmlns:p14="http://schemas.microsoft.com/office/powerpoint/2010/main" val="2137199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Currently I’m creating and maintaining our collection analysis using MS Excel because it offers several data analysis tools I find useful: text to columns, removing duplicates, Pivot Tables, and conditional formatting. </a:t>
            </a:r>
          </a:p>
          <a:p>
            <a:pPr marL="0" indent="0">
              <a:buNone/>
            </a:pPr>
            <a:endParaRPr lang="en-US" dirty="0"/>
          </a:p>
          <a:p>
            <a:pPr marL="0" indent="0">
              <a:buNone/>
            </a:pPr>
            <a:r>
              <a:rPr lang="en-US" dirty="0"/>
              <a:t>There is open software options available with similar capabilities such as Google Sheets and Open Refine.</a:t>
            </a:r>
            <a:endParaRPr dirty="0"/>
          </a:p>
        </p:txBody>
      </p:sp>
    </p:spTree>
    <p:extLst>
      <p:ext uri="{BB962C8B-B14F-4D97-AF65-F5344CB8AC3E}">
        <p14:creationId xmlns:p14="http://schemas.microsoft.com/office/powerpoint/2010/main" val="11723164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142354" indent="0">
              <a:buNone/>
            </a:pPr>
            <a:r>
              <a:rPr lang="en-US" dirty="0"/>
              <a:t>As I join our data in different systems to understand how sensitive we are, I’ve encountered a number of challenges. The next three slides outline those challenges and our mitigation strategies. I’m not going to go through them in detail right now, but you can refer back to the slide deck if you need help trouble shooting challenges and don’t hesitate to reach out to me.</a:t>
            </a:r>
          </a:p>
          <a:p>
            <a:pPr marL="142354" indent="0">
              <a:buNone/>
            </a:pPr>
            <a:endParaRPr lang="en-US" dirty="0"/>
          </a:p>
          <a:p>
            <a:pPr marL="142354" indent="0">
              <a:buNone/>
            </a:pPr>
            <a:r>
              <a:rPr lang="en-US" dirty="0"/>
              <a:t>The main challenges we have in this project are</a:t>
            </a:r>
          </a:p>
          <a:p>
            <a:pPr marL="313804" indent="-171450"/>
            <a:r>
              <a:rPr lang="en-US" dirty="0"/>
              <a:t>Different data sources</a:t>
            </a:r>
          </a:p>
          <a:p>
            <a:pPr marL="313804" indent="-171450"/>
            <a:r>
              <a:rPr lang="en-US" dirty="0"/>
              <a:t>Title changes in systems/spreadsheets</a:t>
            </a:r>
          </a:p>
          <a:p>
            <a:pPr marL="313804" indent="-171450"/>
            <a:r>
              <a:rPr lang="en-US" dirty="0"/>
              <a:t>Human created spreadsheet (particularly for use data)</a:t>
            </a:r>
          </a:p>
          <a:p>
            <a:pPr marL="313804" indent="-171450"/>
            <a:r>
              <a:rPr lang="en-US" dirty="0"/>
              <a:t>Use data is not available</a:t>
            </a:r>
          </a:p>
          <a:p>
            <a:pPr marL="313804" indent="-171450"/>
            <a:r>
              <a:rPr lang="en-US" dirty="0"/>
              <a:t>Resource cost is allocated over several budget lines in multiple reports</a:t>
            </a:r>
          </a:p>
          <a:p>
            <a:pPr marL="313804" indent="-171450"/>
            <a:endParaRPr lang="en-US" dirty="0"/>
          </a:p>
          <a:p>
            <a:pPr marL="142354" indent="0">
              <a:buNone/>
            </a:pPr>
            <a:endParaRPr lang="en-US" dirty="0"/>
          </a:p>
        </p:txBody>
      </p:sp>
    </p:spTree>
    <p:extLst>
      <p:ext uri="{BB962C8B-B14F-4D97-AF65-F5344CB8AC3E}">
        <p14:creationId xmlns:p14="http://schemas.microsoft.com/office/powerpoint/2010/main" val="42052360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4078985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593203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A big concern I hear expressed is that there are too many resources and gathering all that data is too time consuming. And I have to say that I agree with you. We don’t have time to look at every resource. </a:t>
            </a:r>
          </a:p>
          <a:p>
            <a:pPr marL="0" indent="0">
              <a:buNone/>
            </a:pPr>
            <a:endParaRPr lang="en-US" dirty="0"/>
          </a:p>
          <a:p>
            <a:pPr marL="0" indent="0">
              <a:buNone/>
            </a:pPr>
            <a:r>
              <a:rPr lang="en-US" dirty="0"/>
              <a:t>However, we can use a technique call Pareto analysis in order to determine where to focus efforts. This is basically the 80/20 rule. 20 percent of our resources by count, contribute to 80 percent of our total collection spend. Determining which resources are in that top 20 percent helps us determine where changes have the most potential for impact. Once you’ve done this you can further whittle down the list by looking at resources with the highest cost/use, that have average annual price increases above a certain level like 5%, and lastly whether a consortia relationship is involved (which may help or hinder action). For resources you flag look to dive deep in documenting content as well as how our patrons use the resources.</a:t>
            </a:r>
          </a:p>
          <a:p>
            <a:pPr marL="0" indent="0">
              <a:buNone/>
            </a:pPr>
            <a:endParaRPr lang="en-US" dirty="0"/>
          </a:p>
          <a:p>
            <a:pPr marL="0" indent="0">
              <a:buNone/>
            </a:pPr>
            <a:r>
              <a:rPr lang="en-US" dirty="0"/>
              <a:t>I’ve posted a template to help you do this analysis in IUPUI Scholarworks.</a:t>
            </a:r>
            <a:endParaRPr dirty="0"/>
          </a:p>
        </p:txBody>
      </p:sp>
    </p:spTree>
    <p:extLst>
      <p:ext uri="{BB962C8B-B14F-4D97-AF65-F5344CB8AC3E}">
        <p14:creationId xmlns:p14="http://schemas.microsoft.com/office/powerpoint/2010/main" val="33285834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g35f391192_01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5" name="Google Shape;265;g35f391192_01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Here is an example of how Pareto analysis works. I’ve listed my resources sorted by costs. I calculate the cumulative spend and the % cumulative spend. I then flag the resources in the first 80%.</a:t>
            </a:r>
          </a:p>
          <a:p>
            <a:pPr marL="0" indent="0">
              <a:buNone/>
            </a:pPr>
            <a:endParaRPr lang="en-US" dirty="0"/>
          </a:p>
        </p:txBody>
      </p:sp>
    </p:spTree>
    <p:extLst>
      <p:ext uri="{BB962C8B-B14F-4D97-AF65-F5344CB8AC3E}">
        <p14:creationId xmlns:p14="http://schemas.microsoft.com/office/powerpoint/2010/main" val="32752280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g35f391192_057: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8" name="Google Shape;298;g35f391192_057: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Once you’ve documented the first items, move to the next level of resources depending on your goals. Maybe it’s the next 10% of the spend. Or it’s items with lower cost/use or average annual price increases in the first 80%. This is how you eat the elephant one bite at a time.</a:t>
            </a:r>
          </a:p>
          <a:p>
            <a:pPr marL="0" indent="0">
              <a:buNone/>
            </a:pPr>
            <a:endParaRPr lang="en-US" dirty="0"/>
          </a:p>
          <a:p>
            <a:pPr marL="0" indent="0">
              <a:buNone/>
            </a:pPr>
            <a:r>
              <a:rPr lang="en-US" dirty="0"/>
              <a:t>At IUPUI we have been working on the deeper dives through out this year, setting goals for each quarter. By the end of 2019 all of the databases/journals that are part of the first 80% will be documented at this deeper level that allows us to understand how these resources fit within the entire collection.</a:t>
            </a:r>
          </a:p>
          <a:p>
            <a:pPr marL="0" indent="0">
              <a:buNone/>
            </a:pPr>
            <a:endParaRPr lang="en-US" dirty="0"/>
          </a:p>
          <a:p>
            <a:pPr marL="0" indent="0">
              <a:buNone/>
            </a:pPr>
            <a:r>
              <a:rPr lang="en-US" dirty="0"/>
              <a:t>This information is feeding into what we call the Collection Scorecard.</a:t>
            </a:r>
            <a:endParaRPr dirty="0"/>
          </a:p>
        </p:txBody>
      </p:sp>
    </p:spTree>
    <p:extLst>
      <p:ext uri="{BB962C8B-B14F-4D97-AF65-F5344CB8AC3E}">
        <p14:creationId xmlns:p14="http://schemas.microsoft.com/office/powerpoint/2010/main" val="12961532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0"/>
        <p:cNvGrpSpPr/>
        <p:nvPr/>
      </p:nvGrpSpPr>
      <p:grpSpPr>
        <a:xfrm>
          <a:off x="0" y="0"/>
          <a:ext cx="0" cy="0"/>
          <a:chOff x="0" y="0"/>
          <a:chExt cx="0" cy="0"/>
        </a:xfrm>
      </p:grpSpPr>
      <p:sp>
        <p:nvSpPr>
          <p:cNvPr id="491" name="Google Shape;491;g35ed75ccf_0113: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2" name="Google Shape;492;g35ed75ccf_0113: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This is a mock up of the one page snapshot that summarizes quantitative and qualitative data and allows the collection working group and subject liaisons to get a clear picture on a resource. This scorecard facilitates collection decisions, conversations with faculty, and strategizing our negotiations with vendors.</a:t>
            </a:r>
          </a:p>
          <a:p>
            <a:pPr marL="0" indent="0">
              <a:buNone/>
            </a:pPr>
            <a:endParaRPr lang="en-US" dirty="0"/>
          </a:p>
          <a:p>
            <a:pPr marL="0" indent="0">
              <a:buNone/>
            </a:pPr>
            <a:r>
              <a:rPr lang="en-US" dirty="0"/>
              <a:t>To summarize so far: We have talked about analyzing price sensitivity, using pareto analysis, and visualizing data gathered via scorecards.</a:t>
            </a:r>
          </a:p>
          <a:p>
            <a:pPr marL="0" indent="0">
              <a:buNone/>
            </a:pPr>
            <a:endParaRPr lang="en-US" dirty="0"/>
          </a:p>
          <a:p>
            <a:pPr marL="0" indent="0">
              <a:buNone/>
            </a:pPr>
            <a:endParaRPr dirty="0"/>
          </a:p>
        </p:txBody>
      </p:sp>
    </p:spTree>
    <p:extLst>
      <p:ext uri="{BB962C8B-B14F-4D97-AF65-F5344CB8AC3E}">
        <p14:creationId xmlns:p14="http://schemas.microsoft.com/office/powerpoint/2010/main" val="22772497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g35ed75ccf_015: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6" name="Google Shape;246;g35ed75ccf_015: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Now we are going to transition and discuss how stakeholder analysis can help with all types of projects within libraries. Stakeholder analysis helps us understand how our users measure success, what their needs are, and how we can better communicate and meet those needs.</a:t>
            </a:r>
            <a:endParaRPr dirty="0"/>
          </a:p>
        </p:txBody>
      </p:sp>
    </p:spTree>
    <p:extLst>
      <p:ext uri="{BB962C8B-B14F-4D97-AF65-F5344CB8AC3E}">
        <p14:creationId xmlns:p14="http://schemas.microsoft.com/office/powerpoint/2010/main" val="1426709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But first I want to set up context and values so we can create assessment grounded in those values.</a:t>
            </a:r>
            <a:endParaRPr dirty="0"/>
          </a:p>
        </p:txBody>
      </p:sp>
    </p:spTree>
    <p:extLst>
      <p:ext uri="{BB962C8B-B14F-4D97-AF65-F5344CB8AC3E}">
        <p14:creationId xmlns:p14="http://schemas.microsoft.com/office/powerpoint/2010/main" val="381642284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142354" indent="0">
              <a:buNone/>
            </a:pPr>
            <a:r>
              <a:rPr lang="en-US" dirty="0"/>
              <a:t>I’ve created a sample stakeholder map for a library with students, research faculty, adjunct faculty, Community, and university administration. Faculty probably should be further broken out to Tenure/TT vs Clinical but you get the point. You want to identify all the different groups that have different needs and priorities.</a:t>
            </a:r>
          </a:p>
          <a:p>
            <a:pPr marL="142354" indent="0">
              <a:buNone/>
            </a:pPr>
            <a:endParaRPr lang="en-US" dirty="0"/>
          </a:p>
          <a:p>
            <a:pPr marL="142354" indent="0">
              <a:buNone/>
            </a:pPr>
            <a:r>
              <a:rPr lang="en-US" dirty="0"/>
              <a:t>Then answer the following questions:</a:t>
            </a:r>
          </a:p>
          <a:p>
            <a:pPr marL="313804" indent="-171450"/>
            <a:r>
              <a:rPr lang="en-US" dirty="0"/>
              <a:t>What are their goals and desired outcomes?</a:t>
            </a:r>
          </a:p>
          <a:p>
            <a:pPr marL="313804" indent="-171450"/>
            <a:r>
              <a:rPr lang="en-US" dirty="0"/>
              <a:t>What information needs do they have?</a:t>
            </a:r>
          </a:p>
          <a:p>
            <a:pPr marL="313804" indent="-171450"/>
            <a:r>
              <a:rPr lang="en-US" dirty="0"/>
              <a:t>How can the library best meet their resource needs?</a:t>
            </a:r>
          </a:p>
          <a:p>
            <a:pPr marL="313804" indent="-171450"/>
            <a:r>
              <a:rPr lang="en-US" dirty="0"/>
              <a:t>What library services could be provided to assist them in meeting their goals?</a:t>
            </a:r>
          </a:p>
          <a:p>
            <a:pPr marL="313804" indent="-171450"/>
            <a:r>
              <a:rPr lang="en-US" b="1" dirty="0"/>
              <a:t>How can the library become their partner in success?</a:t>
            </a:r>
          </a:p>
          <a:p>
            <a:pPr marL="142354" indent="0">
              <a:buNone/>
            </a:pPr>
            <a:endParaRPr lang="en-US" dirty="0"/>
          </a:p>
          <a:p>
            <a:pPr marL="142354" indent="0">
              <a:buNone/>
            </a:pPr>
            <a:r>
              <a:rPr lang="en-US" dirty="0"/>
              <a:t>It really about meeting them where they are at and addressing their pain points. We want to do this in a way that also supports our values and creates a sustainable service platform.</a:t>
            </a:r>
          </a:p>
          <a:p>
            <a:pPr marL="142354" indent="0">
              <a:buNone/>
            </a:pPr>
            <a:endParaRPr lang="en-US" dirty="0"/>
          </a:p>
          <a:p>
            <a:pPr marL="142354" indent="0">
              <a:buNone/>
            </a:pPr>
            <a:r>
              <a:rPr lang="en-US" dirty="0"/>
              <a:t>Creating stakeholder maps requires the input of others within your organization. You can look at the stakeholder map and figure out who within your organization can help you gather the necessary information</a:t>
            </a:r>
          </a:p>
          <a:p>
            <a:pPr marL="142354" indent="0">
              <a:buNone/>
            </a:pPr>
            <a:endParaRPr lang="en-US" dirty="0"/>
          </a:p>
          <a:p>
            <a:pPr marL="142354" indent="0">
              <a:buNone/>
            </a:pPr>
            <a:r>
              <a:rPr lang="en-US" dirty="0"/>
              <a:t>For instance, the creation of holistic collection assessment and a useful collection scorecard requires the assistance of our subject liaisons</a:t>
            </a:r>
          </a:p>
        </p:txBody>
      </p:sp>
    </p:spTree>
    <p:extLst>
      <p:ext uri="{BB962C8B-B14F-4D97-AF65-F5344CB8AC3E}">
        <p14:creationId xmlns:p14="http://schemas.microsoft.com/office/powerpoint/2010/main" val="5440087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They are in fact critical for our success. </a:t>
            </a:r>
          </a:p>
          <a:p>
            <a:pPr marL="0" indent="0">
              <a:buNone/>
            </a:pPr>
            <a:r>
              <a:rPr lang="en-US" dirty="0"/>
              <a:t>The first step was starting with the low hanging fruit. What resources are currently used in library instruction. Are there resources offered that aren’t listed on the guides? Do either of these actions seem to correlate with use?</a:t>
            </a:r>
            <a:endParaRPr dirty="0"/>
          </a:p>
        </p:txBody>
      </p:sp>
    </p:spTree>
    <p:extLst>
      <p:ext uri="{BB962C8B-B14F-4D97-AF65-F5344CB8AC3E}">
        <p14:creationId xmlns:p14="http://schemas.microsoft.com/office/powerpoint/2010/main" val="3125466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Then as part of the project we ask subject liaison to help inform us of how faculty are using resources in teaching? They are able to do this through reviewing curriculum maps, syllabi, and signature assignments. What are the information needs as indicated by the curriculum? What resources meet those needs?</a:t>
            </a:r>
            <a:endParaRPr dirty="0"/>
          </a:p>
        </p:txBody>
      </p:sp>
    </p:spTree>
    <p:extLst>
      <p:ext uri="{BB962C8B-B14F-4D97-AF65-F5344CB8AC3E}">
        <p14:creationId xmlns:p14="http://schemas.microsoft.com/office/powerpoint/2010/main" val="18423276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 name="Google Shape;234;p: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Lastly they conduct our outreach to understand research and teaching needs of faculty in the schools they support.</a:t>
            </a:r>
            <a:endParaRPr dirty="0"/>
          </a:p>
        </p:txBody>
      </p:sp>
    </p:spTree>
    <p:extLst>
      <p:ext uri="{BB962C8B-B14F-4D97-AF65-F5344CB8AC3E}">
        <p14:creationId xmlns:p14="http://schemas.microsoft.com/office/powerpoint/2010/main" val="37481275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35f391192_029: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 name="Google Shape;219;g35f391192_029: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It’s time for us to close the loop so we can understand how this can help us make decisions.</a:t>
            </a:r>
            <a:endParaRPr dirty="0"/>
          </a:p>
        </p:txBody>
      </p:sp>
    </p:spTree>
    <p:extLst>
      <p:ext uri="{BB962C8B-B14F-4D97-AF65-F5344CB8AC3E}">
        <p14:creationId xmlns:p14="http://schemas.microsoft.com/office/powerpoint/2010/main" val="380652411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142354" indent="0">
              <a:buNone/>
            </a:pPr>
            <a:r>
              <a:rPr lang="en-US" dirty="0"/>
              <a:t>Here are a final couple tools that I think are useful for program assessment and cultivating a growth mindset.</a:t>
            </a:r>
          </a:p>
          <a:p>
            <a:pPr marL="142354" indent="0">
              <a:buNone/>
            </a:pPr>
            <a:endParaRPr lang="en-US" dirty="0"/>
          </a:p>
          <a:p>
            <a:pPr marL="142354" indent="0">
              <a:buNone/>
            </a:pPr>
            <a:r>
              <a:rPr lang="en-US" dirty="0"/>
              <a:t>The Correction of Error report, is process and report that provides feedback during and as a post mortem on projects and initiatives. I feel like “correction of error” is a misnomer. Because it’s really a reflection exercise. The report captures key leading and lagging metrics, what went particularly well and what may have gone wrong. It’s full of qualitative and quantitative data. Individuals or teams reflect on why things were successful – was it due to certain processes, policies, actions? It allows individuals and teams to think through missteps and struggles to determine possible ways to prevent the occurrence in the future for internal process, or determine better ways to manage problems caused by some sort of external force outside of the team’s control.</a:t>
            </a:r>
          </a:p>
          <a:p>
            <a:pPr marL="142354" indent="0">
              <a:buNone/>
            </a:pPr>
            <a:endParaRPr lang="en-US" dirty="0"/>
          </a:p>
          <a:p>
            <a:pPr marL="142354" indent="0">
              <a:buNone/>
            </a:pPr>
            <a:r>
              <a:rPr lang="en-US" dirty="0"/>
              <a:t>The key part of a correction of error is that it must occur in a safe environment where teams know that this is about learning and not personal performance. Failure is okay as long as everyone learns from it so the team and organization moves forward. </a:t>
            </a:r>
          </a:p>
          <a:p>
            <a:pPr marL="142354" indent="0">
              <a:buNone/>
            </a:pPr>
            <a:endParaRPr lang="en-US" dirty="0"/>
          </a:p>
          <a:p>
            <a:pPr marL="142354" indent="0">
              <a:buNone/>
            </a:pPr>
            <a:r>
              <a:rPr lang="en-US" dirty="0"/>
              <a:t>This can be used to create a culture of learning &amp; empowerment. It gets everyone on the same page so they can communicate progress and value they are creating within their work. </a:t>
            </a:r>
          </a:p>
          <a:p>
            <a:pPr marL="142354" indent="0">
              <a:buNone/>
            </a:pPr>
            <a:endParaRPr lang="en-US" dirty="0"/>
          </a:p>
          <a:p>
            <a:pPr marL="142354" indent="0">
              <a:buNone/>
            </a:pPr>
            <a:r>
              <a:rPr lang="en-US" dirty="0"/>
              <a:t>It also provides the opportunity for organizations to create an archive of institutional knowledge, which is invaluable.</a:t>
            </a:r>
          </a:p>
          <a:p>
            <a:pPr marL="142354" indent="0">
              <a:buNone/>
            </a:pPr>
            <a:endParaRPr lang="en-US" dirty="0"/>
          </a:p>
          <a:p>
            <a:pPr marL="142354" indent="0">
              <a:buNone/>
            </a:pPr>
            <a:r>
              <a:rPr lang="en-US" dirty="0"/>
              <a:t>A final technique that I really like that Price Waterhouse Coopers introduced me to is using EBIs Even Better Ifs. – This is where at the end of the meeting or a report, people respond to “This would be even better if…” It helps reframe feedback in a constructive manner. People expect and know it’s not about personal criticism but about growth and improvement. In meetings EBIs can be captured in minutes.</a:t>
            </a:r>
          </a:p>
          <a:p>
            <a:pPr marL="142354" indent="0">
              <a:buNone/>
            </a:pPr>
            <a:endParaRPr lang="en-US" dirty="0"/>
          </a:p>
          <a:p>
            <a:pPr marL="142354" indent="0">
              <a:buNone/>
            </a:pPr>
            <a:r>
              <a:rPr lang="en-US" dirty="0"/>
              <a:t>These tools and techniques are about being able to continuously take in feedback and information so processes can be improved overtime. Our organization grows, and is able to focus on meaningful work. It’s very self actualizing.</a:t>
            </a:r>
          </a:p>
        </p:txBody>
      </p:sp>
    </p:spTree>
    <p:extLst>
      <p:ext uri="{BB962C8B-B14F-4D97-AF65-F5344CB8AC3E}">
        <p14:creationId xmlns:p14="http://schemas.microsoft.com/office/powerpoint/2010/main" val="283530164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142354" indent="0">
              <a:buNone/>
            </a:pPr>
            <a:r>
              <a:rPr lang="en-US" dirty="0"/>
              <a:t>Just some final thoughts </a:t>
            </a:r>
          </a:p>
          <a:p>
            <a:pPr marL="465887" indent="-323533"/>
            <a:r>
              <a:rPr lang="en-US" dirty="0"/>
              <a:t>The goal setting process is critical to ensure success, because meaningful assessment is impossible without it.</a:t>
            </a:r>
          </a:p>
          <a:p>
            <a:pPr marL="465887" indent="-323533" defTabSz="931774"/>
            <a:r>
              <a:rPr lang="en-US" dirty="0"/>
              <a:t>Indirect measures such as activity can act as leading indicators as you wait to for more traditional direct metrics which often lag.</a:t>
            </a:r>
          </a:p>
          <a:p>
            <a:pPr marL="465887" indent="-323533" defTabSz="931774"/>
            <a:r>
              <a:rPr lang="en-US" dirty="0"/>
              <a:t>Grounding goals in values helps create buy-in through communicating vision to external and internal stakeholders. Connecting our values to meeting a stakeholder need can be powerful as we navigate the politics within our institutions as well as inspire our colleagues.</a:t>
            </a:r>
          </a:p>
          <a:p>
            <a:pPr marL="465887" indent="-323533"/>
            <a:r>
              <a:rPr lang="en-US" dirty="0"/>
              <a:t>Libraries should look to other disciplines for expertise </a:t>
            </a:r>
          </a:p>
          <a:p>
            <a:pPr marL="931774" lvl="1" indent="-323533"/>
            <a:r>
              <a:rPr lang="en-US" dirty="0"/>
              <a:t>Today I talked about how business analytical tools can enable planning, execution, and outcome assessment. It can helps us iterate and be entrepreneurial in spirit.</a:t>
            </a:r>
          </a:p>
          <a:p>
            <a:pPr marL="931774" lvl="1" indent="-323533"/>
            <a:r>
              <a:rPr lang="en-US" dirty="0"/>
              <a:t>I ask you what disciplines might provide valuable insight to our assessment practice?</a:t>
            </a:r>
          </a:p>
          <a:p>
            <a:pPr marL="142354" indent="0">
              <a:buNone/>
            </a:pPr>
            <a:endParaRPr lang="en-US" dirty="0"/>
          </a:p>
        </p:txBody>
      </p:sp>
    </p:spTree>
    <p:extLst>
      <p:ext uri="{BB962C8B-B14F-4D97-AF65-F5344CB8AC3E}">
        <p14:creationId xmlns:p14="http://schemas.microsoft.com/office/powerpoint/2010/main" val="132445013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8"/>
        <p:cNvGrpSpPr/>
        <p:nvPr/>
      </p:nvGrpSpPr>
      <p:grpSpPr>
        <a:xfrm>
          <a:off x="0" y="0"/>
          <a:ext cx="0" cy="0"/>
          <a:chOff x="0" y="0"/>
          <a:chExt cx="0" cy="0"/>
        </a:xfrm>
      </p:grpSpPr>
      <p:sp>
        <p:nvSpPr>
          <p:cNvPr id="509" name="Google Shape;509;g35ed75ccf_0134: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0" name="Google Shape;510;g35ed75ccf_0134: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endParaRPr dirty="0"/>
          </a:p>
        </p:txBody>
      </p:sp>
    </p:spTree>
    <p:extLst>
      <p:ext uri="{BB962C8B-B14F-4D97-AF65-F5344CB8AC3E}">
        <p14:creationId xmlns:p14="http://schemas.microsoft.com/office/powerpoint/2010/main" val="15374636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5"/>
        <p:cNvGrpSpPr/>
        <p:nvPr/>
      </p:nvGrpSpPr>
      <p:grpSpPr>
        <a:xfrm>
          <a:off x="0" y="0"/>
          <a:ext cx="0" cy="0"/>
          <a:chOff x="0" y="0"/>
          <a:chExt cx="0" cy="0"/>
        </a:xfrm>
      </p:grpSpPr>
      <p:sp>
        <p:nvSpPr>
          <p:cNvPr id="386" name="Google Shape;386;g35ed75ccf_033: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87" name="Google Shape;387;g35ed75ccf_033:notes"/>
          <p:cNvSpPr txBox="1">
            <a:spLocks noGrp="1"/>
          </p:cNvSpPr>
          <p:nvPr>
            <p:ph type="body" idx="1"/>
          </p:nvPr>
        </p:nvSpPr>
        <p:spPr>
          <a:xfrm>
            <a:off x="701040" y="4415790"/>
            <a:ext cx="5608320" cy="4183380"/>
          </a:xfrm>
          <a:prstGeom prst="rect">
            <a:avLst/>
          </a:prstGeom>
        </p:spPr>
        <p:txBody>
          <a:bodyPr spcFirstLastPara="1" wrap="square" lIns="93162" tIns="93162" rIns="93162" bIns="93162" anchor="t" anchorCtr="0">
            <a:noAutofit/>
          </a:bodyPr>
          <a:lstStyle/>
          <a:p>
            <a:pPr marL="0" indent="0">
              <a:buNone/>
            </a:pPr>
            <a:r>
              <a:rPr lang="en-US" dirty="0"/>
              <a:t>First off. Scholarly communications are a mess and we are feeling incredible budget pressures. The projected annual increase of journal content is 6%, whereas collection budgets are only increasing 3% annually. That is quite a gap and it’s resulting in cuts. Meanwhile more and more content is being made available through electronic means. According to the Chronicle for Higher Education 52.7% of the budget is spent on electronic materials.</a:t>
            </a:r>
            <a:endParaRPr dirty="0"/>
          </a:p>
        </p:txBody>
      </p:sp>
    </p:spTree>
    <p:extLst>
      <p:ext uri="{BB962C8B-B14F-4D97-AF65-F5344CB8AC3E}">
        <p14:creationId xmlns:p14="http://schemas.microsoft.com/office/powerpoint/2010/main" val="2180814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142354" indent="0">
              <a:buNone/>
            </a:pPr>
            <a:r>
              <a:rPr lang="en-US" dirty="0"/>
              <a:t>The2018 Ithaka Faculty Survey indicates that with the increase of electronic materials online, an increasing number of faculty think academic library budget money should be diverted to other academic needs outside the library and that the roles of librarians is less important, because they view our roles as primarily about buying collections.</a:t>
            </a:r>
          </a:p>
        </p:txBody>
      </p:sp>
    </p:spTree>
    <p:extLst>
      <p:ext uri="{BB962C8B-B14F-4D97-AF65-F5344CB8AC3E}">
        <p14:creationId xmlns:p14="http://schemas.microsoft.com/office/powerpoint/2010/main" val="834059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142354" indent="0">
              <a:buNone/>
            </a:pPr>
            <a:r>
              <a:rPr lang="en-US" dirty="0"/>
              <a:t>This is seen again when faculty were asked to rate how important librarians were for student success. We have a perception issue, where faculty do not understand all the value the library provides to their communities. We can help resolve this through using assessment paired with stories that appeal to emotion, and by tying our work back to values important to our institutional context within our communications.</a:t>
            </a:r>
          </a:p>
        </p:txBody>
      </p:sp>
    </p:spTree>
    <p:extLst>
      <p:ext uri="{BB962C8B-B14F-4D97-AF65-F5344CB8AC3E}">
        <p14:creationId xmlns:p14="http://schemas.microsoft.com/office/powerpoint/2010/main" val="35519905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139700" indent="0">
              <a:buNone/>
            </a:pPr>
            <a:r>
              <a:rPr lang="en-US" dirty="0"/>
              <a:t>Speaking of values, today I’m going to focus on using the core values of librarianship as outlined by the American Library Association. However, it may be better to ground yourself in values from your individual institutional context. For instance a huge value that we consider at IUPUI is student success. </a:t>
            </a:r>
          </a:p>
        </p:txBody>
      </p:sp>
    </p:spTree>
    <p:extLst>
      <p:ext uri="{BB962C8B-B14F-4D97-AF65-F5344CB8AC3E}">
        <p14:creationId xmlns:p14="http://schemas.microsoft.com/office/powerpoint/2010/main" val="4104037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139700" indent="0">
              <a:buNone/>
            </a:pPr>
            <a:r>
              <a:rPr lang="en-US" dirty="0"/>
              <a:t>Considering context for academic libraries and our institutions, we can create values driven goals. This is needed because without clear goals, meaningful assessment isn’t possible. My process creating goals that are driven by values is to first</a:t>
            </a:r>
          </a:p>
          <a:p>
            <a:pPr lvl="0"/>
            <a:r>
              <a:rPr lang="en-US" dirty="0"/>
              <a:t>Describe what I hope to accomplish (action/goal)</a:t>
            </a:r>
          </a:p>
          <a:p>
            <a:pPr lvl="0"/>
            <a:r>
              <a:rPr lang="en-US" dirty="0"/>
              <a:t>Outline my Desired outcomes</a:t>
            </a:r>
          </a:p>
          <a:p>
            <a:pPr lvl="0"/>
            <a:r>
              <a:rPr lang="en-US" dirty="0"/>
              <a:t>List the behaviors/actions I want to stop doing because it gets in the way by fighting against the goal or not supporting our values. – Thinking through this is extremely helpful in considering how a program can be assessed outside traditional measures. Are we able to do less of something in a meaningful way? It also provides clarity in vision, goals, and expectations.</a:t>
            </a:r>
          </a:p>
          <a:p>
            <a:pPr lvl="0"/>
            <a:r>
              <a:rPr lang="en-US" dirty="0"/>
              <a:t>Lastly check for alignment with values.</a:t>
            </a:r>
          </a:p>
        </p:txBody>
      </p:sp>
    </p:spTree>
    <p:extLst>
      <p:ext uri="{BB962C8B-B14F-4D97-AF65-F5344CB8AC3E}">
        <p14:creationId xmlns:p14="http://schemas.microsoft.com/office/powerpoint/2010/main" val="26169137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marL="142354" indent="0">
              <a:buNone/>
            </a:pPr>
            <a:r>
              <a:rPr lang="en-US" dirty="0"/>
              <a:t>My first example of values driven goal setting:</a:t>
            </a:r>
          </a:p>
          <a:p>
            <a:pPr marL="142354" indent="0">
              <a:buNone/>
            </a:pPr>
            <a:endParaRPr lang="en-US" dirty="0"/>
          </a:p>
          <a:p>
            <a:pPr marL="142354" indent="0">
              <a:buNone/>
            </a:pPr>
            <a:r>
              <a:rPr lang="en-US" b="1" dirty="0"/>
              <a:t>I want to </a:t>
            </a:r>
            <a:r>
              <a:rPr lang="en-US" dirty="0"/>
              <a:t>purchase resources keeping in mind the value that an individual resource provides for the library’s entire collection which serves a diverse community. </a:t>
            </a:r>
          </a:p>
          <a:p>
            <a:pPr marL="142354" indent="0">
              <a:buNone/>
            </a:pPr>
            <a:r>
              <a:rPr lang="en-US" b="1" dirty="0"/>
              <a:t>In order to </a:t>
            </a:r>
            <a:r>
              <a:rPr lang="en-US" dirty="0"/>
              <a:t>identify and fill gaps, cancel unused resources to free up funds, plan upfront and honest conversations with my vendors as we work to build a sustainable relationship.</a:t>
            </a:r>
          </a:p>
          <a:p>
            <a:pPr marL="142354" indent="0">
              <a:buNone/>
            </a:pPr>
            <a:r>
              <a:rPr lang="en-US" b="1" dirty="0"/>
              <a:t>I don’t want to </a:t>
            </a:r>
            <a:r>
              <a:rPr lang="en-US" dirty="0"/>
              <a:t>continue purchasing duplicate content, have to cancel used resources because of budget shortfalls, make rushed decisions without understand the true value of the resource beyond $/use, or buy resources as a one-off when there are needed resources that would serve more users.</a:t>
            </a:r>
          </a:p>
          <a:p>
            <a:pPr marL="142354" indent="0">
              <a:buNone/>
            </a:pPr>
            <a:r>
              <a:rPr lang="en-US" dirty="0"/>
              <a:t>This goal is grounded in the </a:t>
            </a:r>
            <a:r>
              <a:rPr lang="en-US" b="1" dirty="0"/>
              <a:t>values </a:t>
            </a:r>
            <a:r>
              <a:rPr lang="en-US" dirty="0"/>
              <a:t>of access, professionalism, service, and sustainability.</a:t>
            </a:r>
          </a:p>
        </p:txBody>
      </p:sp>
    </p:spTree>
    <p:extLst>
      <p:ext uri="{BB962C8B-B14F-4D97-AF65-F5344CB8AC3E}">
        <p14:creationId xmlns:p14="http://schemas.microsoft.com/office/powerpoint/2010/main" val="669754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9"/>
        <p:cNvGrpSpPr/>
        <p:nvPr/>
      </p:nvGrpSpPr>
      <p:grpSpPr>
        <a:xfrm>
          <a:off x="0" y="0"/>
          <a:ext cx="0" cy="0"/>
          <a:chOff x="0" y="0"/>
          <a:chExt cx="0" cy="0"/>
        </a:xfrm>
      </p:grpSpPr>
      <p:sp>
        <p:nvSpPr>
          <p:cNvPr id="10" name="Google Shape;10;p2"/>
          <p:cNvSpPr/>
          <p:nvPr/>
        </p:nvSpPr>
        <p:spPr>
          <a:xfrm>
            <a:off x="7544483" y="657775"/>
            <a:ext cx="1299300" cy="4329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nvGrpSpPr>
          <p:cNvPr id="11" name="Google Shape;11;p2"/>
          <p:cNvGrpSpPr/>
          <p:nvPr/>
        </p:nvGrpSpPr>
        <p:grpSpPr>
          <a:xfrm>
            <a:off x="0" y="-7088"/>
            <a:ext cx="8661398" cy="5150588"/>
            <a:chOff x="0" y="-7088"/>
            <a:chExt cx="8661398" cy="5150588"/>
          </a:xfrm>
        </p:grpSpPr>
        <p:sp>
          <p:nvSpPr>
            <p:cNvPr id="12" name="Google Shape;12;p2"/>
            <p:cNvSpPr/>
            <p:nvPr/>
          </p:nvSpPr>
          <p:spPr>
            <a:xfrm>
              <a:off x="0" y="0"/>
              <a:ext cx="3525000" cy="5143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13;p2"/>
            <p:cNvSpPr/>
            <p:nvPr/>
          </p:nvSpPr>
          <p:spPr>
            <a:xfrm rot="10800000" flipH="1">
              <a:off x="3517898" y="-7088"/>
              <a:ext cx="5143500" cy="5143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grpSp>
        <p:nvGrpSpPr>
          <p:cNvPr id="14" name="Google Shape;14;p2"/>
          <p:cNvGrpSpPr/>
          <p:nvPr/>
        </p:nvGrpSpPr>
        <p:grpSpPr>
          <a:xfrm rot="10800000" flipH="1">
            <a:off x="1" y="1090763"/>
            <a:ext cx="8847502" cy="2961975"/>
            <a:chOff x="-8178042" y="-4493254"/>
            <a:chExt cx="19483598" cy="6522736"/>
          </a:xfrm>
        </p:grpSpPr>
        <p:sp>
          <p:nvSpPr>
            <p:cNvPr id="15" name="Google Shape;15;p2"/>
            <p:cNvSpPr/>
            <p:nvPr/>
          </p:nvSpPr>
          <p:spPr>
            <a:xfrm>
              <a:off x="-8178042" y="-4493118"/>
              <a:ext cx="12968400" cy="6522600"/>
            </a:xfrm>
            <a:prstGeom prst="rect">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sp>
          <p:nvSpPr>
            <p:cNvPr id="16" name="Google Shape;16;p2"/>
            <p:cNvSpPr/>
            <p:nvPr/>
          </p:nvSpPr>
          <p:spPr>
            <a:xfrm>
              <a:off x="4782955" y="-4493254"/>
              <a:ext cx="6522600" cy="6522600"/>
            </a:xfrm>
            <a:prstGeom prst="rtTriangle">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grpSp>
        <p:nvGrpSpPr>
          <p:cNvPr id="17" name="Google Shape;17;p2"/>
          <p:cNvGrpSpPr/>
          <p:nvPr/>
        </p:nvGrpSpPr>
        <p:grpSpPr>
          <a:xfrm>
            <a:off x="3677236" y="4278349"/>
            <a:ext cx="5480829" cy="432996"/>
            <a:chOff x="5582265" y="4646738"/>
            <a:chExt cx="5480829" cy="432996"/>
          </a:xfrm>
        </p:grpSpPr>
        <p:sp>
          <p:nvSpPr>
            <p:cNvPr id="18" name="Google Shape;18;p2"/>
            <p:cNvSpPr/>
            <p:nvPr/>
          </p:nvSpPr>
          <p:spPr>
            <a:xfrm rot="10800000">
              <a:off x="5582265"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9" name="Google Shape;19;p2"/>
            <p:cNvGrpSpPr/>
            <p:nvPr/>
          </p:nvGrpSpPr>
          <p:grpSpPr>
            <a:xfrm flipH="1">
              <a:off x="5585232" y="4646738"/>
              <a:ext cx="5477861" cy="304551"/>
              <a:chOff x="-24158748" y="330075"/>
              <a:chExt cx="30568423" cy="1699506"/>
            </a:xfrm>
          </p:grpSpPr>
          <p:sp>
            <p:nvSpPr>
              <p:cNvPr id="20" name="Google Shape;20;p2"/>
              <p:cNvSpPr/>
              <p:nvPr/>
            </p:nvSpPr>
            <p:spPr>
              <a:xfrm>
                <a:off x="-24158748" y="330081"/>
                <a:ext cx="289080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21;p2"/>
              <p:cNvSpPr/>
              <p:nvPr/>
            </p:nvSpPr>
            <p:spPr>
              <a:xfrm>
                <a:off x="4710175"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
        <p:nvSpPr>
          <p:cNvPr id="22" name="Google Shape;22;p2"/>
          <p:cNvSpPr txBox="1">
            <a:spLocks noGrp="1"/>
          </p:cNvSpPr>
          <p:nvPr>
            <p:ph type="ctrTitle"/>
          </p:nvPr>
        </p:nvSpPr>
        <p:spPr>
          <a:xfrm>
            <a:off x="685800" y="1090750"/>
            <a:ext cx="5367900" cy="29619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spTree>
      <p:nvGrpSpPr>
        <p:cNvPr id="1" name="Shape 23"/>
        <p:cNvGrpSpPr/>
        <p:nvPr/>
      </p:nvGrpSpPr>
      <p:grpSpPr>
        <a:xfrm>
          <a:off x="0" y="0"/>
          <a:ext cx="0" cy="0"/>
          <a:chOff x="0" y="0"/>
          <a:chExt cx="0" cy="0"/>
        </a:xfrm>
      </p:grpSpPr>
      <p:sp>
        <p:nvSpPr>
          <p:cNvPr id="24" name="Google Shape;24;p3"/>
          <p:cNvSpPr/>
          <p:nvPr/>
        </p:nvSpPr>
        <p:spPr>
          <a:xfrm>
            <a:off x="5697214" y="2635519"/>
            <a:ext cx="889200" cy="2964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nvGrpSpPr>
          <p:cNvPr id="25" name="Google Shape;25;p3"/>
          <p:cNvGrpSpPr/>
          <p:nvPr/>
        </p:nvGrpSpPr>
        <p:grpSpPr>
          <a:xfrm>
            <a:off x="0" y="-7088"/>
            <a:ext cx="8661398" cy="5150588"/>
            <a:chOff x="0" y="-7088"/>
            <a:chExt cx="8661398" cy="5150588"/>
          </a:xfrm>
        </p:grpSpPr>
        <p:sp>
          <p:nvSpPr>
            <p:cNvPr id="26" name="Google Shape;26;p3"/>
            <p:cNvSpPr/>
            <p:nvPr/>
          </p:nvSpPr>
          <p:spPr>
            <a:xfrm>
              <a:off x="0" y="0"/>
              <a:ext cx="3525000" cy="5143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 name="Google Shape;27;p3"/>
            <p:cNvSpPr/>
            <p:nvPr/>
          </p:nvSpPr>
          <p:spPr>
            <a:xfrm rot="10800000" flipH="1">
              <a:off x="3517898" y="-7088"/>
              <a:ext cx="5143500" cy="5143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grpSp>
        <p:nvGrpSpPr>
          <p:cNvPr id="28" name="Google Shape;28;p3"/>
          <p:cNvGrpSpPr/>
          <p:nvPr/>
        </p:nvGrpSpPr>
        <p:grpSpPr>
          <a:xfrm rot="10800000" flipH="1">
            <a:off x="-2" y="2924826"/>
            <a:ext cx="6589087" cy="2027268"/>
            <a:chOff x="-9894852" y="-4493254"/>
            <a:chExt cx="21200407" cy="6522740"/>
          </a:xfrm>
        </p:grpSpPr>
        <p:sp>
          <p:nvSpPr>
            <p:cNvPr id="29" name="Google Shape;29;p3"/>
            <p:cNvSpPr/>
            <p:nvPr/>
          </p:nvSpPr>
          <p:spPr>
            <a:xfrm>
              <a:off x="-9894852" y="-4493114"/>
              <a:ext cx="14685300" cy="6522600"/>
            </a:xfrm>
            <a:prstGeom prst="rect">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sp>
          <p:nvSpPr>
            <p:cNvPr id="30" name="Google Shape;30;p3"/>
            <p:cNvSpPr/>
            <p:nvPr/>
          </p:nvSpPr>
          <p:spPr>
            <a:xfrm>
              <a:off x="4782955" y="-4493254"/>
              <a:ext cx="6522600" cy="6522600"/>
            </a:xfrm>
            <a:prstGeom prst="rtTriangle">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grpSp>
        <p:nvGrpSpPr>
          <p:cNvPr id="31" name="Google Shape;31;p3"/>
          <p:cNvGrpSpPr/>
          <p:nvPr/>
        </p:nvGrpSpPr>
        <p:grpSpPr>
          <a:xfrm>
            <a:off x="6946842" y="4472723"/>
            <a:ext cx="2202830" cy="670795"/>
            <a:chOff x="5575242" y="4472723"/>
            <a:chExt cx="2202830" cy="670795"/>
          </a:xfrm>
        </p:grpSpPr>
        <p:sp>
          <p:nvSpPr>
            <p:cNvPr id="32" name="Google Shape;32;p3"/>
            <p:cNvSpPr/>
            <p:nvPr/>
          </p:nvSpPr>
          <p:spPr>
            <a:xfrm rot="10800000">
              <a:off x="5575242"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33" name="Google Shape;33;p3"/>
            <p:cNvGrpSpPr/>
            <p:nvPr/>
          </p:nvGrpSpPr>
          <p:grpSpPr>
            <a:xfrm flipH="1">
              <a:off x="5734850" y="4472723"/>
              <a:ext cx="2040837" cy="670795"/>
              <a:chOff x="1297954" y="330075"/>
              <a:chExt cx="5169293" cy="1699506"/>
            </a:xfrm>
          </p:grpSpPr>
          <p:sp>
            <p:nvSpPr>
              <p:cNvPr id="34" name="Google Shape;34;p3"/>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 name="Google Shape;35;p3"/>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36" name="Google Shape;36;p3"/>
            <p:cNvGrpSpPr/>
            <p:nvPr/>
          </p:nvGrpSpPr>
          <p:grpSpPr>
            <a:xfrm flipH="1">
              <a:off x="5578209" y="4646738"/>
              <a:ext cx="2199863" cy="304563"/>
              <a:chOff x="-5827153" y="330075"/>
              <a:chExt cx="12276019" cy="1699569"/>
            </a:xfrm>
          </p:grpSpPr>
          <p:sp>
            <p:nvSpPr>
              <p:cNvPr id="37" name="Google Shape;37;p3"/>
              <p:cNvSpPr/>
              <p:nvPr/>
            </p:nvSpPr>
            <p:spPr>
              <a:xfrm>
                <a:off x="-5827153" y="330144"/>
                <a:ext cx="106122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 name="Google Shape;38;p3"/>
              <p:cNvSpPr/>
              <p:nvPr/>
            </p:nvSpPr>
            <p:spPr>
              <a:xfrm>
                <a:off x="4749366"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
        <p:nvSpPr>
          <p:cNvPr id="39" name="Google Shape;39;p3"/>
          <p:cNvSpPr txBox="1">
            <a:spLocks noGrp="1"/>
          </p:cNvSpPr>
          <p:nvPr>
            <p:ph type="ctrTitle"/>
          </p:nvPr>
        </p:nvSpPr>
        <p:spPr>
          <a:xfrm>
            <a:off x="463525" y="2871148"/>
            <a:ext cx="4094400" cy="1159800"/>
          </a:xfrm>
          <a:prstGeom prst="rect">
            <a:avLst/>
          </a:prstGeom>
        </p:spPr>
        <p:txBody>
          <a:bodyPr spcFirstLastPara="1" wrap="square" lIns="91425" tIns="91425" rIns="91425" bIns="91425" anchor="b" anchorCtr="0">
            <a:noAutofit/>
          </a:bodyPr>
          <a:lstStyle>
            <a:lvl1pPr lvl="0" rtl="0">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endParaRPr/>
          </a:p>
        </p:txBody>
      </p:sp>
      <p:sp>
        <p:nvSpPr>
          <p:cNvPr id="40" name="Google Shape;40;p3"/>
          <p:cNvSpPr txBox="1">
            <a:spLocks noGrp="1"/>
          </p:cNvSpPr>
          <p:nvPr>
            <p:ph type="subTitle" idx="1"/>
          </p:nvPr>
        </p:nvSpPr>
        <p:spPr>
          <a:xfrm>
            <a:off x="463525" y="3975449"/>
            <a:ext cx="4094400" cy="784800"/>
          </a:xfrm>
          <a:prstGeom prst="rect">
            <a:avLst/>
          </a:prstGeom>
        </p:spPr>
        <p:txBody>
          <a:bodyPr spcFirstLastPara="1" wrap="square" lIns="91425" tIns="91425" rIns="91425" bIns="91425" anchor="t" anchorCtr="0">
            <a:noAutofit/>
          </a:bodyPr>
          <a:lstStyle>
            <a:lvl1pPr lvl="0" rtl="0">
              <a:spcBef>
                <a:spcPts val="0"/>
              </a:spcBef>
              <a:spcAft>
                <a:spcPts val="0"/>
              </a:spcAft>
              <a:buClr>
                <a:srgbClr val="FF9800"/>
              </a:buClr>
              <a:buSzPts val="2000"/>
              <a:buNone/>
              <a:defRPr sz="2000">
                <a:solidFill>
                  <a:srgbClr val="FF9800"/>
                </a:solidFill>
              </a:defRPr>
            </a:lvl1pPr>
            <a:lvl2pPr lvl="1" rtl="0">
              <a:spcBef>
                <a:spcPts val="1000"/>
              </a:spcBef>
              <a:spcAft>
                <a:spcPts val="0"/>
              </a:spcAft>
              <a:buClr>
                <a:srgbClr val="FF9800"/>
              </a:buClr>
              <a:buSzPts val="2000"/>
              <a:buNone/>
              <a:defRPr sz="2000">
                <a:solidFill>
                  <a:srgbClr val="FF9800"/>
                </a:solidFill>
              </a:defRPr>
            </a:lvl2pPr>
            <a:lvl3pPr lvl="2" rtl="0">
              <a:spcBef>
                <a:spcPts val="1000"/>
              </a:spcBef>
              <a:spcAft>
                <a:spcPts val="0"/>
              </a:spcAft>
              <a:buClr>
                <a:srgbClr val="FF9800"/>
              </a:buClr>
              <a:buSzPts val="2000"/>
              <a:buNone/>
              <a:defRPr sz="2000">
                <a:solidFill>
                  <a:srgbClr val="FF9800"/>
                </a:solidFill>
              </a:defRPr>
            </a:lvl3pPr>
            <a:lvl4pPr lvl="3" rtl="0">
              <a:spcBef>
                <a:spcPts val="1000"/>
              </a:spcBef>
              <a:spcAft>
                <a:spcPts val="0"/>
              </a:spcAft>
              <a:buClr>
                <a:srgbClr val="FF9800"/>
              </a:buClr>
              <a:buSzPts val="2000"/>
              <a:buNone/>
              <a:defRPr sz="2000">
                <a:solidFill>
                  <a:srgbClr val="FF9800"/>
                </a:solidFill>
              </a:defRPr>
            </a:lvl4pPr>
            <a:lvl5pPr lvl="4" rtl="0">
              <a:spcBef>
                <a:spcPts val="1000"/>
              </a:spcBef>
              <a:spcAft>
                <a:spcPts val="0"/>
              </a:spcAft>
              <a:buClr>
                <a:srgbClr val="FF9800"/>
              </a:buClr>
              <a:buSzPts val="2000"/>
              <a:buNone/>
              <a:defRPr sz="2000">
                <a:solidFill>
                  <a:srgbClr val="FF9800"/>
                </a:solidFill>
              </a:defRPr>
            </a:lvl5pPr>
            <a:lvl6pPr lvl="5" rtl="0">
              <a:spcBef>
                <a:spcPts val="1000"/>
              </a:spcBef>
              <a:spcAft>
                <a:spcPts val="0"/>
              </a:spcAft>
              <a:buClr>
                <a:srgbClr val="FF9800"/>
              </a:buClr>
              <a:buSzPts val="2000"/>
              <a:buNone/>
              <a:defRPr sz="2000">
                <a:solidFill>
                  <a:srgbClr val="FF9800"/>
                </a:solidFill>
              </a:defRPr>
            </a:lvl6pPr>
            <a:lvl7pPr lvl="6" rtl="0">
              <a:spcBef>
                <a:spcPts val="1000"/>
              </a:spcBef>
              <a:spcAft>
                <a:spcPts val="0"/>
              </a:spcAft>
              <a:buClr>
                <a:srgbClr val="FF9800"/>
              </a:buClr>
              <a:buSzPts val="2000"/>
              <a:buNone/>
              <a:defRPr sz="2000">
                <a:solidFill>
                  <a:srgbClr val="FF9800"/>
                </a:solidFill>
              </a:defRPr>
            </a:lvl7pPr>
            <a:lvl8pPr lvl="7" rtl="0">
              <a:spcBef>
                <a:spcPts val="1000"/>
              </a:spcBef>
              <a:spcAft>
                <a:spcPts val="0"/>
              </a:spcAft>
              <a:buClr>
                <a:srgbClr val="FF9800"/>
              </a:buClr>
              <a:buSzPts val="2000"/>
              <a:buNone/>
              <a:defRPr sz="2000">
                <a:solidFill>
                  <a:srgbClr val="FF9800"/>
                </a:solidFill>
              </a:defRPr>
            </a:lvl8pPr>
            <a:lvl9pPr lvl="8" rtl="0">
              <a:spcBef>
                <a:spcPts val="1000"/>
              </a:spcBef>
              <a:spcAft>
                <a:spcPts val="1000"/>
              </a:spcAft>
              <a:buClr>
                <a:srgbClr val="FF9800"/>
              </a:buClr>
              <a:buSzPts val="2000"/>
              <a:buNone/>
              <a:defRPr sz="2000">
                <a:solidFill>
                  <a:srgbClr val="FF9800"/>
                </a:solidFill>
              </a:defRPr>
            </a:lvl9pPr>
          </a:lstStyle>
          <a:p>
            <a:endParaRPr/>
          </a:p>
        </p:txBody>
      </p:sp>
      <p:sp>
        <p:nvSpPr>
          <p:cNvPr id="41" name="Google Shape;41;p3"/>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spTree>
      <p:nvGrpSpPr>
        <p:cNvPr id="1" name="Shape 42"/>
        <p:cNvGrpSpPr/>
        <p:nvPr/>
      </p:nvGrpSpPr>
      <p:grpSpPr>
        <a:xfrm>
          <a:off x="0" y="0"/>
          <a:ext cx="0" cy="0"/>
          <a:chOff x="0" y="0"/>
          <a:chExt cx="0" cy="0"/>
        </a:xfrm>
      </p:grpSpPr>
      <p:sp>
        <p:nvSpPr>
          <p:cNvPr id="43" name="Google Shape;43;p4"/>
          <p:cNvSpPr/>
          <p:nvPr/>
        </p:nvSpPr>
        <p:spPr>
          <a:xfrm>
            <a:off x="7544483" y="657775"/>
            <a:ext cx="1299300" cy="4329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nvGrpSpPr>
          <p:cNvPr id="44" name="Google Shape;44;p4"/>
          <p:cNvGrpSpPr/>
          <p:nvPr/>
        </p:nvGrpSpPr>
        <p:grpSpPr>
          <a:xfrm>
            <a:off x="0" y="-7088"/>
            <a:ext cx="8661398" cy="5150588"/>
            <a:chOff x="0" y="-7088"/>
            <a:chExt cx="8661398" cy="5150588"/>
          </a:xfrm>
        </p:grpSpPr>
        <p:sp>
          <p:nvSpPr>
            <p:cNvPr id="45" name="Google Shape;45;p4"/>
            <p:cNvSpPr/>
            <p:nvPr/>
          </p:nvSpPr>
          <p:spPr>
            <a:xfrm>
              <a:off x="0" y="0"/>
              <a:ext cx="3525000" cy="5143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6" name="Google Shape;46;p4"/>
            <p:cNvSpPr/>
            <p:nvPr/>
          </p:nvSpPr>
          <p:spPr>
            <a:xfrm rot="10800000" flipH="1">
              <a:off x="3517898" y="-7088"/>
              <a:ext cx="5143500" cy="5143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grpSp>
        <p:nvGrpSpPr>
          <p:cNvPr id="47" name="Google Shape;47;p4"/>
          <p:cNvGrpSpPr/>
          <p:nvPr/>
        </p:nvGrpSpPr>
        <p:grpSpPr>
          <a:xfrm rot="10800000" flipH="1">
            <a:off x="1" y="1090763"/>
            <a:ext cx="8847502" cy="2961975"/>
            <a:chOff x="-8178042" y="-4493254"/>
            <a:chExt cx="19483598" cy="6522736"/>
          </a:xfrm>
        </p:grpSpPr>
        <p:sp>
          <p:nvSpPr>
            <p:cNvPr id="48" name="Google Shape;48;p4"/>
            <p:cNvSpPr/>
            <p:nvPr/>
          </p:nvSpPr>
          <p:spPr>
            <a:xfrm>
              <a:off x="-8178042" y="-4493118"/>
              <a:ext cx="12968400" cy="6522600"/>
            </a:xfrm>
            <a:prstGeom prst="rect">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sp>
          <p:nvSpPr>
            <p:cNvPr id="49" name="Google Shape;49;p4"/>
            <p:cNvSpPr/>
            <p:nvPr/>
          </p:nvSpPr>
          <p:spPr>
            <a:xfrm>
              <a:off x="4782955" y="-4493254"/>
              <a:ext cx="6522600" cy="6522600"/>
            </a:xfrm>
            <a:prstGeom prst="rtTriangle">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sp>
        <p:nvSpPr>
          <p:cNvPr id="50" name="Google Shape;50;p4"/>
          <p:cNvSpPr txBox="1">
            <a:spLocks noGrp="1"/>
          </p:cNvSpPr>
          <p:nvPr>
            <p:ph type="body" idx="1"/>
          </p:nvPr>
        </p:nvSpPr>
        <p:spPr>
          <a:xfrm>
            <a:off x="829775" y="1202000"/>
            <a:ext cx="5090700" cy="2745000"/>
          </a:xfrm>
          <a:prstGeom prst="rect">
            <a:avLst/>
          </a:prstGeom>
        </p:spPr>
        <p:txBody>
          <a:bodyPr spcFirstLastPara="1" wrap="square" lIns="91425" tIns="91425" rIns="91425" bIns="91425" anchor="t" anchorCtr="0">
            <a:noAutofit/>
          </a:bodyPr>
          <a:lstStyle>
            <a:lvl1pPr marL="457200" lvl="0" indent="-419100" rtl="0">
              <a:spcBef>
                <a:spcPts val="600"/>
              </a:spcBef>
              <a:spcAft>
                <a:spcPts val="0"/>
              </a:spcAft>
              <a:buClr>
                <a:srgbClr val="FFFFFF"/>
              </a:buClr>
              <a:buSzPts val="3000"/>
              <a:buChar char="▰"/>
              <a:defRPr sz="3000" i="1">
                <a:solidFill>
                  <a:srgbClr val="FFFFFF"/>
                </a:solidFill>
              </a:defRPr>
            </a:lvl1pPr>
            <a:lvl2pPr marL="914400" lvl="1" indent="-419100" rtl="0">
              <a:spcBef>
                <a:spcPts val="480"/>
              </a:spcBef>
              <a:spcAft>
                <a:spcPts val="0"/>
              </a:spcAft>
              <a:buClr>
                <a:srgbClr val="FFFFFF"/>
              </a:buClr>
              <a:buSzPts val="3000"/>
              <a:buChar char="▻"/>
              <a:defRPr sz="3000" i="1">
                <a:solidFill>
                  <a:srgbClr val="FFFFFF"/>
                </a:solidFill>
              </a:defRPr>
            </a:lvl2pPr>
            <a:lvl3pPr marL="1371600" lvl="2" indent="-419100" rtl="0">
              <a:spcBef>
                <a:spcPts val="480"/>
              </a:spcBef>
              <a:spcAft>
                <a:spcPts val="0"/>
              </a:spcAft>
              <a:buClr>
                <a:srgbClr val="FFFFFF"/>
              </a:buClr>
              <a:buSzPts val="3000"/>
              <a:buChar char="▻"/>
              <a:defRPr sz="3000" i="1">
                <a:solidFill>
                  <a:srgbClr val="FFFFFF"/>
                </a:solidFill>
              </a:defRPr>
            </a:lvl3pPr>
            <a:lvl4pPr marL="1828800" lvl="3" indent="-419100" rtl="0">
              <a:spcBef>
                <a:spcPts val="360"/>
              </a:spcBef>
              <a:spcAft>
                <a:spcPts val="0"/>
              </a:spcAft>
              <a:buClr>
                <a:srgbClr val="FFFFFF"/>
              </a:buClr>
              <a:buSzPts val="3000"/>
              <a:buChar char="▻"/>
              <a:defRPr sz="3000" i="1">
                <a:solidFill>
                  <a:srgbClr val="FFFFFF"/>
                </a:solidFill>
              </a:defRPr>
            </a:lvl4pPr>
            <a:lvl5pPr marL="2286000" lvl="4" indent="-419100" rtl="0">
              <a:spcBef>
                <a:spcPts val="360"/>
              </a:spcBef>
              <a:spcAft>
                <a:spcPts val="0"/>
              </a:spcAft>
              <a:buClr>
                <a:srgbClr val="FFFFFF"/>
              </a:buClr>
              <a:buSzPts val="3000"/>
              <a:buChar char="▻"/>
              <a:defRPr sz="3000" i="1">
                <a:solidFill>
                  <a:srgbClr val="FFFFFF"/>
                </a:solidFill>
              </a:defRPr>
            </a:lvl5pPr>
            <a:lvl6pPr marL="2743200" lvl="5" indent="-419100" rtl="0">
              <a:spcBef>
                <a:spcPts val="360"/>
              </a:spcBef>
              <a:spcAft>
                <a:spcPts val="0"/>
              </a:spcAft>
              <a:buClr>
                <a:srgbClr val="FFFFFF"/>
              </a:buClr>
              <a:buSzPts val="3000"/>
              <a:buChar char="▻"/>
              <a:defRPr sz="3000" i="1">
                <a:solidFill>
                  <a:srgbClr val="FFFFFF"/>
                </a:solidFill>
              </a:defRPr>
            </a:lvl6pPr>
            <a:lvl7pPr marL="3200400" lvl="6" indent="-419100" rtl="0">
              <a:spcBef>
                <a:spcPts val="360"/>
              </a:spcBef>
              <a:spcAft>
                <a:spcPts val="0"/>
              </a:spcAft>
              <a:buClr>
                <a:srgbClr val="FFFFFF"/>
              </a:buClr>
              <a:buSzPts val="3000"/>
              <a:buChar char="▻"/>
              <a:defRPr sz="3000" i="1">
                <a:solidFill>
                  <a:srgbClr val="FFFFFF"/>
                </a:solidFill>
              </a:defRPr>
            </a:lvl7pPr>
            <a:lvl8pPr marL="3657600" lvl="7" indent="-419100" rtl="0">
              <a:spcBef>
                <a:spcPts val="360"/>
              </a:spcBef>
              <a:spcAft>
                <a:spcPts val="0"/>
              </a:spcAft>
              <a:buClr>
                <a:srgbClr val="FFFFFF"/>
              </a:buClr>
              <a:buSzPts val="3000"/>
              <a:buChar char="▻"/>
              <a:defRPr sz="3000" i="1">
                <a:solidFill>
                  <a:srgbClr val="FFFFFF"/>
                </a:solidFill>
              </a:defRPr>
            </a:lvl8pPr>
            <a:lvl9pPr marL="4114800" lvl="8" indent="-419100">
              <a:spcBef>
                <a:spcPts val="360"/>
              </a:spcBef>
              <a:spcAft>
                <a:spcPts val="0"/>
              </a:spcAft>
              <a:buClr>
                <a:srgbClr val="FFFFFF"/>
              </a:buClr>
              <a:buSzPts val="3000"/>
              <a:buChar char="▻"/>
              <a:defRPr sz="3000" i="1">
                <a:solidFill>
                  <a:srgbClr val="FFFFFF"/>
                </a:solidFill>
              </a:defRPr>
            </a:lvl9pPr>
          </a:lstStyle>
          <a:p>
            <a:endParaRPr/>
          </a:p>
        </p:txBody>
      </p:sp>
      <p:sp>
        <p:nvSpPr>
          <p:cNvPr id="51" name="Google Shape;51;p4"/>
          <p:cNvSpPr txBox="1"/>
          <p:nvPr/>
        </p:nvSpPr>
        <p:spPr>
          <a:xfrm>
            <a:off x="286600" y="1014575"/>
            <a:ext cx="676500" cy="65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7200" b="1">
                <a:solidFill>
                  <a:srgbClr val="FF9800"/>
                </a:solidFill>
              </a:rPr>
              <a:t>“</a:t>
            </a:r>
            <a:endParaRPr sz="7200" b="1" dirty="0">
              <a:solidFill>
                <a:srgbClr val="FF9800"/>
              </a:solidFill>
            </a:endParaRPr>
          </a:p>
        </p:txBody>
      </p:sp>
      <p:grpSp>
        <p:nvGrpSpPr>
          <p:cNvPr id="52" name="Google Shape;52;p4"/>
          <p:cNvGrpSpPr/>
          <p:nvPr/>
        </p:nvGrpSpPr>
        <p:grpSpPr>
          <a:xfrm>
            <a:off x="6946842" y="4472723"/>
            <a:ext cx="2202830" cy="670795"/>
            <a:chOff x="5575242" y="4472723"/>
            <a:chExt cx="2202830" cy="670795"/>
          </a:xfrm>
        </p:grpSpPr>
        <p:sp>
          <p:nvSpPr>
            <p:cNvPr id="53" name="Google Shape;53;p4"/>
            <p:cNvSpPr/>
            <p:nvPr/>
          </p:nvSpPr>
          <p:spPr>
            <a:xfrm rot="10800000">
              <a:off x="5575242"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54" name="Google Shape;54;p4"/>
            <p:cNvGrpSpPr/>
            <p:nvPr/>
          </p:nvGrpSpPr>
          <p:grpSpPr>
            <a:xfrm flipH="1">
              <a:off x="5734850" y="4472723"/>
              <a:ext cx="2040837" cy="670795"/>
              <a:chOff x="1297954" y="330075"/>
              <a:chExt cx="5169293" cy="1699506"/>
            </a:xfrm>
          </p:grpSpPr>
          <p:sp>
            <p:nvSpPr>
              <p:cNvPr id="55" name="Google Shape;55;p4"/>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 name="Google Shape;56;p4"/>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57" name="Google Shape;57;p4"/>
            <p:cNvGrpSpPr/>
            <p:nvPr/>
          </p:nvGrpSpPr>
          <p:grpSpPr>
            <a:xfrm flipH="1">
              <a:off x="5578209" y="4646738"/>
              <a:ext cx="2199863" cy="304563"/>
              <a:chOff x="-5827153" y="330075"/>
              <a:chExt cx="12276019" cy="1699569"/>
            </a:xfrm>
          </p:grpSpPr>
          <p:sp>
            <p:nvSpPr>
              <p:cNvPr id="58" name="Google Shape;58;p4"/>
              <p:cNvSpPr/>
              <p:nvPr/>
            </p:nvSpPr>
            <p:spPr>
              <a:xfrm>
                <a:off x="-5827153" y="330144"/>
                <a:ext cx="106122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9" name="Google Shape;59;p4"/>
              <p:cNvSpPr/>
              <p:nvPr/>
            </p:nvSpPr>
            <p:spPr>
              <a:xfrm>
                <a:off x="4749366"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
        <p:nvSpPr>
          <p:cNvPr id="60" name="Google Shape;60;p4"/>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61"/>
        <p:cNvGrpSpPr/>
        <p:nvPr/>
      </p:nvGrpSpPr>
      <p:grpSpPr>
        <a:xfrm>
          <a:off x="0" y="0"/>
          <a:ext cx="0" cy="0"/>
          <a:chOff x="0" y="0"/>
          <a:chExt cx="0" cy="0"/>
        </a:xfrm>
      </p:grpSpPr>
      <p:grpSp>
        <p:nvGrpSpPr>
          <p:cNvPr id="62" name="Google Shape;62;p5"/>
          <p:cNvGrpSpPr/>
          <p:nvPr/>
        </p:nvGrpSpPr>
        <p:grpSpPr>
          <a:xfrm>
            <a:off x="-4" y="40"/>
            <a:ext cx="7072430" cy="1327315"/>
            <a:chOff x="-4" y="40"/>
            <a:chExt cx="7072430" cy="1327315"/>
          </a:xfrm>
        </p:grpSpPr>
        <p:sp>
          <p:nvSpPr>
            <p:cNvPr id="63" name="Google Shape;63;p5"/>
            <p:cNvSpPr/>
            <p:nvPr/>
          </p:nvSpPr>
          <p:spPr>
            <a:xfrm>
              <a:off x="6292649" y="126425"/>
              <a:ext cx="779700" cy="2598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nvGrpSpPr>
            <p:cNvPr id="64" name="Google Shape;64;p5"/>
            <p:cNvGrpSpPr/>
            <p:nvPr/>
          </p:nvGrpSpPr>
          <p:grpSpPr>
            <a:xfrm rot="10800000" flipH="1">
              <a:off x="3" y="40"/>
              <a:ext cx="6756168" cy="1327315"/>
              <a:chOff x="-2168138" y="330075"/>
              <a:chExt cx="8650663" cy="1699506"/>
            </a:xfrm>
          </p:grpSpPr>
          <p:sp>
            <p:nvSpPr>
              <p:cNvPr id="65" name="Google Shape;65;p5"/>
              <p:cNvSpPr/>
              <p:nvPr/>
            </p:nvSpPr>
            <p:spPr>
              <a:xfrm>
                <a:off x="-2168138" y="330081"/>
                <a:ext cx="69582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sp>
            <p:nvSpPr>
              <p:cNvPr id="66" name="Google Shape;66;p5"/>
              <p:cNvSpPr/>
              <p:nvPr/>
            </p:nvSpPr>
            <p:spPr>
              <a:xfrm>
                <a:off x="4783025"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grpSp>
          <p:nvGrpSpPr>
            <p:cNvPr id="67" name="Google Shape;67;p5"/>
            <p:cNvGrpSpPr/>
            <p:nvPr/>
          </p:nvGrpSpPr>
          <p:grpSpPr>
            <a:xfrm rot="10800000" flipH="1">
              <a:off x="-4" y="381007"/>
              <a:ext cx="7072430" cy="771744"/>
              <a:chOff x="-9092084" y="330075"/>
              <a:chExt cx="15574609" cy="1699501"/>
            </a:xfrm>
          </p:grpSpPr>
          <p:sp>
            <p:nvSpPr>
              <p:cNvPr id="68" name="Google Shape;68;p5"/>
              <p:cNvSpPr/>
              <p:nvPr/>
            </p:nvSpPr>
            <p:spPr>
              <a:xfrm>
                <a:off x="-9092084" y="330076"/>
                <a:ext cx="13882200" cy="1699500"/>
              </a:xfrm>
              <a:prstGeom prst="rect">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sp>
            <p:nvSpPr>
              <p:cNvPr id="69" name="Google Shape;69;p5"/>
              <p:cNvSpPr/>
              <p:nvPr/>
            </p:nvSpPr>
            <p:spPr>
              <a:xfrm>
                <a:off x="4783025" y="330075"/>
                <a:ext cx="1699500" cy="1699500"/>
              </a:xfrm>
              <a:prstGeom prst="rtTriangle">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grpSp>
      <p:grpSp>
        <p:nvGrpSpPr>
          <p:cNvPr id="70" name="Google Shape;70;p5"/>
          <p:cNvGrpSpPr/>
          <p:nvPr/>
        </p:nvGrpSpPr>
        <p:grpSpPr>
          <a:xfrm>
            <a:off x="6946842" y="4472723"/>
            <a:ext cx="2202830" cy="670795"/>
            <a:chOff x="5575242" y="4472723"/>
            <a:chExt cx="2202830" cy="670795"/>
          </a:xfrm>
        </p:grpSpPr>
        <p:sp>
          <p:nvSpPr>
            <p:cNvPr id="71" name="Google Shape;71;p5"/>
            <p:cNvSpPr/>
            <p:nvPr/>
          </p:nvSpPr>
          <p:spPr>
            <a:xfrm rot="10800000">
              <a:off x="5575242"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72" name="Google Shape;72;p5"/>
            <p:cNvGrpSpPr/>
            <p:nvPr/>
          </p:nvGrpSpPr>
          <p:grpSpPr>
            <a:xfrm flipH="1">
              <a:off x="5734850" y="4472723"/>
              <a:ext cx="2040837" cy="670795"/>
              <a:chOff x="1297954" y="330075"/>
              <a:chExt cx="5169293" cy="1699506"/>
            </a:xfrm>
          </p:grpSpPr>
          <p:sp>
            <p:nvSpPr>
              <p:cNvPr id="73" name="Google Shape;73;p5"/>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4" name="Google Shape;74;p5"/>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75" name="Google Shape;75;p5"/>
            <p:cNvGrpSpPr/>
            <p:nvPr/>
          </p:nvGrpSpPr>
          <p:grpSpPr>
            <a:xfrm flipH="1">
              <a:off x="5578209" y="4646738"/>
              <a:ext cx="2199863" cy="304563"/>
              <a:chOff x="-5827153" y="330075"/>
              <a:chExt cx="12276019" cy="1699569"/>
            </a:xfrm>
          </p:grpSpPr>
          <p:sp>
            <p:nvSpPr>
              <p:cNvPr id="76" name="Google Shape;76;p5"/>
              <p:cNvSpPr/>
              <p:nvPr/>
            </p:nvSpPr>
            <p:spPr>
              <a:xfrm>
                <a:off x="-5827153" y="330144"/>
                <a:ext cx="106122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7" name="Google Shape;77;p5"/>
              <p:cNvSpPr/>
              <p:nvPr/>
            </p:nvSpPr>
            <p:spPr>
              <a:xfrm>
                <a:off x="4749366"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
        <p:nvSpPr>
          <p:cNvPr id="78" name="Google Shape;78;p5"/>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79" name="Google Shape;79;p5"/>
          <p:cNvSpPr txBox="1">
            <a:spLocks noGrp="1"/>
          </p:cNvSpPr>
          <p:nvPr>
            <p:ph type="body" idx="1"/>
          </p:nvPr>
        </p:nvSpPr>
        <p:spPr>
          <a:xfrm>
            <a:off x="814275" y="1327350"/>
            <a:ext cx="6132600" cy="3145500"/>
          </a:xfrm>
          <a:prstGeom prst="rect">
            <a:avLst/>
          </a:prstGeom>
        </p:spPr>
        <p:txBody>
          <a:bodyPr spcFirstLastPara="1" wrap="square" lIns="91425" tIns="91425" rIns="91425" bIns="91425" anchor="ctr" anchorCtr="0">
            <a:noAutofit/>
          </a:bodyPr>
          <a:lstStyle>
            <a:lvl1pPr marL="457200" lvl="0" indent="-381000">
              <a:spcBef>
                <a:spcPts val="600"/>
              </a:spcBef>
              <a:spcAft>
                <a:spcPts val="0"/>
              </a:spcAft>
              <a:buSzPts val="2400"/>
              <a:buChar char="▰"/>
              <a:defRPr/>
            </a:lvl1pPr>
            <a:lvl2pPr marL="914400" lvl="1" indent="-381000">
              <a:spcBef>
                <a:spcPts val="1000"/>
              </a:spcBef>
              <a:spcAft>
                <a:spcPts val="0"/>
              </a:spcAft>
              <a:buSzPts val="2400"/>
              <a:buChar char="▻"/>
              <a:defRPr/>
            </a:lvl2pPr>
            <a:lvl3pPr marL="1371600" lvl="2" indent="-381000">
              <a:spcBef>
                <a:spcPts val="1000"/>
              </a:spcBef>
              <a:spcAft>
                <a:spcPts val="0"/>
              </a:spcAft>
              <a:buSzPts val="2400"/>
              <a:buChar char="▻"/>
              <a:defRPr/>
            </a:lvl3pPr>
            <a:lvl4pPr marL="1828800" lvl="3" indent="-381000">
              <a:spcBef>
                <a:spcPts val="1000"/>
              </a:spcBef>
              <a:spcAft>
                <a:spcPts val="0"/>
              </a:spcAft>
              <a:buSzPts val="2400"/>
              <a:buChar char="▻"/>
              <a:defRPr/>
            </a:lvl4pPr>
            <a:lvl5pPr marL="2286000" lvl="4" indent="-381000">
              <a:spcBef>
                <a:spcPts val="1000"/>
              </a:spcBef>
              <a:spcAft>
                <a:spcPts val="0"/>
              </a:spcAft>
              <a:buSzPts val="2400"/>
              <a:buChar char="▻"/>
              <a:defRPr/>
            </a:lvl5pPr>
            <a:lvl6pPr marL="2743200" lvl="5" indent="-381000">
              <a:spcBef>
                <a:spcPts val="1000"/>
              </a:spcBef>
              <a:spcAft>
                <a:spcPts val="0"/>
              </a:spcAft>
              <a:buSzPts val="2400"/>
              <a:buChar char="▻"/>
              <a:defRPr/>
            </a:lvl6pPr>
            <a:lvl7pPr marL="3200400" lvl="6" indent="-381000">
              <a:spcBef>
                <a:spcPts val="1000"/>
              </a:spcBef>
              <a:spcAft>
                <a:spcPts val="0"/>
              </a:spcAft>
              <a:buSzPts val="2400"/>
              <a:buChar char="▻"/>
              <a:defRPr/>
            </a:lvl7pPr>
            <a:lvl8pPr marL="3657600" lvl="7" indent="-381000">
              <a:spcBef>
                <a:spcPts val="1000"/>
              </a:spcBef>
              <a:spcAft>
                <a:spcPts val="0"/>
              </a:spcAft>
              <a:buSzPts val="2400"/>
              <a:buChar char="▻"/>
              <a:defRPr/>
            </a:lvl8pPr>
            <a:lvl9pPr marL="4114800" lvl="8" indent="-381000">
              <a:spcBef>
                <a:spcPts val="1000"/>
              </a:spcBef>
              <a:spcAft>
                <a:spcPts val="1000"/>
              </a:spcAft>
              <a:buSzPts val="2400"/>
              <a:buChar char="▻"/>
              <a:defRPr/>
            </a:lvl9pPr>
          </a:lstStyle>
          <a:p>
            <a:endParaRPr/>
          </a:p>
        </p:txBody>
      </p:sp>
      <p:sp>
        <p:nvSpPr>
          <p:cNvPr id="80" name="Google Shape;80;p5"/>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81"/>
        <p:cNvGrpSpPr/>
        <p:nvPr/>
      </p:nvGrpSpPr>
      <p:grpSpPr>
        <a:xfrm>
          <a:off x="0" y="0"/>
          <a:ext cx="0" cy="0"/>
          <a:chOff x="0" y="0"/>
          <a:chExt cx="0" cy="0"/>
        </a:xfrm>
      </p:grpSpPr>
      <p:grpSp>
        <p:nvGrpSpPr>
          <p:cNvPr id="82" name="Google Shape;82;p6"/>
          <p:cNvGrpSpPr/>
          <p:nvPr/>
        </p:nvGrpSpPr>
        <p:grpSpPr>
          <a:xfrm>
            <a:off x="-4" y="40"/>
            <a:ext cx="7072430" cy="1327315"/>
            <a:chOff x="-4" y="40"/>
            <a:chExt cx="7072430" cy="1327315"/>
          </a:xfrm>
        </p:grpSpPr>
        <p:sp>
          <p:nvSpPr>
            <p:cNvPr id="83" name="Google Shape;83;p6"/>
            <p:cNvSpPr/>
            <p:nvPr/>
          </p:nvSpPr>
          <p:spPr>
            <a:xfrm>
              <a:off x="6292649" y="126425"/>
              <a:ext cx="779700" cy="2598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nvGrpSpPr>
            <p:cNvPr id="84" name="Google Shape;84;p6"/>
            <p:cNvGrpSpPr/>
            <p:nvPr/>
          </p:nvGrpSpPr>
          <p:grpSpPr>
            <a:xfrm rot="10800000" flipH="1">
              <a:off x="3" y="40"/>
              <a:ext cx="6756168" cy="1327315"/>
              <a:chOff x="-2168138" y="330075"/>
              <a:chExt cx="8650663" cy="1699506"/>
            </a:xfrm>
          </p:grpSpPr>
          <p:sp>
            <p:nvSpPr>
              <p:cNvPr id="85" name="Google Shape;85;p6"/>
              <p:cNvSpPr/>
              <p:nvPr/>
            </p:nvSpPr>
            <p:spPr>
              <a:xfrm>
                <a:off x="-2168138" y="330081"/>
                <a:ext cx="69582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sp>
            <p:nvSpPr>
              <p:cNvPr id="86" name="Google Shape;86;p6"/>
              <p:cNvSpPr/>
              <p:nvPr/>
            </p:nvSpPr>
            <p:spPr>
              <a:xfrm>
                <a:off x="4783025"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grpSp>
          <p:nvGrpSpPr>
            <p:cNvPr id="87" name="Google Shape;87;p6"/>
            <p:cNvGrpSpPr/>
            <p:nvPr/>
          </p:nvGrpSpPr>
          <p:grpSpPr>
            <a:xfrm rot="10800000" flipH="1">
              <a:off x="-4" y="381007"/>
              <a:ext cx="7072430" cy="771744"/>
              <a:chOff x="-9092084" y="330075"/>
              <a:chExt cx="15574609" cy="1699501"/>
            </a:xfrm>
          </p:grpSpPr>
          <p:sp>
            <p:nvSpPr>
              <p:cNvPr id="88" name="Google Shape;88;p6"/>
              <p:cNvSpPr/>
              <p:nvPr/>
            </p:nvSpPr>
            <p:spPr>
              <a:xfrm>
                <a:off x="-9092084" y="330076"/>
                <a:ext cx="13882200" cy="1699500"/>
              </a:xfrm>
              <a:prstGeom prst="rect">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sp>
            <p:nvSpPr>
              <p:cNvPr id="89" name="Google Shape;89;p6"/>
              <p:cNvSpPr/>
              <p:nvPr/>
            </p:nvSpPr>
            <p:spPr>
              <a:xfrm>
                <a:off x="4783025" y="330075"/>
                <a:ext cx="1699500" cy="1699500"/>
              </a:xfrm>
              <a:prstGeom prst="rtTriangle">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grpSp>
      <p:grpSp>
        <p:nvGrpSpPr>
          <p:cNvPr id="90" name="Google Shape;90;p6"/>
          <p:cNvGrpSpPr/>
          <p:nvPr/>
        </p:nvGrpSpPr>
        <p:grpSpPr>
          <a:xfrm>
            <a:off x="6946842" y="4472723"/>
            <a:ext cx="2202830" cy="670795"/>
            <a:chOff x="5575242" y="4472723"/>
            <a:chExt cx="2202830" cy="670795"/>
          </a:xfrm>
        </p:grpSpPr>
        <p:sp>
          <p:nvSpPr>
            <p:cNvPr id="91" name="Google Shape;91;p6"/>
            <p:cNvSpPr/>
            <p:nvPr/>
          </p:nvSpPr>
          <p:spPr>
            <a:xfrm rot="10800000">
              <a:off x="5575242"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92" name="Google Shape;92;p6"/>
            <p:cNvGrpSpPr/>
            <p:nvPr/>
          </p:nvGrpSpPr>
          <p:grpSpPr>
            <a:xfrm flipH="1">
              <a:off x="5734850" y="4472723"/>
              <a:ext cx="2040837" cy="670795"/>
              <a:chOff x="1297954" y="330075"/>
              <a:chExt cx="5169293" cy="1699506"/>
            </a:xfrm>
          </p:grpSpPr>
          <p:sp>
            <p:nvSpPr>
              <p:cNvPr id="93" name="Google Shape;93;p6"/>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4" name="Google Shape;94;p6"/>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95" name="Google Shape;95;p6"/>
            <p:cNvGrpSpPr/>
            <p:nvPr/>
          </p:nvGrpSpPr>
          <p:grpSpPr>
            <a:xfrm flipH="1">
              <a:off x="5578209" y="4646738"/>
              <a:ext cx="2199863" cy="304563"/>
              <a:chOff x="-5827153" y="330075"/>
              <a:chExt cx="12276019" cy="1699569"/>
            </a:xfrm>
          </p:grpSpPr>
          <p:sp>
            <p:nvSpPr>
              <p:cNvPr id="96" name="Google Shape;96;p6"/>
              <p:cNvSpPr/>
              <p:nvPr/>
            </p:nvSpPr>
            <p:spPr>
              <a:xfrm>
                <a:off x="-5827153" y="330144"/>
                <a:ext cx="106122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7" name="Google Shape;97;p6"/>
              <p:cNvSpPr/>
              <p:nvPr/>
            </p:nvSpPr>
            <p:spPr>
              <a:xfrm>
                <a:off x="4749366"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
        <p:nvSpPr>
          <p:cNvPr id="98" name="Google Shape;98;p6"/>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99" name="Google Shape;99;p6"/>
          <p:cNvSpPr txBox="1">
            <a:spLocks noGrp="1"/>
          </p:cNvSpPr>
          <p:nvPr>
            <p:ph type="body" idx="1"/>
          </p:nvPr>
        </p:nvSpPr>
        <p:spPr>
          <a:xfrm>
            <a:off x="814275" y="1537988"/>
            <a:ext cx="3378300" cy="27243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1000"/>
              </a:spcBef>
              <a:spcAft>
                <a:spcPts val="0"/>
              </a:spcAft>
              <a:buSzPts val="2000"/>
              <a:buChar char="▻"/>
              <a:defRPr sz="2000"/>
            </a:lvl2pPr>
            <a:lvl3pPr marL="1371600" lvl="2" indent="-355600">
              <a:spcBef>
                <a:spcPts val="1000"/>
              </a:spcBef>
              <a:spcAft>
                <a:spcPts val="0"/>
              </a:spcAft>
              <a:buSzPts val="2000"/>
              <a:buChar char="▻"/>
              <a:defRPr sz="2000"/>
            </a:lvl3pPr>
            <a:lvl4pPr marL="1828800" lvl="3" indent="-355600">
              <a:spcBef>
                <a:spcPts val="1000"/>
              </a:spcBef>
              <a:spcAft>
                <a:spcPts val="0"/>
              </a:spcAft>
              <a:buSzPts val="2000"/>
              <a:buChar char="▻"/>
              <a:defRPr sz="2000"/>
            </a:lvl4pPr>
            <a:lvl5pPr marL="2286000" lvl="4" indent="-355600">
              <a:spcBef>
                <a:spcPts val="1000"/>
              </a:spcBef>
              <a:spcAft>
                <a:spcPts val="0"/>
              </a:spcAft>
              <a:buSzPts val="2000"/>
              <a:buChar char="▻"/>
              <a:defRPr sz="2000"/>
            </a:lvl5pPr>
            <a:lvl6pPr marL="2743200" lvl="5" indent="-355600">
              <a:spcBef>
                <a:spcPts val="1000"/>
              </a:spcBef>
              <a:spcAft>
                <a:spcPts val="0"/>
              </a:spcAft>
              <a:buSzPts val="2000"/>
              <a:buChar char="▻"/>
              <a:defRPr sz="2000"/>
            </a:lvl6pPr>
            <a:lvl7pPr marL="3200400" lvl="6" indent="-355600">
              <a:spcBef>
                <a:spcPts val="1000"/>
              </a:spcBef>
              <a:spcAft>
                <a:spcPts val="0"/>
              </a:spcAft>
              <a:buSzPts val="2000"/>
              <a:buChar char="▻"/>
              <a:defRPr sz="2000"/>
            </a:lvl7pPr>
            <a:lvl8pPr marL="3657600" lvl="7" indent="-355600">
              <a:spcBef>
                <a:spcPts val="1000"/>
              </a:spcBef>
              <a:spcAft>
                <a:spcPts val="0"/>
              </a:spcAft>
              <a:buSzPts val="2000"/>
              <a:buChar char="▻"/>
              <a:defRPr sz="2000"/>
            </a:lvl8pPr>
            <a:lvl9pPr marL="4114800" lvl="8" indent="-355600">
              <a:spcBef>
                <a:spcPts val="1000"/>
              </a:spcBef>
              <a:spcAft>
                <a:spcPts val="1000"/>
              </a:spcAft>
              <a:buSzPts val="2000"/>
              <a:buChar char="▻"/>
              <a:defRPr sz="2000"/>
            </a:lvl9pPr>
          </a:lstStyle>
          <a:p>
            <a:endParaRPr/>
          </a:p>
        </p:txBody>
      </p:sp>
      <p:sp>
        <p:nvSpPr>
          <p:cNvPr id="100" name="Google Shape;100;p6"/>
          <p:cNvSpPr txBox="1">
            <a:spLocks noGrp="1"/>
          </p:cNvSpPr>
          <p:nvPr>
            <p:ph type="body" idx="2"/>
          </p:nvPr>
        </p:nvSpPr>
        <p:spPr>
          <a:xfrm>
            <a:off x="4396123" y="1537988"/>
            <a:ext cx="3378300" cy="27243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1000"/>
              </a:spcBef>
              <a:spcAft>
                <a:spcPts val="0"/>
              </a:spcAft>
              <a:buSzPts val="2000"/>
              <a:buChar char="▻"/>
              <a:defRPr sz="2000"/>
            </a:lvl2pPr>
            <a:lvl3pPr marL="1371600" lvl="2" indent="-355600">
              <a:spcBef>
                <a:spcPts val="1000"/>
              </a:spcBef>
              <a:spcAft>
                <a:spcPts val="0"/>
              </a:spcAft>
              <a:buSzPts val="2000"/>
              <a:buChar char="▻"/>
              <a:defRPr sz="2000"/>
            </a:lvl3pPr>
            <a:lvl4pPr marL="1828800" lvl="3" indent="-355600">
              <a:spcBef>
                <a:spcPts val="1000"/>
              </a:spcBef>
              <a:spcAft>
                <a:spcPts val="0"/>
              </a:spcAft>
              <a:buSzPts val="2000"/>
              <a:buChar char="▻"/>
              <a:defRPr sz="2000"/>
            </a:lvl4pPr>
            <a:lvl5pPr marL="2286000" lvl="4" indent="-355600">
              <a:spcBef>
                <a:spcPts val="1000"/>
              </a:spcBef>
              <a:spcAft>
                <a:spcPts val="0"/>
              </a:spcAft>
              <a:buSzPts val="2000"/>
              <a:buChar char="▻"/>
              <a:defRPr sz="2000"/>
            </a:lvl5pPr>
            <a:lvl6pPr marL="2743200" lvl="5" indent="-355600">
              <a:spcBef>
                <a:spcPts val="1000"/>
              </a:spcBef>
              <a:spcAft>
                <a:spcPts val="0"/>
              </a:spcAft>
              <a:buSzPts val="2000"/>
              <a:buChar char="▻"/>
              <a:defRPr sz="2000"/>
            </a:lvl6pPr>
            <a:lvl7pPr marL="3200400" lvl="6" indent="-355600">
              <a:spcBef>
                <a:spcPts val="1000"/>
              </a:spcBef>
              <a:spcAft>
                <a:spcPts val="0"/>
              </a:spcAft>
              <a:buSzPts val="2000"/>
              <a:buChar char="▻"/>
              <a:defRPr sz="2000"/>
            </a:lvl7pPr>
            <a:lvl8pPr marL="3657600" lvl="7" indent="-355600">
              <a:spcBef>
                <a:spcPts val="1000"/>
              </a:spcBef>
              <a:spcAft>
                <a:spcPts val="0"/>
              </a:spcAft>
              <a:buSzPts val="2000"/>
              <a:buChar char="▻"/>
              <a:defRPr sz="2000"/>
            </a:lvl8pPr>
            <a:lvl9pPr marL="4114800" lvl="8" indent="-355600">
              <a:spcBef>
                <a:spcPts val="1000"/>
              </a:spcBef>
              <a:spcAft>
                <a:spcPts val="1000"/>
              </a:spcAft>
              <a:buSzPts val="2000"/>
              <a:buChar char="▻"/>
              <a:defRPr sz="2000"/>
            </a:lvl9pPr>
          </a:lstStyle>
          <a:p>
            <a:endParaRPr/>
          </a:p>
        </p:txBody>
      </p:sp>
      <p:sp>
        <p:nvSpPr>
          <p:cNvPr id="101" name="Google Shape;101;p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102"/>
        <p:cNvGrpSpPr/>
        <p:nvPr/>
      </p:nvGrpSpPr>
      <p:grpSpPr>
        <a:xfrm>
          <a:off x="0" y="0"/>
          <a:ext cx="0" cy="0"/>
          <a:chOff x="0" y="0"/>
          <a:chExt cx="0" cy="0"/>
        </a:xfrm>
      </p:grpSpPr>
      <p:grpSp>
        <p:nvGrpSpPr>
          <p:cNvPr id="103" name="Google Shape;103;p7"/>
          <p:cNvGrpSpPr/>
          <p:nvPr/>
        </p:nvGrpSpPr>
        <p:grpSpPr>
          <a:xfrm>
            <a:off x="-4" y="40"/>
            <a:ext cx="7072430" cy="1327315"/>
            <a:chOff x="-4" y="40"/>
            <a:chExt cx="7072430" cy="1327315"/>
          </a:xfrm>
        </p:grpSpPr>
        <p:sp>
          <p:nvSpPr>
            <p:cNvPr id="104" name="Google Shape;104;p7"/>
            <p:cNvSpPr/>
            <p:nvPr/>
          </p:nvSpPr>
          <p:spPr>
            <a:xfrm>
              <a:off x="6292649" y="126425"/>
              <a:ext cx="779700" cy="2598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nvGrpSpPr>
            <p:cNvPr id="105" name="Google Shape;105;p7"/>
            <p:cNvGrpSpPr/>
            <p:nvPr/>
          </p:nvGrpSpPr>
          <p:grpSpPr>
            <a:xfrm rot="10800000" flipH="1">
              <a:off x="3" y="40"/>
              <a:ext cx="6756168" cy="1327315"/>
              <a:chOff x="-2168138" y="330075"/>
              <a:chExt cx="8650663" cy="1699506"/>
            </a:xfrm>
          </p:grpSpPr>
          <p:sp>
            <p:nvSpPr>
              <p:cNvPr id="106" name="Google Shape;106;p7"/>
              <p:cNvSpPr/>
              <p:nvPr/>
            </p:nvSpPr>
            <p:spPr>
              <a:xfrm>
                <a:off x="-2168138" y="330081"/>
                <a:ext cx="69582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sp>
            <p:nvSpPr>
              <p:cNvPr id="107" name="Google Shape;107;p7"/>
              <p:cNvSpPr/>
              <p:nvPr/>
            </p:nvSpPr>
            <p:spPr>
              <a:xfrm>
                <a:off x="4783025"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grpSp>
          <p:nvGrpSpPr>
            <p:cNvPr id="108" name="Google Shape;108;p7"/>
            <p:cNvGrpSpPr/>
            <p:nvPr/>
          </p:nvGrpSpPr>
          <p:grpSpPr>
            <a:xfrm rot="10800000" flipH="1">
              <a:off x="-4" y="381007"/>
              <a:ext cx="7072430" cy="771744"/>
              <a:chOff x="-9092084" y="330075"/>
              <a:chExt cx="15574609" cy="1699501"/>
            </a:xfrm>
          </p:grpSpPr>
          <p:sp>
            <p:nvSpPr>
              <p:cNvPr id="109" name="Google Shape;109;p7"/>
              <p:cNvSpPr/>
              <p:nvPr/>
            </p:nvSpPr>
            <p:spPr>
              <a:xfrm>
                <a:off x="-9092084" y="330076"/>
                <a:ext cx="13882200" cy="1699500"/>
              </a:xfrm>
              <a:prstGeom prst="rect">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sp>
            <p:nvSpPr>
              <p:cNvPr id="110" name="Google Shape;110;p7"/>
              <p:cNvSpPr/>
              <p:nvPr/>
            </p:nvSpPr>
            <p:spPr>
              <a:xfrm>
                <a:off x="4783025" y="330075"/>
                <a:ext cx="1699500" cy="1699500"/>
              </a:xfrm>
              <a:prstGeom prst="rtTriangle">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grpSp>
      <p:grpSp>
        <p:nvGrpSpPr>
          <p:cNvPr id="111" name="Google Shape;111;p7"/>
          <p:cNvGrpSpPr/>
          <p:nvPr/>
        </p:nvGrpSpPr>
        <p:grpSpPr>
          <a:xfrm>
            <a:off x="6946842" y="4472723"/>
            <a:ext cx="2202830" cy="670795"/>
            <a:chOff x="5575242" y="4472723"/>
            <a:chExt cx="2202830" cy="670795"/>
          </a:xfrm>
        </p:grpSpPr>
        <p:sp>
          <p:nvSpPr>
            <p:cNvPr id="112" name="Google Shape;112;p7"/>
            <p:cNvSpPr/>
            <p:nvPr/>
          </p:nvSpPr>
          <p:spPr>
            <a:xfrm rot="10800000">
              <a:off x="5575242"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13" name="Google Shape;113;p7"/>
            <p:cNvGrpSpPr/>
            <p:nvPr/>
          </p:nvGrpSpPr>
          <p:grpSpPr>
            <a:xfrm flipH="1">
              <a:off x="5734850" y="4472723"/>
              <a:ext cx="2040837" cy="670795"/>
              <a:chOff x="1297954" y="330075"/>
              <a:chExt cx="5169293" cy="1699506"/>
            </a:xfrm>
          </p:grpSpPr>
          <p:sp>
            <p:nvSpPr>
              <p:cNvPr id="114" name="Google Shape;114;p7"/>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5" name="Google Shape;115;p7"/>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16" name="Google Shape;116;p7"/>
            <p:cNvGrpSpPr/>
            <p:nvPr/>
          </p:nvGrpSpPr>
          <p:grpSpPr>
            <a:xfrm flipH="1">
              <a:off x="5578209" y="4646738"/>
              <a:ext cx="2199863" cy="304563"/>
              <a:chOff x="-5827153" y="330075"/>
              <a:chExt cx="12276019" cy="1699569"/>
            </a:xfrm>
          </p:grpSpPr>
          <p:sp>
            <p:nvSpPr>
              <p:cNvPr id="117" name="Google Shape;117;p7"/>
              <p:cNvSpPr/>
              <p:nvPr/>
            </p:nvSpPr>
            <p:spPr>
              <a:xfrm>
                <a:off x="-5827153" y="330144"/>
                <a:ext cx="106122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8" name="Google Shape;118;p7"/>
              <p:cNvSpPr/>
              <p:nvPr/>
            </p:nvSpPr>
            <p:spPr>
              <a:xfrm>
                <a:off x="4749366"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
        <p:nvSpPr>
          <p:cNvPr id="119" name="Google Shape;119;p7"/>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lvl1pPr lvl="0" rtl="0">
              <a:spcBef>
                <a:spcPts val="0"/>
              </a:spcBef>
              <a:spcAft>
                <a:spcPts val="0"/>
              </a:spcAft>
              <a:buSzPts val="2000"/>
              <a:buNone/>
              <a:defRPr/>
            </a:lvl1pPr>
            <a:lvl2pPr lvl="1" rtl="0">
              <a:spcBef>
                <a:spcPts val="0"/>
              </a:spcBef>
              <a:spcAft>
                <a:spcPts val="0"/>
              </a:spcAft>
              <a:buSzPts val="2000"/>
              <a:buNone/>
              <a:defRPr/>
            </a:lvl2pPr>
            <a:lvl3pPr lvl="2" rtl="0">
              <a:spcBef>
                <a:spcPts val="0"/>
              </a:spcBef>
              <a:spcAft>
                <a:spcPts val="0"/>
              </a:spcAft>
              <a:buSzPts val="2000"/>
              <a:buNone/>
              <a:defRPr/>
            </a:lvl3pPr>
            <a:lvl4pPr lvl="3" rtl="0">
              <a:spcBef>
                <a:spcPts val="0"/>
              </a:spcBef>
              <a:spcAft>
                <a:spcPts val="0"/>
              </a:spcAft>
              <a:buSzPts val="2000"/>
              <a:buNone/>
              <a:defRPr/>
            </a:lvl4pPr>
            <a:lvl5pPr lvl="4" rtl="0">
              <a:spcBef>
                <a:spcPts val="0"/>
              </a:spcBef>
              <a:spcAft>
                <a:spcPts val="0"/>
              </a:spcAft>
              <a:buSzPts val="2000"/>
              <a:buNone/>
              <a:defRPr/>
            </a:lvl5pPr>
            <a:lvl6pPr lvl="5" rtl="0">
              <a:spcBef>
                <a:spcPts val="0"/>
              </a:spcBef>
              <a:spcAft>
                <a:spcPts val="0"/>
              </a:spcAft>
              <a:buSzPts val="2000"/>
              <a:buNone/>
              <a:defRPr/>
            </a:lvl6pPr>
            <a:lvl7pPr lvl="6" rtl="0">
              <a:spcBef>
                <a:spcPts val="0"/>
              </a:spcBef>
              <a:spcAft>
                <a:spcPts val="0"/>
              </a:spcAft>
              <a:buSzPts val="2000"/>
              <a:buNone/>
              <a:defRPr/>
            </a:lvl7pPr>
            <a:lvl8pPr lvl="7" rtl="0">
              <a:spcBef>
                <a:spcPts val="0"/>
              </a:spcBef>
              <a:spcAft>
                <a:spcPts val="0"/>
              </a:spcAft>
              <a:buSzPts val="2000"/>
              <a:buNone/>
              <a:defRPr/>
            </a:lvl8pPr>
            <a:lvl9pPr lvl="8" rtl="0">
              <a:spcBef>
                <a:spcPts val="0"/>
              </a:spcBef>
              <a:spcAft>
                <a:spcPts val="0"/>
              </a:spcAft>
              <a:buSzPts val="2000"/>
              <a:buNone/>
              <a:defRPr/>
            </a:lvl9pPr>
          </a:lstStyle>
          <a:p>
            <a:endParaRPr/>
          </a:p>
        </p:txBody>
      </p:sp>
      <p:sp>
        <p:nvSpPr>
          <p:cNvPr id="120" name="Google Shape;120;p7"/>
          <p:cNvSpPr txBox="1">
            <a:spLocks noGrp="1"/>
          </p:cNvSpPr>
          <p:nvPr>
            <p:ph type="body" idx="1"/>
          </p:nvPr>
        </p:nvSpPr>
        <p:spPr>
          <a:xfrm>
            <a:off x="870450" y="1545076"/>
            <a:ext cx="2247900" cy="27099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1000"/>
              </a:spcBef>
              <a:spcAft>
                <a:spcPts val="0"/>
              </a:spcAft>
              <a:buSzPts val="1800"/>
              <a:buChar char="▻"/>
              <a:defRPr sz="1800"/>
            </a:lvl2pPr>
            <a:lvl3pPr marL="1371600" lvl="2" indent="-342900" rtl="0">
              <a:spcBef>
                <a:spcPts val="1000"/>
              </a:spcBef>
              <a:spcAft>
                <a:spcPts val="0"/>
              </a:spcAft>
              <a:buSzPts val="1800"/>
              <a:buChar char="▻"/>
              <a:defRPr sz="1800"/>
            </a:lvl3pPr>
            <a:lvl4pPr marL="1828800" lvl="3" indent="-342900" rtl="0">
              <a:spcBef>
                <a:spcPts val="1000"/>
              </a:spcBef>
              <a:spcAft>
                <a:spcPts val="0"/>
              </a:spcAft>
              <a:buSzPts val="1800"/>
              <a:buChar char="▻"/>
              <a:defRPr sz="1800"/>
            </a:lvl4pPr>
            <a:lvl5pPr marL="2286000" lvl="4" indent="-342900" rtl="0">
              <a:spcBef>
                <a:spcPts val="1000"/>
              </a:spcBef>
              <a:spcAft>
                <a:spcPts val="0"/>
              </a:spcAft>
              <a:buSzPts val="1800"/>
              <a:buChar char="▻"/>
              <a:defRPr sz="1800"/>
            </a:lvl5pPr>
            <a:lvl6pPr marL="2743200" lvl="5" indent="-342900" rtl="0">
              <a:spcBef>
                <a:spcPts val="1000"/>
              </a:spcBef>
              <a:spcAft>
                <a:spcPts val="0"/>
              </a:spcAft>
              <a:buSzPts val="1800"/>
              <a:buChar char="▻"/>
              <a:defRPr sz="1800"/>
            </a:lvl6pPr>
            <a:lvl7pPr marL="3200400" lvl="6" indent="-342900" rtl="0">
              <a:spcBef>
                <a:spcPts val="1000"/>
              </a:spcBef>
              <a:spcAft>
                <a:spcPts val="0"/>
              </a:spcAft>
              <a:buSzPts val="1800"/>
              <a:buChar char="▻"/>
              <a:defRPr sz="1800"/>
            </a:lvl7pPr>
            <a:lvl8pPr marL="3657600" lvl="7" indent="-342900" rtl="0">
              <a:spcBef>
                <a:spcPts val="1000"/>
              </a:spcBef>
              <a:spcAft>
                <a:spcPts val="0"/>
              </a:spcAft>
              <a:buSzPts val="1800"/>
              <a:buChar char="▻"/>
              <a:defRPr sz="1800"/>
            </a:lvl8pPr>
            <a:lvl9pPr marL="4114800" lvl="8" indent="-342900" rtl="0">
              <a:spcBef>
                <a:spcPts val="1000"/>
              </a:spcBef>
              <a:spcAft>
                <a:spcPts val="1000"/>
              </a:spcAft>
              <a:buSzPts val="1800"/>
              <a:buChar char="▻"/>
              <a:defRPr sz="1800"/>
            </a:lvl9pPr>
          </a:lstStyle>
          <a:p>
            <a:endParaRPr/>
          </a:p>
        </p:txBody>
      </p:sp>
      <p:sp>
        <p:nvSpPr>
          <p:cNvPr id="121" name="Google Shape;121;p7"/>
          <p:cNvSpPr txBox="1">
            <a:spLocks noGrp="1"/>
          </p:cNvSpPr>
          <p:nvPr>
            <p:ph type="body" idx="2"/>
          </p:nvPr>
        </p:nvSpPr>
        <p:spPr>
          <a:xfrm>
            <a:off x="3233637" y="1545076"/>
            <a:ext cx="2247900" cy="27099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1000"/>
              </a:spcBef>
              <a:spcAft>
                <a:spcPts val="0"/>
              </a:spcAft>
              <a:buSzPts val="1800"/>
              <a:buChar char="▻"/>
              <a:defRPr sz="1800"/>
            </a:lvl2pPr>
            <a:lvl3pPr marL="1371600" lvl="2" indent="-342900" rtl="0">
              <a:spcBef>
                <a:spcPts val="1000"/>
              </a:spcBef>
              <a:spcAft>
                <a:spcPts val="0"/>
              </a:spcAft>
              <a:buSzPts val="1800"/>
              <a:buChar char="▻"/>
              <a:defRPr sz="1800"/>
            </a:lvl3pPr>
            <a:lvl4pPr marL="1828800" lvl="3" indent="-342900" rtl="0">
              <a:spcBef>
                <a:spcPts val="1000"/>
              </a:spcBef>
              <a:spcAft>
                <a:spcPts val="0"/>
              </a:spcAft>
              <a:buSzPts val="1800"/>
              <a:buChar char="▻"/>
              <a:defRPr sz="1800"/>
            </a:lvl4pPr>
            <a:lvl5pPr marL="2286000" lvl="4" indent="-342900" rtl="0">
              <a:spcBef>
                <a:spcPts val="1000"/>
              </a:spcBef>
              <a:spcAft>
                <a:spcPts val="0"/>
              </a:spcAft>
              <a:buSzPts val="1800"/>
              <a:buChar char="▻"/>
              <a:defRPr sz="1800"/>
            </a:lvl5pPr>
            <a:lvl6pPr marL="2743200" lvl="5" indent="-342900" rtl="0">
              <a:spcBef>
                <a:spcPts val="1000"/>
              </a:spcBef>
              <a:spcAft>
                <a:spcPts val="0"/>
              </a:spcAft>
              <a:buSzPts val="1800"/>
              <a:buChar char="▻"/>
              <a:defRPr sz="1800"/>
            </a:lvl6pPr>
            <a:lvl7pPr marL="3200400" lvl="6" indent="-342900" rtl="0">
              <a:spcBef>
                <a:spcPts val="1000"/>
              </a:spcBef>
              <a:spcAft>
                <a:spcPts val="0"/>
              </a:spcAft>
              <a:buSzPts val="1800"/>
              <a:buChar char="▻"/>
              <a:defRPr sz="1800"/>
            </a:lvl7pPr>
            <a:lvl8pPr marL="3657600" lvl="7" indent="-342900" rtl="0">
              <a:spcBef>
                <a:spcPts val="1000"/>
              </a:spcBef>
              <a:spcAft>
                <a:spcPts val="0"/>
              </a:spcAft>
              <a:buSzPts val="1800"/>
              <a:buChar char="▻"/>
              <a:defRPr sz="1800"/>
            </a:lvl8pPr>
            <a:lvl9pPr marL="4114800" lvl="8" indent="-342900" rtl="0">
              <a:spcBef>
                <a:spcPts val="1000"/>
              </a:spcBef>
              <a:spcAft>
                <a:spcPts val="1000"/>
              </a:spcAft>
              <a:buSzPts val="1800"/>
              <a:buChar char="▻"/>
              <a:defRPr sz="1800"/>
            </a:lvl9pPr>
          </a:lstStyle>
          <a:p>
            <a:endParaRPr/>
          </a:p>
        </p:txBody>
      </p:sp>
      <p:sp>
        <p:nvSpPr>
          <p:cNvPr id="122" name="Google Shape;122;p7"/>
          <p:cNvSpPr txBox="1">
            <a:spLocks noGrp="1"/>
          </p:cNvSpPr>
          <p:nvPr>
            <p:ph type="body" idx="3"/>
          </p:nvPr>
        </p:nvSpPr>
        <p:spPr>
          <a:xfrm>
            <a:off x="5540650" y="1545076"/>
            <a:ext cx="2247900" cy="27099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1000"/>
              </a:spcBef>
              <a:spcAft>
                <a:spcPts val="0"/>
              </a:spcAft>
              <a:buSzPts val="1800"/>
              <a:buChar char="▻"/>
              <a:defRPr sz="1800"/>
            </a:lvl2pPr>
            <a:lvl3pPr marL="1371600" lvl="2" indent="-342900" rtl="0">
              <a:spcBef>
                <a:spcPts val="1000"/>
              </a:spcBef>
              <a:spcAft>
                <a:spcPts val="0"/>
              </a:spcAft>
              <a:buSzPts val="1800"/>
              <a:buChar char="▻"/>
              <a:defRPr sz="1800"/>
            </a:lvl3pPr>
            <a:lvl4pPr marL="1828800" lvl="3" indent="-342900" rtl="0">
              <a:spcBef>
                <a:spcPts val="1000"/>
              </a:spcBef>
              <a:spcAft>
                <a:spcPts val="0"/>
              </a:spcAft>
              <a:buSzPts val="1800"/>
              <a:buChar char="▻"/>
              <a:defRPr sz="1800"/>
            </a:lvl4pPr>
            <a:lvl5pPr marL="2286000" lvl="4" indent="-342900" rtl="0">
              <a:spcBef>
                <a:spcPts val="1000"/>
              </a:spcBef>
              <a:spcAft>
                <a:spcPts val="0"/>
              </a:spcAft>
              <a:buSzPts val="1800"/>
              <a:buChar char="▻"/>
              <a:defRPr sz="1800"/>
            </a:lvl5pPr>
            <a:lvl6pPr marL="2743200" lvl="5" indent="-342900" rtl="0">
              <a:spcBef>
                <a:spcPts val="1000"/>
              </a:spcBef>
              <a:spcAft>
                <a:spcPts val="0"/>
              </a:spcAft>
              <a:buSzPts val="1800"/>
              <a:buChar char="▻"/>
              <a:defRPr sz="1800"/>
            </a:lvl6pPr>
            <a:lvl7pPr marL="3200400" lvl="6" indent="-342900" rtl="0">
              <a:spcBef>
                <a:spcPts val="1000"/>
              </a:spcBef>
              <a:spcAft>
                <a:spcPts val="0"/>
              </a:spcAft>
              <a:buSzPts val="1800"/>
              <a:buChar char="▻"/>
              <a:defRPr sz="1800"/>
            </a:lvl7pPr>
            <a:lvl8pPr marL="3657600" lvl="7" indent="-342900" rtl="0">
              <a:spcBef>
                <a:spcPts val="1000"/>
              </a:spcBef>
              <a:spcAft>
                <a:spcPts val="0"/>
              </a:spcAft>
              <a:buSzPts val="1800"/>
              <a:buChar char="▻"/>
              <a:defRPr sz="1800"/>
            </a:lvl8pPr>
            <a:lvl9pPr marL="4114800" lvl="8" indent="-342900" rtl="0">
              <a:spcBef>
                <a:spcPts val="1000"/>
              </a:spcBef>
              <a:spcAft>
                <a:spcPts val="1000"/>
              </a:spcAft>
              <a:buSzPts val="1800"/>
              <a:buChar char="▻"/>
              <a:defRPr sz="1800"/>
            </a:lvl9pPr>
          </a:lstStyle>
          <a:p>
            <a:endParaRPr/>
          </a:p>
        </p:txBody>
      </p:sp>
      <p:sp>
        <p:nvSpPr>
          <p:cNvPr id="123" name="Google Shape;123;p7"/>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24"/>
        <p:cNvGrpSpPr/>
        <p:nvPr/>
      </p:nvGrpSpPr>
      <p:grpSpPr>
        <a:xfrm>
          <a:off x="0" y="0"/>
          <a:ext cx="0" cy="0"/>
          <a:chOff x="0" y="0"/>
          <a:chExt cx="0" cy="0"/>
        </a:xfrm>
      </p:grpSpPr>
      <p:grpSp>
        <p:nvGrpSpPr>
          <p:cNvPr id="125" name="Google Shape;125;p8"/>
          <p:cNvGrpSpPr/>
          <p:nvPr/>
        </p:nvGrpSpPr>
        <p:grpSpPr>
          <a:xfrm>
            <a:off x="-4" y="40"/>
            <a:ext cx="7072430" cy="1327315"/>
            <a:chOff x="-4" y="40"/>
            <a:chExt cx="7072430" cy="1327315"/>
          </a:xfrm>
        </p:grpSpPr>
        <p:sp>
          <p:nvSpPr>
            <p:cNvPr id="126" name="Google Shape;126;p8"/>
            <p:cNvSpPr/>
            <p:nvPr/>
          </p:nvSpPr>
          <p:spPr>
            <a:xfrm>
              <a:off x="6292649" y="126425"/>
              <a:ext cx="779700" cy="2598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nvGrpSpPr>
            <p:cNvPr id="127" name="Google Shape;127;p8"/>
            <p:cNvGrpSpPr/>
            <p:nvPr/>
          </p:nvGrpSpPr>
          <p:grpSpPr>
            <a:xfrm rot="10800000" flipH="1">
              <a:off x="3" y="40"/>
              <a:ext cx="6756168" cy="1327315"/>
              <a:chOff x="-2168138" y="330075"/>
              <a:chExt cx="8650663" cy="1699506"/>
            </a:xfrm>
          </p:grpSpPr>
          <p:sp>
            <p:nvSpPr>
              <p:cNvPr id="128" name="Google Shape;128;p8"/>
              <p:cNvSpPr/>
              <p:nvPr/>
            </p:nvSpPr>
            <p:spPr>
              <a:xfrm>
                <a:off x="-2168138" y="330081"/>
                <a:ext cx="69582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sp>
            <p:nvSpPr>
              <p:cNvPr id="129" name="Google Shape;129;p8"/>
              <p:cNvSpPr/>
              <p:nvPr/>
            </p:nvSpPr>
            <p:spPr>
              <a:xfrm>
                <a:off x="4783025"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grpSp>
          <p:nvGrpSpPr>
            <p:cNvPr id="130" name="Google Shape;130;p8"/>
            <p:cNvGrpSpPr/>
            <p:nvPr/>
          </p:nvGrpSpPr>
          <p:grpSpPr>
            <a:xfrm rot="10800000" flipH="1">
              <a:off x="-4" y="381007"/>
              <a:ext cx="7072430" cy="771744"/>
              <a:chOff x="-9092084" y="330075"/>
              <a:chExt cx="15574609" cy="1699501"/>
            </a:xfrm>
          </p:grpSpPr>
          <p:sp>
            <p:nvSpPr>
              <p:cNvPr id="131" name="Google Shape;131;p8"/>
              <p:cNvSpPr/>
              <p:nvPr/>
            </p:nvSpPr>
            <p:spPr>
              <a:xfrm>
                <a:off x="-9092084" y="330076"/>
                <a:ext cx="13882200" cy="1699500"/>
              </a:xfrm>
              <a:prstGeom prst="rect">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sp>
            <p:nvSpPr>
              <p:cNvPr id="132" name="Google Shape;132;p8"/>
              <p:cNvSpPr/>
              <p:nvPr/>
            </p:nvSpPr>
            <p:spPr>
              <a:xfrm>
                <a:off x="4783025" y="330075"/>
                <a:ext cx="1699500" cy="1699500"/>
              </a:xfrm>
              <a:prstGeom prst="rtTriangle">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grpSp>
      <p:grpSp>
        <p:nvGrpSpPr>
          <p:cNvPr id="133" name="Google Shape;133;p8"/>
          <p:cNvGrpSpPr/>
          <p:nvPr/>
        </p:nvGrpSpPr>
        <p:grpSpPr>
          <a:xfrm>
            <a:off x="6946842" y="4472723"/>
            <a:ext cx="2202830" cy="670795"/>
            <a:chOff x="5575242" y="4472723"/>
            <a:chExt cx="2202830" cy="670795"/>
          </a:xfrm>
        </p:grpSpPr>
        <p:sp>
          <p:nvSpPr>
            <p:cNvPr id="134" name="Google Shape;134;p8"/>
            <p:cNvSpPr/>
            <p:nvPr/>
          </p:nvSpPr>
          <p:spPr>
            <a:xfrm rot="10800000">
              <a:off x="5575242"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35" name="Google Shape;135;p8"/>
            <p:cNvGrpSpPr/>
            <p:nvPr/>
          </p:nvGrpSpPr>
          <p:grpSpPr>
            <a:xfrm flipH="1">
              <a:off x="5734850" y="4472723"/>
              <a:ext cx="2040837" cy="670795"/>
              <a:chOff x="1297954" y="330075"/>
              <a:chExt cx="5169293" cy="1699506"/>
            </a:xfrm>
          </p:grpSpPr>
          <p:sp>
            <p:nvSpPr>
              <p:cNvPr id="136" name="Google Shape;136;p8"/>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7" name="Google Shape;137;p8"/>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38" name="Google Shape;138;p8"/>
            <p:cNvGrpSpPr/>
            <p:nvPr/>
          </p:nvGrpSpPr>
          <p:grpSpPr>
            <a:xfrm flipH="1">
              <a:off x="5578209" y="4646738"/>
              <a:ext cx="2199863" cy="304563"/>
              <a:chOff x="-5827153" y="330075"/>
              <a:chExt cx="12276019" cy="1699569"/>
            </a:xfrm>
          </p:grpSpPr>
          <p:sp>
            <p:nvSpPr>
              <p:cNvPr id="139" name="Google Shape;139;p8"/>
              <p:cNvSpPr/>
              <p:nvPr/>
            </p:nvSpPr>
            <p:spPr>
              <a:xfrm>
                <a:off x="-5827153" y="330144"/>
                <a:ext cx="106122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0" name="Google Shape;140;p8"/>
              <p:cNvSpPr/>
              <p:nvPr/>
            </p:nvSpPr>
            <p:spPr>
              <a:xfrm>
                <a:off x="4749366"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
        <p:nvSpPr>
          <p:cNvPr id="141" name="Google Shape;141;p8"/>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lvl1pPr lvl="0">
              <a:spcBef>
                <a:spcPts val="0"/>
              </a:spcBef>
              <a:spcAft>
                <a:spcPts val="0"/>
              </a:spcAft>
              <a:buSzPts val="2000"/>
              <a:buNone/>
              <a:defRPr/>
            </a:lvl1pPr>
            <a:lvl2pPr lvl="1">
              <a:spcBef>
                <a:spcPts val="0"/>
              </a:spcBef>
              <a:spcAft>
                <a:spcPts val="0"/>
              </a:spcAft>
              <a:buSzPts val="2000"/>
              <a:buNone/>
              <a:defRPr/>
            </a:lvl2pPr>
            <a:lvl3pPr lvl="2">
              <a:spcBef>
                <a:spcPts val="0"/>
              </a:spcBef>
              <a:spcAft>
                <a:spcPts val="0"/>
              </a:spcAft>
              <a:buSzPts val="2000"/>
              <a:buNone/>
              <a:defRPr/>
            </a:lvl3pPr>
            <a:lvl4pPr lvl="3">
              <a:spcBef>
                <a:spcPts val="0"/>
              </a:spcBef>
              <a:spcAft>
                <a:spcPts val="0"/>
              </a:spcAft>
              <a:buSzPts val="2000"/>
              <a:buNone/>
              <a:defRPr/>
            </a:lvl4pPr>
            <a:lvl5pPr lvl="4">
              <a:spcBef>
                <a:spcPts val="0"/>
              </a:spcBef>
              <a:spcAft>
                <a:spcPts val="0"/>
              </a:spcAft>
              <a:buSzPts val="2000"/>
              <a:buNone/>
              <a:defRPr/>
            </a:lvl5pPr>
            <a:lvl6pPr lvl="5">
              <a:spcBef>
                <a:spcPts val="0"/>
              </a:spcBef>
              <a:spcAft>
                <a:spcPts val="0"/>
              </a:spcAft>
              <a:buSzPts val="2000"/>
              <a:buNone/>
              <a:defRPr/>
            </a:lvl6pPr>
            <a:lvl7pPr lvl="6">
              <a:spcBef>
                <a:spcPts val="0"/>
              </a:spcBef>
              <a:spcAft>
                <a:spcPts val="0"/>
              </a:spcAft>
              <a:buSzPts val="2000"/>
              <a:buNone/>
              <a:defRPr/>
            </a:lvl7pPr>
            <a:lvl8pPr lvl="7">
              <a:spcBef>
                <a:spcPts val="0"/>
              </a:spcBef>
              <a:spcAft>
                <a:spcPts val="0"/>
              </a:spcAft>
              <a:buSzPts val="2000"/>
              <a:buNone/>
              <a:defRPr/>
            </a:lvl8pPr>
            <a:lvl9pPr lvl="8">
              <a:spcBef>
                <a:spcPts val="0"/>
              </a:spcBef>
              <a:spcAft>
                <a:spcPts val="0"/>
              </a:spcAft>
              <a:buSzPts val="2000"/>
              <a:buNone/>
              <a:defRPr/>
            </a:lvl9pPr>
          </a:lstStyle>
          <a:p>
            <a:endParaRPr/>
          </a:p>
        </p:txBody>
      </p:sp>
      <p:sp>
        <p:nvSpPr>
          <p:cNvPr id="142" name="Google Shape;142;p8"/>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43"/>
        <p:cNvGrpSpPr/>
        <p:nvPr/>
      </p:nvGrpSpPr>
      <p:grpSpPr>
        <a:xfrm>
          <a:off x="0" y="0"/>
          <a:ext cx="0" cy="0"/>
          <a:chOff x="0" y="0"/>
          <a:chExt cx="0" cy="0"/>
        </a:xfrm>
      </p:grpSpPr>
      <p:grpSp>
        <p:nvGrpSpPr>
          <p:cNvPr id="144" name="Google Shape;144;p9"/>
          <p:cNvGrpSpPr/>
          <p:nvPr/>
        </p:nvGrpSpPr>
        <p:grpSpPr>
          <a:xfrm>
            <a:off x="2466138" y="4472723"/>
            <a:ext cx="6686825" cy="670795"/>
            <a:chOff x="5589288" y="4472723"/>
            <a:chExt cx="6686825" cy="670795"/>
          </a:xfrm>
        </p:grpSpPr>
        <p:sp>
          <p:nvSpPr>
            <p:cNvPr id="145" name="Google Shape;145;p9"/>
            <p:cNvSpPr/>
            <p:nvPr/>
          </p:nvSpPr>
          <p:spPr>
            <a:xfrm rot="10800000">
              <a:off x="5589288"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46" name="Google Shape;146;p9"/>
            <p:cNvGrpSpPr/>
            <p:nvPr/>
          </p:nvGrpSpPr>
          <p:grpSpPr>
            <a:xfrm flipH="1">
              <a:off x="5748896" y="4472723"/>
              <a:ext cx="6527217" cy="670795"/>
              <a:chOff x="-10101302" y="330075"/>
              <a:chExt cx="16532971" cy="1699506"/>
            </a:xfrm>
          </p:grpSpPr>
          <p:sp>
            <p:nvSpPr>
              <p:cNvPr id="147" name="Google Shape;147;p9"/>
              <p:cNvSpPr/>
              <p:nvPr/>
            </p:nvSpPr>
            <p:spPr>
              <a:xfrm>
                <a:off x="-10101302" y="330081"/>
                <a:ext cx="148464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8" name="Google Shape;148;p9"/>
              <p:cNvSpPr/>
              <p:nvPr/>
            </p:nvSpPr>
            <p:spPr>
              <a:xfrm>
                <a:off x="4732169"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49" name="Google Shape;149;p9"/>
            <p:cNvGrpSpPr/>
            <p:nvPr/>
          </p:nvGrpSpPr>
          <p:grpSpPr>
            <a:xfrm flipH="1">
              <a:off x="5592255" y="4646738"/>
              <a:ext cx="6682918" cy="304563"/>
              <a:chOff x="-30922586" y="330075"/>
              <a:chExt cx="37293070" cy="1699569"/>
            </a:xfrm>
          </p:grpSpPr>
          <p:sp>
            <p:nvSpPr>
              <p:cNvPr id="150" name="Google Shape;150;p9"/>
              <p:cNvSpPr/>
              <p:nvPr/>
            </p:nvSpPr>
            <p:spPr>
              <a:xfrm>
                <a:off x="-30922586" y="330144"/>
                <a:ext cx="355881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1" name="Google Shape;151;p9"/>
              <p:cNvSpPr/>
              <p:nvPr/>
            </p:nvSpPr>
            <p:spPr>
              <a:xfrm>
                <a:off x="4670984"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
        <p:nvSpPr>
          <p:cNvPr id="152" name="Google Shape;152;p9"/>
          <p:cNvSpPr txBox="1">
            <a:spLocks noGrp="1"/>
          </p:cNvSpPr>
          <p:nvPr>
            <p:ph type="body" idx="1"/>
          </p:nvPr>
        </p:nvSpPr>
        <p:spPr>
          <a:xfrm>
            <a:off x="2682800" y="4636500"/>
            <a:ext cx="6004200" cy="315600"/>
          </a:xfrm>
          <a:prstGeom prst="rect">
            <a:avLst/>
          </a:prstGeom>
        </p:spPr>
        <p:txBody>
          <a:bodyPr spcFirstLastPara="1" wrap="square" lIns="91425" tIns="91425" rIns="91425" bIns="91425" anchor="ctr" anchorCtr="0">
            <a:noAutofit/>
          </a:bodyPr>
          <a:lstStyle>
            <a:lvl1pPr marL="457200" lvl="0" indent="-228600">
              <a:spcBef>
                <a:spcPts val="0"/>
              </a:spcBef>
              <a:spcAft>
                <a:spcPts val="0"/>
              </a:spcAft>
              <a:buSzPts val="1300"/>
              <a:buNone/>
              <a:defRPr sz="1300"/>
            </a:lvl1pPr>
          </a:lstStyle>
          <a:p>
            <a:endParaRPr/>
          </a:p>
        </p:txBody>
      </p:sp>
      <p:sp>
        <p:nvSpPr>
          <p:cNvPr id="153" name="Google Shape;153;p9"/>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grpSp>
        <p:nvGrpSpPr>
          <p:cNvPr id="154" name="Google Shape;154;p9"/>
          <p:cNvGrpSpPr/>
          <p:nvPr/>
        </p:nvGrpSpPr>
        <p:grpSpPr>
          <a:xfrm rot="10800000">
            <a:off x="-8" y="-2"/>
            <a:ext cx="2202830" cy="670795"/>
            <a:chOff x="5575242" y="4472723"/>
            <a:chExt cx="2202830" cy="670795"/>
          </a:xfrm>
        </p:grpSpPr>
        <p:sp>
          <p:nvSpPr>
            <p:cNvPr id="155" name="Google Shape;155;p9"/>
            <p:cNvSpPr/>
            <p:nvPr/>
          </p:nvSpPr>
          <p:spPr>
            <a:xfrm rot="10800000">
              <a:off x="5575242" y="4948334"/>
              <a:ext cx="394200" cy="1314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56" name="Google Shape;156;p9"/>
            <p:cNvGrpSpPr/>
            <p:nvPr/>
          </p:nvGrpSpPr>
          <p:grpSpPr>
            <a:xfrm flipH="1">
              <a:off x="5734850" y="4472723"/>
              <a:ext cx="2040837" cy="670795"/>
              <a:chOff x="1297954" y="330075"/>
              <a:chExt cx="5169293" cy="1699506"/>
            </a:xfrm>
          </p:grpSpPr>
          <p:sp>
            <p:nvSpPr>
              <p:cNvPr id="157" name="Google Shape;157;p9"/>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8" name="Google Shape;158;p9"/>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59" name="Google Shape;159;p9"/>
            <p:cNvGrpSpPr/>
            <p:nvPr/>
          </p:nvGrpSpPr>
          <p:grpSpPr>
            <a:xfrm flipH="1">
              <a:off x="5578209" y="4646738"/>
              <a:ext cx="2199863" cy="304563"/>
              <a:chOff x="-5827153" y="330075"/>
              <a:chExt cx="12276019" cy="1699569"/>
            </a:xfrm>
          </p:grpSpPr>
          <p:sp>
            <p:nvSpPr>
              <p:cNvPr id="160" name="Google Shape;160;p9"/>
              <p:cNvSpPr/>
              <p:nvPr/>
            </p:nvSpPr>
            <p:spPr>
              <a:xfrm>
                <a:off x="-5827153" y="330144"/>
                <a:ext cx="10612200" cy="1699500"/>
              </a:xfrm>
              <a:prstGeom prst="rect">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1" name="Google Shape;161;p9"/>
              <p:cNvSpPr/>
              <p:nvPr/>
            </p:nvSpPr>
            <p:spPr>
              <a:xfrm>
                <a:off x="4749366" y="330075"/>
                <a:ext cx="1699500" cy="1699500"/>
              </a:xfrm>
              <a:prstGeom prst="rtTriangle">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62"/>
        <p:cNvGrpSpPr/>
        <p:nvPr/>
      </p:nvGrpSpPr>
      <p:grpSpPr>
        <a:xfrm>
          <a:off x="0" y="0"/>
          <a:ext cx="0" cy="0"/>
          <a:chOff x="0" y="0"/>
          <a:chExt cx="0" cy="0"/>
        </a:xfrm>
      </p:grpSpPr>
      <p:sp>
        <p:nvSpPr>
          <p:cNvPr id="163" name="Google Shape;163;p10"/>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dirty="0"/>
          </a:p>
        </p:txBody>
      </p:sp>
      <p:grpSp>
        <p:nvGrpSpPr>
          <p:cNvPr id="164" name="Google Shape;164;p10"/>
          <p:cNvGrpSpPr/>
          <p:nvPr/>
        </p:nvGrpSpPr>
        <p:grpSpPr>
          <a:xfrm>
            <a:off x="6946842" y="4472723"/>
            <a:ext cx="2202830" cy="670795"/>
            <a:chOff x="5575242" y="4472723"/>
            <a:chExt cx="2202830" cy="670795"/>
          </a:xfrm>
        </p:grpSpPr>
        <p:sp>
          <p:nvSpPr>
            <p:cNvPr id="165" name="Google Shape;165;p10"/>
            <p:cNvSpPr/>
            <p:nvPr/>
          </p:nvSpPr>
          <p:spPr>
            <a:xfrm rot="10800000">
              <a:off x="5575242" y="4948334"/>
              <a:ext cx="394200" cy="131400"/>
            </a:xfrm>
            <a:prstGeom prst="triangle">
              <a:avLst>
                <a:gd name="adj" fmla="val 32425"/>
              </a:avLst>
            </a:prstGeom>
            <a:solidFill>
              <a:srgbClr val="D26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66" name="Google Shape;166;p10"/>
            <p:cNvGrpSpPr/>
            <p:nvPr/>
          </p:nvGrpSpPr>
          <p:grpSpPr>
            <a:xfrm flipH="1">
              <a:off x="5734850" y="4472723"/>
              <a:ext cx="2040837" cy="670795"/>
              <a:chOff x="1297954" y="330075"/>
              <a:chExt cx="5169293" cy="1699506"/>
            </a:xfrm>
          </p:grpSpPr>
          <p:sp>
            <p:nvSpPr>
              <p:cNvPr id="167" name="Google Shape;167;p10"/>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8" name="Google Shape;168;p10"/>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69" name="Google Shape;169;p10"/>
            <p:cNvGrpSpPr/>
            <p:nvPr/>
          </p:nvGrpSpPr>
          <p:grpSpPr>
            <a:xfrm flipH="1">
              <a:off x="5578209" y="4646738"/>
              <a:ext cx="2199863" cy="304563"/>
              <a:chOff x="-5827153" y="330075"/>
              <a:chExt cx="12276019" cy="1699569"/>
            </a:xfrm>
          </p:grpSpPr>
          <p:sp>
            <p:nvSpPr>
              <p:cNvPr id="170" name="Google Shape;170;p10"/>
              <p:cNvSpPr/>
              <p:nvPr/>
            </p:nvSpPr>
            <p:spPr>
              <a:xfrm>
                <a:off x="-5827153" y="330144"/>
                <a:ext cx="10612200" cy="1699500"/>
              </a:xfrm>
              <a:prstGeom prst="rect">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1" name="Google Shape;171;p10"/>
              <p:cNvSpPr/>
              <p:nvPr/>
            </p:nvSpPr>
            <p:spPr>
              <a:xfrm>
                <a:off x="4749366" y="330075"/>
                <a:ext cx="1699500" cy="1699500"/>
              </a:xfrm>
              <a:prstGeom prst="rtTriangle">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grpSp>
        <p:nvGrpSpPr>
          <p:cNvPr id="172" name="Google Shape;172;p10"/>
          <p:cNvGrpSpPr/>
          <p:nvPr/>
        </p:nvGrpSpPr>
        <p:grpSpPr>
          <a:xfrm rot="10800000">
            <a:off x="-8" y="-2"/>
            <a:ext cx="2202830" cy="670795"/>
            <a:chOff x="5575242" y="4472723"/>
            <a:chExt cx="2202830" cy="670795"/>
          </a:xfrm>
        </p:grpSpPr>
        <p:sp>
          <p:nvSpPr>
            <p:cNvPr id="173" name="Google Shape;173;p10"/>
            <p:cNvSpPr/>
            <p:nvPr/>
          </p:nvSpPr>
          <p:spPr>
            <a:xfrm rot="10800000">
              <a:off x="5575242" y="4948334"/>
              <a:ext cx="394200" cy="131400"/>
            </a:xfrm>
            <a:prstGeom prst="triangle">
              <a:avLst>
                <a:gd name="adj" fmla="val 32425"/>
              </a:avLst>
            </a:prstGeom>
            <a:solidFill>
              <a:srgbClr val="26324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74" name="Google Shape;174;p10"/>
            <p:cNvGrpSpPr/>
            <p:nvPr/>
          </p:nvGrpSpPr>
          <p:grpSpPr>
            <a:xfrm flipH="1">
              <a:off x="5734850" y="4472723"/>
              <a:ext cx="2040837" cy="670795"/>
              <a:chOff x="1297954" y="330075"/>
              <a:chExt cx="5169293" cy="1699506"/>
            </a:xfrm>
          </p:grpSpPr>
          <p:sp>
            <p:nvSpPr>
              <p:cNvPr id="175" name="Google Shape;175;p10"/>
              <p:cNvSpPr/>
              <p:nvPr/>
            </p:nvSpPr>
            <p:spPr>
              <a:xfrm>
                <a:off x="1297954" y="330081"/>
                <a:ext cx="3476700" cy="1699500"/>
              </a:xfrm>
              <a:prstGeom prst="rect">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6" name="Google Shape;176;p10"/>
              <p:cNvSpPr/>
              <p:nvPr/>
            </p:nvSpPr>
            <p:spPr>
              <a:xfrm>
                <a:off x="4767747" y="330075"/>
                <a:ext cx="1699500" cy="16995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77" name="Google Shape;177;p10"/>
            <p:cNvGrpSpPr/>
            <p:nvPr/>
          </p:nvGrpSpPr>
          <p:grpSpPr>
            <a:xfrm flipH="1">
              <a:off x="5578209" y="4646738"/>
              <a:ext cx="2199863" cy="304563"/>
              <a:chOff x="-5827153" y="330075"/>
              <a:chExt cx="12276019" cy="1699569"/>
            </a:xfrm>
          </p:grpSpPr>
          <p:sp>
            <p:nvSpPr>
              <p:cNvPr id="178" name="Google Shape;178;p10"/>
              <p:cNvSpPr/>
              <p:nvPr/>
            </p:nvSpPr>
            <p:spPr>
              <a:xfrm>
                <a:off x="-5827153" y="330144"/>
                <a:ext cx="10612200" cy="1699500"/>
              </a:xfrm>
              <a:prstGeom prst="rect">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9" name="Google Shape;179;p10"/>
              <p:cNvSpPr/>
              <p:nvPr/>
            </p:nvSpPr>
            <p:spPr>
              <a:xfrm>
                <a:off x="4749366" y="330075"/>
                <a:ext cx="1699500" cy="1699500"/>
              </a:xfrm>
              <a:prstGeom prst="rtTriangle">
                <a:avLst/>
              </a:prstGeom>
              <a:solidFill>
                <a:srgbClr val="3F537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14275" y="392575"/>
            <a:ext cx="5258400" cy="766200"/>
          </a:xfrm>
          <a:prstGeom prst="rect">
            <a:avLst/>
          </a:prstGeom>
          <a:noFill/>
          <a:ln>
            <a:noFill/>
          </a:ln>
        </p:spPr>
        <p:txBody>
          <a:bodyPr spcFirstLastPara="1" wrap="square" lIns="91425" tIns="91425" rIns="91425" bIns="91425" anchor="ctr" anchorCtr="0">
            <a:noAutofit/>
          </a:bodyPr>
          <a:lstStyle>
            <a:lvl1pPr lvl="0">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1pPr>
            <a:lvl2pPr lvl="1">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2pPr>
            <a:lvl3pPr lvl="2">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3pPr>
            <a:lvl4pPr lvl="3">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4pPr>
            <a:lvl5pPr lvl="4">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5pPr>
            <a:lvl6pPr lvl="5">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6pPr>
            <a:lvl7pPr lvl="6">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7pPr>
            <a:lvl8pPr lvl="7">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8pPr>
            <a:lvl9pPr lvl="8">
              <a:spcBef>
                <a:spcPts val="0"/>
              </a:spcBef>
              <a:spcAft>
                <a:spcPts val="0"/>
              </a:spcAft>
              <a:buClr>
                <a:srgbClr val="FFFFFF"/>
              </a:buClr>
              <a:buSzPts val="2000"/>
              <a:buFont typeface="Roboto Condensed"/>
              <a:buNone/>
              <a:defRPr sz="2000" b="1">
                <a:solidFill>
                  <a:srgbClr val="FFFFFF"/>
                </a:solidFill>
                <a:latin typeface="Roboto Condensed"/>
                <a:ea typeface="Roboto Condensed"/>
                <a:cs typeface="Roboto Condensed"/>
                <a:sym typeface="Roboto Condensed"/>
              </a:defRPr>
            </a:lvl9pPr>
          </a:lstStyle>
          <a:p>
            <a:endParaRPr/>
          </a:p>
        </p:txBody>
      </p:sp>
      <p:sp>
        <p:nvSpPr>
          <p:cNvPr id="7" name="Google Shape;7;p1"/>
          <p:cNvSpPr txBox="1">
            <a:spLocks noGrp="1"/>
          </p:cNvSpPr>
          <p:nvPr>
            <p:ph type="body" idx="1"/>
          </p:nvPr>
        </p:nvSpPr>
        <p:spPr>
          <a:xfrm>
            <a:off x="814275" y="1327350"/>
            <a:ext cx="6132600" cy="3145500"/>
          </a:xfrm>
          <a:prstGeom prst="rect">
            <a:avLst/>
          </a:prstGeom>
          <a:noFill/>
          <a:ln>
            <a:noFill/>
          </a:ln>
        </p:spPr>
        <p:txBody>
          <a:bodyPr spcFirstLastPara="1" wrap="square" lIns="91425" tIns="91425" rIns="91425" bIns="91425" anchor="ctr" anchorCtr="0">
            <a:noAutofit/>
          </a:bodyPr>
          <a:lstStyle>
            <a:lvl1pPr marL="457200" lvl="0" indent="-381000">
              <a:spcBef>
                <a:spcPts val="6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1pPr>
            <a:lvl2pPr marL="914400" lvl="1"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2pPr>
            <a:lvl3pPr marL="1371600" lvl="2"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3pPr>
            <a:lvl4pPr marL="1828800" lvl="3"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4pPr>
            <a:lvl5pPr marL="2286000" lvl="4"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5pPr>
            <a:lvl6pPr marL="2743200" lvl="5"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6pPr>
            <a:lvl7pPr marL="3200400" lvl="6"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7pPr>
            <a:lvl8pPr marL="3657600" lvl="7" indent="-381000">
              <a:spcBef>
                <a:spcPts val="1000"/>
              </a:spcBef>
              <a:spcAft>
                <a:spcPts val="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8pPr>
            <a:lvl9pPr marL="4114800" lvl="8" indent="-381000">
              <a:spcBef>
                <a:spcPts val="1000"/>
              </a:spcBef>
              <a:spcAft>
                <a:spcPts val="1000"/>
              </a:spcAft>
              <a:buClr>
                <a:srgbClr val="C7D3E6"/>
              </a:buClr>
              <a:buSzPts val="2400"/>
              <a:buFont typeface="Roboto Condensed Light"/>
              <a:buChar char="▻"/>
              <a:defRPr sz="2400">
                <a:solidFill>
                  <a:srgbClr val="263248"/>
                </a:solidFill>
                <a:latin typeface="Roboto Condensed Light"/>
                <a:ea typeface="Roboto Condensed Light"/>
                <a:cs typeface="Roboto Condensed Light"/>
                <a:sym typeface="Roboto Condensed Light"/>
              </a:defRPr>
            </a:lvl9pPr>
          </a:lstStyle>
          <a:p>
            <a:endParaRPr/>
          </a:p>
        </p:txBody>
      </p:sp>
      <p:sp>
        <p:nvSpPr>
          <p:cNvPr id="8" name="Google Shape;8;p1"/>
          <p:cNvSpPr txBox="1">
            <a:spLocks noGrp="1"/>
          </p:cNvSpPr>
          <p:nvPr>
            <p:ph type="sldNum" idx="12"/>
          </p:nvPr>
        </p:nvSpPr>
        <p:spPr>
          <a:xfrm>
            <a:off x="7618000" y="4636500"/>
            <a:ext cx="1487400" cy="315600"/>
          </a:xfrm>
          <a:prstGeom prst="rect">
            <a:avLst/>
          </a:prstGeom>
          <a:noFill/>
          <a:ln>
            <a:noFill/>
          </a:ln>
        </p:spPr>
        <p:txBody>
          <a:bodyPr spcFirstLastPara="1" wrap="square" lIns="91425" tIns="91425" rIns="91425" bIns="91425" anchor="ctr" anchorCtr="0">
            <a:noAutofit/>
          </a:bodyPr>
          <a:lstStyle>
            <a:lvl1pPr lvl="0" algn="r">
              <a:buNone/>
              <a:defRPr sz="1200" b="1">
                <a:solidFill>
                  <a:srgbClr val="FFFFFF"/>
                </a:solidFill>
                <a:latin typeface="Roboto Condensed"/>
                <a:ea typeface="Roboto Condensed"/>
                <a:cs typeface="Roboto Condensed"/>
                <a:sym typeface="Roboto Condensed"/>
              </a:defRPr>
            </a:lvl1pPr>
            <a:lvl2pPr lvl="1" algn="r">
              <a:buNone/>
              <a:defRPr sz="1200" b="1">
                <a:solidFill>
                  <a:srgbClr val="FFFFFF"/>
                </a:solidFill>
                <a:latin typeface="Roboto Condensed"/>
                <a:ea typeface="Roboto Condensed"/>
                <a:cs typeface="Roboto Condensed"/>
                <a:sym typeface="Roboto Condensed"/>
              </a:defRPr>
            </a:lvl2pPr>
            <a:lvl3pPr lvl="2" algn="r">
              <a:buNone/>
              <a:defRPr sz="1200" b="1">
                <a:solidFill>
                  <a:srgbClr val="FFFFFF"/>
                </a:solidFill>
                <a:latin typeface="Roboto Condensed"/>
                <a:ea typeface="Roboto Condensed"/>
                <a:cs typeface="Roboto Condensed"/>
                <a:sym typeface="Roboto Condensed"/>
              </a:defRPr>
            </a:lvl3pPr>
            <a:lvl4pPr lvl="3" algn="r">
              <a:buNone/>
              <a:defRPr sz="1200" b="1">
                <a:solidFill>
                  <a:srgbClr val="FFFFFF"/>
                </a:solidFill>
                <a:latin typeface="Roboto Condensed"/>
                <a:ea typeface="Roboto Condensed"/>
                <a:cs typeface="Roboto Condensed"/>
                <a:sym typeface="Roboto Condensed"/>
              </a:defRPr>
            </a:lvl4pPr>
            <a:lvl5pPr lvl="4" algn="r">
              <a:buNone/>
              <a:defRPr sz="1200" b="1">
                <a:solidFill>
                  <a:srgbClr val="FFFFFF"/>
                </a:solidFill>
                <a:latin typeface="Roboto Condensed"/>
                <a:ea typeface="Roboto Condensed"/>
                <a:cs typeface="Roboto Condensed"/>
                <a:sym typeface="Roboto Condensed"/>
              </a:defRPr>
            </a:lvl5pPr>
            <a:lvl6pPr lvl="5" algn="r">
              <a:buNone/>
              <a:defRPr sz="1200" b="1">
                <a:solidFill>
                  <a:srgbClr val="FFFFFF"/>
                </a:solidFill>
                <a:latin typeface="Roboto Condensed"/>
                <a:ea typeface="Roboto Condensed"/>
                <a:cs typeface="Roboto Condensed"/>
                <a:sym typeface="Roboto Condensed"/>
              </a:defRPr>
            </a:lvl6pPr>
            <a:lvl7pPr lvl="6" algn="r">
              <a:buNone/>
              <a:defRPr sz="1200" b="1">
                <a:solidFill>
                  <a:srgbClr val="FFFFFF"/>
                </a:solidFill>
                <a:latin typeface="Roboto Condensed"/>
                <a:ea typeface="Roboto Condensed"/>
                <a:cs typeface="Roboto Condensed"/>
                <a:sym typeface="Roboto Condensed"/>
              </a:defRPr>
            </a:lvl7pPr>
            <a:lvl8pPr lvl="7" algn="r">
              <a:buNone/>
              <a:defRPr sz="1200" b="1">
                <a:solidFill>
                  <a:srgbClr val="FFFFFF"/>
                </a:solidFill>
                <a:latin typeface="Roboto Condensed"/>
                <a:ea typeface="Roboto Condensed"/>
                <a:cs typeface="Roboto Condensed"/>
                <a:sym typeface="Roboto Condensed"/>
              </a:defRPr>
            </a:lvl8pPr>
            <a:lvl9pPr lvl="8" algn="r">
              <a:buNone/>
              <a:defRPr sz="1200" b="1">
                <a:solidFill>
                  <a:srgbClr val="FFFFFF"/>
                </a:solidFill>
                <a:latin typeface="Roboto Condensed"/>
                <a:ea typeface="Roboto Condensed"/>
                <a:cs typeface="Roboto Condensed"/>
                <a:sym typeface="Roboto Condensed"/>
              </a:defRPr>
            </a:lvl9pPr>
          </a:lstStyle>
          <a:p>
            <a:pPr marL="0" lvl="0" indent="0" algn="r" rtl="0">
              <a:spcBef>
                <a:spcPts val="0"/>
              </a:spcBef>
              <a:spcAft>
                <a:spcPts val="0"/>
              </a:spcAft>
              <a:buNone/>
            </a:pPr>
            <a:fld id="{00000000-1234-1234-1234-123412341234}" type="slidenum">
              <a:rPr lang="en"/>
              <a:t>‹#›</a:t>
            </a:fld>
            <a:endParaRPr dirty="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Lst>
  <p:transition>
    <p:fade thruBlk="1"/>
  </p:transition>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5.xml"/><Relationship Id="rId1" Type="http://schemas.openxmlformats.org/officeDocument/2006/relationships/slideLayout" Target="../slideLayouts/slideLayout4.xml"/><Relationship Id="rId5" Type="http://schemas.openxmlformats.org/officeDocument/2006/relationships/hyperlink" Target="https://flic.kr/p/iKb87V" TargetMode="External"/><Relationship Id="rId4" Type="http://schemas.openxmlformats.org/officeDocument/2006/relationships/hyperlink" Target="http://hdl.handle.net/1805/12032"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hyperlink" Target="https://www.flickr.com/photos/flowcomm/41617985462/in/album-72157696022349655/"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www.slidescarnival.com/" TargetMode="External"/><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hyperlink" Target="http://www.ala.org/advocacy/intfreedom/corevalues"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11"/>
          <p:cNvSpPr txBox="1">
            <a:spLocks noGrp="1"/>
          </p:cNvSpPr>
          <p:nvPr>
            <p:ph type="ctrTitle"/>
          </p:nvPr>
        </p:nvSpPr>
        <p:spPr>
          <a:xfrm>
            <a:off x="685800" y="1090750"/>
            <a:ext cx="5367900" cy="29619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Using business analytics to support our values</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CE906-4351-41D2-AB4D-FED4357BE1F8}"/>
              </a:ext>
            </a:extLst>
          </p:cNvPr>
          <p:cNvSpPr>
            <a:spLocks noGrp="1"/>
          </p:cNvSpPr>
          <p:nvPr>
            <p:ph type="title"/>
          </p:nvPr>
        </p:nvSpPr>
        <p:spPr/>
        <p:txBody>
          <a:bodyPr/>
          <a:lstStyle/>
          <a:p>
            <a:r>
              <a:rPr lang="en-US" dirty="0"/>
              <a:t>Values driven goal setting example 2</a:t>
            </a:r>
          </a:p>
        </p:txBody>
      </p:sp>
      <p:sp>
        <p:nvSpPr>
          <p:cNvPr id="3" name="Text Placeholder 2">
            <a:extLst>
              <a:ext uri="{FF2B5EF4-FFF2-40B4-BE49-F238E27FC236}">
                <a16:creationId xmlns:a16="http://schemas.microsoft.com/office/drawing/2014/main" id="{FB925CC9-1680-44AB-BBBA-39B7DB4D57C4}"/>
              </a:ext>
            </a:extLst>
          </p:cNvPr>
          <p:cNvSpPr>
            <a:spLocks noGrp="1"/>
          </p:cNvSpPr>
          <p:nvPr>
            <p:ph type="body" idx="1"/>
          </p:nvPr>
        </p:nvSpPr>
        <p:spPr>
          <a:xfrm>
            <a:off x="71120" y="1545076"/>
            <a:ext cx="3047230" cy="2709900"/>
          </a:xfrm>
        </p:spPr>
        <p:txBody>
          <a:bodyPr/>
          <a:lstStyle/>
          <a:p>
            <a:pPr marL="114300" indent="0">
              <a:buNone/>
            </a:pPr>
            <a:r>
              <a:rPr lang="en-US" dirty="0"/>
              <a:t>I want to…</a:t>
            </a:r>
          </a:p>
          <a:p>
            <a:r>
              <a:rPr lang="en-US" dirty="0"/>
              <a:t>Support the creation and maintenance of open infrastructure by providing resources (financial, labor, etc.)</a:t>
            </a:r>
          </a:p>
          <a:p>
            <a:pPr marL="114300" indent="0">
              <a:buNone/>
            </a:pPr>
            <a:endParaRPr lang="en-US" dirty="0"/>
          </a:p>
        </p:txBody>
      </p:sp>
      <p:sp>
        <p:nvSpPr>
          <p:cNvPr id="4" name="Text Placeholder 3">
            <a:extLst>
              <a:ext uri="{FF2B5EF4-FFF2-40B4-BE49-F238E27FC236}">
                <a16:creationId xmlns:a16="http://schemas.microsoft.com/office/drawing/2014/main" id="{815D35A9-03E0-4FE2-88DB-F64929499736}"/>
              </a:ext>
            </a:extLst>
          </p:cNvPr>
          <p:cNvSpPr>
            <a:spLocks noGrp="1"/>
          </p:cNvSpPr>
          <p:nvPr>
            <p:ph type="body" idx="2"/>
          </p:nvPr>
        </p:nvSpPr>
        <p:spPr>
          <a:xfrm>
            <a:off x="2933493" y="1545076"/>
            <a:ext cx="3416507" cy="2709900"/>
          </a:xfrm>
        </p:spPr>
        <p:txBody>
          <a:bodyPr/>
          <a:lstStyle/>
          <a:p>
            <a:pPr marL="114300" indent="0">
              <a:buNone/>
            </a:pPr>
            <a:r>
              <a:rPr lang="en-US" dirty="0"/>
              <a:t>In order to…</a:t>
            </a:r>
          </a:p>
          <a:p>
            <a:r>
              <a:rPr lang="en-US" dirty="0"/>
              <a:t>Ensure equitable access to information.</a:t>
            </a:r>
          </a:p>
          <a:p>
            <a:r>
              <a:rPr lang="en-US" dirty="0"/>
              <a:t>Support scholarship globally.</a:t>
            </a:r>
          </a:p>
          <a:p>
            <a:r>
              <a:rPr lang="en-US" dirty="0"/>
              <a:t>Manage collections sustainably.</a:t>
            </a:r>
          </a:p>
          <a:p>
            <a:r>
              <a:rPr lang="en-US" dirty="0"/>
              <a:t>Ensure our faculty’s scholarship is accessible.</a:t>
            </a:r>
          </a:p>
          <a:p>
            <a:endParaRPr lang="en-US" dirty="0"/>
          </a:p>
        </p:txBody>
      </p:sp>
      <p:sp>
        <p:nvSpPr>
          <p:cNvPr id="5" name="Text Placeholder 4">
            <a:extLst>
              <a:ext uri="{FF2B5EF4-FFF2-40B4-BE49-F238E27FC236}">
                <a16:creationId xmlns:a16="http://schemas.microsoft.com/office/drawing/2014/main" id="{8FD52553-8A53-4F35-BC68-3619F5B7322F}"/>
              </a:ext>
            </a:extLst>
          </p:cNvPr>
          <p:cNvSpPr>
            <a:spLocks noGrp="1"/>
          </p:cNvSpPr>
          <p:nvPr>
            <p:ph type="body" idx="3"/>
          </p:nvPr>
        </p:nvSpPr>
        <p:spPr>
          <a:xfrm>
            <a:off x="6072674" y="1545076"/>
            <a:ext cx="2847805" cy="2709900"/>
          </a:xfrm>
        </p:spPr>
        <p:txBody>
          <a:bodyPr/>
          <a:lstStyle/>
          <a:p>
            <a:pPr marL="114300" indent="0">
              <a:buNone/>
            </a:pPr>
            <a:r>
              <a:rPr lang="en-US" dirty="0"/>
              <a:t>I don’t want to…</a:t>
            </a:r>
          </a:p>
          <a:p>
            <a:r>
              <a:rPr lang="en-US" dirty="0"/>
              <a:t>Spend all collection resources on closed journal system.</a:t>
            </a:r>
          </a:p>
          <a:p>
            <a:r>
              <a:rPr lang="en-US" dirty="0"/>
              <a:t>Limit access to our institution’s scholarship.</a:t>
            </a:r>
          </a:p>
          <a:p>
            <a:pPr marL="114300" indent="0">
              <a:buNone/>
            </a:pPr>
            <a:endParaRPr lang="en-US" dirty="0"/>
          </a:p>
        </p:txBody>
      </p:sp>
      <p:sp>
        <p:nvSpPr>
          <p:cNvPr id="6" name="Slide Number Placeholder 5">
            <a:extLst>
              <a:ext uri="{FF2B5EF4-FFF2-40B4-BE49-F238E27FC236}">
                <a16:creationId xmlns:a16="http://schemas.microsoft.com/office/drawing/2014/main" id="{2AD2506A-E003-4D1C-A41B-99AABA6E162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sp>
        <p:nvSpPr>
          <p:cNvPr id="7" name="TextBox 6">
            <a:extLst>
              <a:ext uri="{FF2B5EF4-FFF2-40B4-BE49-F238E27FC236}">
                <a16:creationId xmlns:a16="http://schemas.microsoft.com/office/drawing/2014/main" id="{365F271E-EB33-4BA6-AFF6-F2852208B78C}"/>
              </a:ext>
            </a:extLst>
          </p:cNvPr>
          <p:cNvSpPr txBox="1"/>
          <p:nvPr/>
        </p:nvSpPr>
        <p:spPr>
          <a:xfrm>
            <a:off x="71120" y="4267168"/>
            <a:ext cx="7546880" cy="646331"/>
          </a:xfrm>
          <a:prstGeom prst="rect">
            <a:avLst/>
          </a:prstGeom>
          <a:noFill/>
        </p:spPr>
        <p:txBody>
          <a:bodyPr wrap="square" rtlCol="0">
            <a:spAutoFit/>
          </a:bodyPr>
          <a:lstStyle/>
          <a:p>
            <a:r>
              <a:rPr lang="en-US" sz="1800" dirty="0">
                <a:solidFill>
                  <a:srgbClr val="3F5378"/>
                </a:solidFill>
                <a:latin typeface="Roboto Condensed Light" panose="020B0604020202020204" charset="0"/>
                <a:ea typeface="Roboto Condensed Light" panose="020B0604020202020204" charset="0"/>
              </a:rPr>
              <a:t>Values: Access, Democracy, Diversity, Public Good, Social Responsibility, Sustainability </a:t>
            </a:r>
          </a:p>
        </p:txBody>
      </p:sp>
      <p:grpSp>
        <p:nvGrpSpPr>
          <p:cNvPr id="8" name="Google Shape;631;p37">
            <a:extLst>
              <a:ext uri="{FF2B5EF4-FFF2-40B4-BE49-F238E27FC236}">
                <a16:creationId xmlns:a16="http://schemas.microsoft.com/office/drawing/2014/main" id="{A489ABF7-3132-4B62-A037-3C5C186809E1}"/>
              </a:ext>
            </a:extLst>
          </p:cNvPr>
          <p:cNvGrpSpPr/>
          <p:nvPr/>
        </p:nvGrpSpPr>
        <p:grpSpPr>
          <a:xfrm>
            <a:off x="140755" y="425642"/>
            <a:ext cx="551600" cy="552846"/>
            <a:chOff x="5961125" y="1623900"/>
            <a:chExt cx="427450" cy="448175"/>
          </a:xfrm>
        </p:grpSpPr>
        <p:sp>
          <p:nvSpPr>
            <p:cNvPr id="9" name="Google Shape;632;p37">
              <a:extLst>
                <a:ext uri="{FF2B5EF4-FFF2-40B4-BE49-F238E27FC236}">
                  <a16:creationId xmlns:a16="http://schemas.microsoft.com/office/drawing/2014/main" id="{4B2FB1C8-D911-4B55-BFFD-84553431AC15}"/>
                </a:ext>
              </a:extLst>
            </p:cNvPr>
            <p:cNvSpPr/>
            <p:nvPr/>
          </p:nvSpPr>
          <p:spPr>
            <a:xfrm>
              <a:off x="5961125" y="1678700"/>
              <a:ext cx="376925" cy="376925"/>
            </a:xfrm>
            <a:custGeom>
              <a:avLst/>
              <a:gdLst/>
              <a:ahLst/>
              <a:cxnLst/>
              <a:rect l="l" t="t" r="r" b="b"/>
              <a:pathLst>
                <a:path w="15077" h="15077" fill="none" extrusionOk="0">
                  <a:moveTo>
                    <a:pt x="11813" y="1340"/>
                  </a:moveTo>
                  <a:lnTo>
                    <a:pt x="11813" y="1340"/>
                  </a:lnTo>
                  <a:lnTo>
                    <a:pt x="11350" y="1024"/>
                  </a:lnTo>
                  <a:lnTo>
                    <a:pt x="10863" y="780"/>
                  </a:lnTo>
                  <a:lnTo>
                    <a:pt x="10351" y="537"/>
                  </a:lnTo>
                  <a:lnTo>
                    <a:pt x="9816" y="342"/>
                  </a:lnTo>
                  <a:lnTo>
                    <a:pt x="9280" y="196"/>
                  </a:lnTo>
                  <a:lnTo>
                    <a:pt x="8720" y="98"/>
                  </a:lnTo>
                  <a:lnTo>
                    <a:pt x="8135" y="25"/>
                  </a:lnTo>
                  <a:lnTo>
                    <a:pt x="7551" y="1"/>
                  </a:lnTo>
                  <a:lnTo>
                    <a:pt x="7551" y="1"/>
                  </a:lnTo>
                  <a:lnTo>
                    <a:pt x="7161" y="1"/>
                  </a:lnTo>
                  <a:lnTo>
                    <a:pt x="6771" y="50"/>
                  </a:lnTo>
                  <a:lnTo>
                    <a:pt x="6406" y="98"/>
                  </a:lnTo>
                  <a:lnTo>
                    <a:pt x="6041" y="147"/>
                  </a:lnTo>
                  <a:lnTo>
                    <a:pt x="5675" y="244"/>
                  </a:lnTo>
                  <a:lnTo>
                    <a:pt x="5310" y="342"/>
                  </a:lnTo>
                  <a:lnTo>
                    <a:pt x="4969" y="464"/>
                  </a:lnTo>
                  <a:lnTo>
                    <a:pt x="4628" y="585"/>
                  </a:lnTo>
                  <a:lnTo>
                    <a:pt x="4287" y="731"/>
                  </a:lnTo>
                  <a:lnTo>
                    <a:pt x="3970" y="902"/>
                  </a:lnTo>
                  <a:lnTo>
                    <a:pt x="3654" y="1097"/>
                  </a:lnTo>
                  <a:lnTo>
                    <a:pt x="3337" y="1292"/>
                  </a:lnTo>
                  <a:lnTo>
                    <a:pt x="3045" y="1486"/>
                  </a:lnTo>
                  <a:lnTo>
                    <a:pt x="2753" y="1730"/>
                  </a:lnTo>
                  <a:lnTo>
                    <a:pt x="2485" y="1949"/>
                  </a:lnTo>
                  <a:lnTo>
                    <a:pt x="2217" y="2217"/>
                  </a:lnTo>
                  <a:lnTo>
                    <a:pt x="1973" y="2461"/>
                  </a:lnTo>
                  <a:lnTo>
                    <a:pt x="1730" y="2753"/>
                  </a:lnTo>
                  <a:lnTo>
                    <a:pt x="1510" y="3021"/>
                  </a:lnTo>
                  <a:lnTo>
                    <a:pt x="1291" y="3313"/>
                  </a:lnTo>
                  <a:lnTo>
                    <a:pt x="1096" y="3630"/>
                  </a:lnTo>
                  <a:lnTo>
                    <a:pt x="926" y="3946"/>
                  </a:lnTo>
                  <a:lnTo>
                    <a:pt x="755" y="4263"/>
                  </a:lnTo>
                  <a:lnTo>
                    <a:pt x="609" y="4604"/>
                  </a:lnTo>
                  <a:lnTo>
                    <a:pt x="463" y="4945"/>
                  </a:lnTo>
                  <a:lnTo>
                    <a:pt x="341" y="5286"/>
                  </a:lnTo>
                  <a:lnTo>
                    <a:pt x="244" y="5651"/>
                  </a:lnTo>
                  <a:lnTo>
                    <a:pt x="171" y="6016"/>
                  </a:lnTo>
                  <a:lnTo>
                    <a:pt x="98" y="6382"/>
                  </a:lnTo>
                  <a:lnTo>
                    <a:pt x="49" y="6771"/>
                  </a:lnTo>
                  <a:lnTo>
                    <a:pt x="25" y="7137"/>
                  </a:lnTo>
                  <a:lnTo>
                    <a:pt x="0" y="7526"/>
                  </a:lnTo>
                  <a:lnTo>
                    <a:pt x="0" y="7526"/>
                  </a:lnTo>
                  <a:lnTo>
                    <a:pt x="25" y="7916"/>
                  </a:lnTo>
                  <a:lnTo>
                    <a:pt x="49" y="8306"/>
                  </a:lnTo>
                  <a:lnTo>
                    <a:pt x="98" y="8671"/>
                  </a:lnTo>
                  <a:lnTo>
                    <a:pt x="171" y="9061"/>
                  </a:lnTo>
                  <a:lnTo>
                    <a:pt x="244" y="9426"/>
                  </a:lnTo>
                  <a:lnTo>
                    <a:pt x="341" y="9767"/>
                  </a:lnTo>
                  <a:lnTo>
                    <a:pt x="463" y="10132"/>
                  </a:lnTo>
                  <a:lnTo>
                    <a:pt x="609" y="10473"/>
                  </a:lnTo>
                  <a:lnTo>
                    <a:pt x="755" y="10790"/>
                  </a:lnTo>
                  <a:lnTo>
                    <a:pt x="926" y="11131"/>
                  </a:lnTo>
                  <a:lnTo>
                    <a:pt x="1096" y="11448"/>
                  </a:lnTo>
                  <a:lnTo>
                    <a:pt x="1291" y="11740"/>
                  </a:lnTo>
                  <a:lnTo>
                    <a:pt x="1510" y="12032"/>
                  </a:lnTo>
                  <a:lnTo>
                    <a:pt x="1730" y="12324"/>
                  </a:lnTo>
                  <a:lnTo>
                    <a:pt x="1973" y="12592"/>
                  </a:lnTo>
                  <a:lnTo>
                    <a:pt x="2217" y="12860"/>
                  </a:lnTo>
                  <a:lnTo>
                    <a:pt x="2485" y="13104"/>
                  </a:lnTo>
                  <a:lnTo>
                    <a:pt x="2753" y="13347"/>
                  </a:lnTo>
                  <a:lnTo>
                    <a:pt x="3045" y="13567"/>
                  </a:lnTo>
                  <a:lnTo>
                    <a:pt x="3337" y="13786"/>
                  </a:lnTo>
                  <a:lnTo>
                    <a:pt x="3654" y="13981"/>
                  </a:lnTo>
                  <a:lnTo>
                    <a:pt x="3970" y="14151"/>
                  </a:lnTo>
                  <a:lnTo>
                    <a:pt x="4287" y="14322"/>
                  </a:lnTo>
                  <a:lnTo>
                    <a:pt x="4628" y="14468"/>
                  </a:lnTo>
                  <a:lnTo>
                    <a:pt x="4969" y="14614"/>
                  </a:lnTo>
                  <a:lnTo>
                    <a:pt x="5310" y="14736"/>
                  </a:lnTo>
                  <a:lnTo>
                    <a:pt x="5675" y="14833"/>
                  </a:lnTo>
                  <a:lnTo>
                    <a:pt x="6041" y="14906"/>
                  </a:lnTo>
                  <a:lnTo>
                    <a:pt x="6406" y="14979"/>
                  </a:lnTo>
                  <a:lnTo>
                    <a:pt x="6771" y="15028"/>
                  </a:lnTo>
                  <a:lnTo>
                    <a:pt x="7161" y="15052"/>
                  </a:lnTo>
                  <a:lnTo>
                    <a:pt x="7551" y="15077"/>
                  </a:lnTo>
                  <a:lnTo>
                    <a:pt x="7551" y="15077"/>
                  </a:lnTo>
                  <a:lnTo>
                    <a:pt x="7940" y="15052"/>
                  </a:lnTo>
                  <a:lnTo>
                    <a:pt x="8306" y="15028"/>
                  </a:lnTo>
                  <a:lnTo>
                    <a:pt x="8695" y="14979"/>
                  </a:lnTo>
                  <a:lnTo>
                    <a:pt x="9061" y="14906"/>
                  </a:lnTo>
                  <a:lnTo>
                    <a:pt x="9426" y="14833"/>
                  </a:lnTo>
                  <a:lnTo>
                    <a:pt x="9791" y="14736"/>
                  </a:lnTo>
                  <a:lnTo>
                    <a:pt x="10132" y="14614"/>
                  </a:lnTo>
                  <a:lnTo>
                    <a:pt x="10473" y="14468"/>
                  </a:lnTo>
                  <a:lnTo>
                    <a:pt x="10814" y="14322"/>
                  </a:lnTo>
                  <a:lnTo>
                    <a:pt x="11131" y="14151"/>
                  </a:lnTo>
                  <a:lnTo>
                    <a:pt x="11447" y="13981"/>
                  </a:lnTo>
                  <a:lnTo>
                    <a:pt x="11764" y="13786"/>
                  </a:lnTo>
                  <a:lnTo>
                    <a:pt x="12056" y="13567"/>
                  </a:lnTo>
                  <a:lnTo>
                    <a:pt x="12348" y="13347"/>
                  </a:lnTo>
                  <a:lnTo>
                    <a:pt x="12616" y="13104"/>
                  </a:lnTo>
                  <a:lnTo>
                    <a:pt x="12884" y="12860"/>
                  </a:lnTo>
                  <a:lnTo>
                    <a:pt x="13128" y="12592"/>
                  </a:lnTo>
                  <a:lnTo>
                    <a:pt x="13371" y="12324"/>
                  </a:lnTo>
                  <a:lnTo>
                    <a:pt x="13591" y="12032"/>
                  </a:lnTo>
                  <a:lnTo>
                    <a:pt x="13785" y="11740"/>
                  </a:lnTo>
                  <a:lnTo>
                    <a:pt x="13980" y="11448"/>
                  </a:lnTo>
                  <a:lnTo>
                    <a:pt x="14175" y="11131"/>
                  </a:lnTo>
                  <a:lnTo>
                    <a:pt x="14346" y="10790"/>
                  </a:lnTo>
                  <a:lnTo>
                    <a:pt x="14492" y="10473"/>
                  </a:lnTo>
                  <a:lnTo>
                    <a:pt x="14613" y="10132"/>
                  </a:lnTo>
                  <a:lnTo>
                    <a:pt x="14735" y="9767"/>
                  </a:lnTo>
                  <a:lnTo>
                    <a:pt x="14857" y="9426"/>
                  </a:lnTo>
                  <a:lnTo>
                    <a:pt x="14930" y="9061"/>
                  </a:lnTo>
                  <a:lnTo>
                    <a:pt x="15003" y="8671"/>
                  </a:lnTo>
                  <a:lnTo>
                    <a:pt x="15052" y="8306"/>
                  </a:lnTo>
                  <a:lnTo>
                    <a:pt x="15076" y="7916"/>
                  </a:lnTo>
                  <a:lnTo>
                    <a:pt x="15076" y="7526"/>
                  </a:lnTo>
                  <a:lnTo>
                    <a:pt x="15076" y="7526"/>
                  </a:lnTo>
                  <a:lnTo>
                    <a:pt x="15052" y="6918"/>
                  </a:lnTo>
                  <a:lnTo>
                    <a:pt x="14979" y="6309"/>
                  </a:lnTo>
                  <a:lnTo>
                    <a:pt x="14857" y="5724"/>
                  </a:lnTo>
                  <a:lnTo>
                    <a:pt x="14687" y="5164"/>
                  </a:lnTo>
                  <a:lnTo>
                    <a:pt x="14492" y="4604"/>
                  </a:lnTo>
                  <a:lnTo>
                    <a:pt x="14248" y="4068"/>
                  </a:lnTo>
                  <a:lnTo>
                    <a:pt x="13956" y="3581"/>
                  </a:lnTo>
                  <a:lnTo>
                    <a:pt x="13615" y="3094"/>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633;p37">
              <a:extLst>
                <a:ext uri="{FF2B5EF4-FFF2-40B4-BE49-F238E27FC236}">
                  <a16:creationId xmlns:a16="http://schemas.microsoft.com/office/drawing/2014/main" id="{4C19AFFC-F664-4701-8B93-5F77CEC9C4DA}"/>
                </a:ext>
              </a:extLst>
            </p:cNvPr>
            <p:cNvSpPr/>
            <p:nvPr/>
          </p:nvSpPr>
          <p:spPr>
            <a:xfrm>
              <a:off x="6009825" y="1727425"/>
              <a:ext cx="279500" cy="279500"/>
            </a:xfrm>
            <a:custGeom>
              <a:avLst/>
              <a:gdLst/>
              <a:ahLst/>
              <a:cxnLst/>
              <a:rect l="l" t="t" r="r" b="b"/>
              <a:pathLst>
                <a:path w="11180" h="11180" fill="none" extrusionOk="0">
                  <a:moveTo>
                    <a:pt x="10181" y="2387"/>
                  </a:moveTo>
                  <a:lnTo>
                    <a:pt x="10181" y="2387"/>
                  </a:lnTo>
                  <a:lnTo>
                    <a:pt x="10400" y="2728"/>
                  </a:lnTo>
                  <a:lnTo>
                    <a:pt x="10595" y="3093"/>
                  </a:lnTo>
                  <a:lnTo>
                    <a:pt x="10766" y="3483"/>
                  </a:lnTo>
                  <a:lnTo>
                    <a:pt x="10912" y="3873"/>
                  </a:lnTo>
                  <a:lnTo>
                    <a:pt x="11034" y="4287"/>
                  </a:lnTo>
                  <a:lnTo>
                    <a:pt x="11107" y="4701"/>
                  </a:lnTo>
                  <a:lnTo>
                    <a:pt x="11180" y="5139"/>
                  </a:lnTo>
                  <a:lnTo>
                    <a:pt x="11180" y="5577"/>
                  </a:lnTo>
                  <a:lnTo>
                    <a:pt x="11180" y="5577"/>
                  </a:lnTo>
                  <a:lnTo>
                    <a:pt x="11155" y="6162"/>
                  </a:lnTo>
                  <a:lnTo>
                    <a:pt x="11082" y="6722"/>
                  </a:lnTo>
                  <a:lnTo>
                    <a:pt x="10936" y="7234"/>
                  </a:lnTo>
                  <a:lnTo>
                    <a:pt x="10741" y="7769"/>
                  </a:lnTo>
                  <a:lnTo>
                    <a:pt x="10522" y="8257"/>
                  </a:lnTo>
                  <a:lnTo>
                    <a:pt x="10230" y="8695"/>
                  </a:lnTo>
                  <a:lnTo>
                    <a:pt x="9913" y="9133"/>
                  </a:lnTo>
                  <a:lnTo>
                    <a:pt x="9548" y="9523"/>
                  </a:lnTo>
                  <a:lnTo>
                    <a:pt x="9158" y="9888"/>
                  </a:lnTo>
                  <a:lnTo>
                    <a:pt x="8720" y="10205"/>
                  </a:lnTo>
                  <a:lnTo>
                    <a:pt x="8257" y="10497"/>
                  </a:lnTo>
                  <a:lnTo>
                    <a:pt x="7770" y="10741"/>
                  </a:lnTo>
                  <a:lnTo>
                    <a:pt x="7259" y="10911"/>
                  </a:lnTo>
                  <a:lnTo>
                    <a:pt x="6723" y="11057"/>
                  </a:lnTo>
                  <a:lnTo>
                    <a:pt x="6163" y="11155"/>
                  </a:lnTo>
                  <a:lnTo>
                    <a:pt x="5603" y="11179"/>
                  </a:lnTo>
                  <a:lnTo>
                    <a:pt x="5603" y="11179"/>
                  </a:lnTo>
                  <a:lnTo>
                    <a:pt x="5018" y="11155"/>
                  </a:lnTo>
                  <a:lnTo>
                    <a:pt x="4482" y="11057"/>
                  </a:lnTo>
                  <a:lnTo>
                    <a:pt x="3946" y="10911"/>
                  </a:lnTo>
                  <a:lnTo>
                    <a:pt x="3435" y="10741"/>
                  </a:lnTo>
                  <a:lnTo>
                    <a:pt x="2948" y="10497"/>
                  </a:lnTo>
                  <a:lnTo>
                    <a:pt x="2485" y="10205"/>
                  </a:lnTo>
                  <a:lnTo>
                    <a:pt x="2047" y="9888"/>
                  </a:lnTo>
                  <a:lnTo>
                    <a:pt x="1657" y="9523"/>
                  </a:lnTo>
                  <a:lnTo>
                    <a:pt x="1292" y="9133"/>
                  </a:lnTo>
                  <a:lnTo>
                    <a:pt x="975" y="8695"/>
                  </a:lnTo>
                  <a:lnTo>
                    <a:pt x="683" y="8257"/>
                  </a:lnTo>
                  <a:lnTo>
                    <a:pt x="464" y="7769"/>
                  </a:lnTo>
                  <a:lnTo>
                    <a:pt x="269" y="7234"/>
                  </a:lnTo>
                  <a:lnTo>
                    <a:pt x="123" y="6722"/>
                  </a:lnTo>
                  <a:lnTo>
                    <a:pt x="50" y="6162"/>
                  </a:lnTo>
                  <a:lnTo>
                    <a:pt x="1" y="5577"/>
                  </a:lnTo>
                  <a:lnTo>
                    <a:pt x="1" y="5577"/>
                  </a:lnTo>
                  <a:lnTo>
                    <a:pt x="50" y="5017"/>
                  </a:lnTo>
                  <a:lnTo>
                    <a:pt x="123" y="4457"/>
                  </a:lnTo>
                  <a:lnTo>
                    <a:pt x="269" y="3921"/>
                  </a:lnTo>
                  <a:lnTo>
                    <a:pt x="464" y="3410"/>
                  </a:lnTo>
                  <a:lnTo>
                    <a:pt x="683" y="2923"/>
                  </a:lnTo>
                  <a:lnTo>
                    <a:pt x="975" y="2460"/>
                  </a:lnTo>
                  <a:lnTo>
                    <a:pt x="1292" y="2046"/>
                  </a:lnTo>
                  <a:lnTo>
                    <a:pt x="1657" y="1632"/>
                  </a:lnTo>
                  <a:lnTo>
                    <a:pt x="2047" y="1267"/>
                  </a:lnTo>
                  <a:lnTo>
                    <a:pt x="2485" y="950"/>
                  </a:lnTo>
                  <a:lnTo>
                    <a:pt x="2948" y="682"/>
                  </a:lnTo>
                  <a:lnTo>
                    <a:pt x="3435" y="439"/>
                  </a:lnTo>
                  <a:lnTo>
                    <a:pt x="3946" y="244"/>
                  </a:lnTo>
                  <a:lnTo>
                    <a:pt x="4482" y="122"/>
                  </a:lnTo>
                  <a:lnTo>
                    <a:pt x="5018" y="25"/>
                  </a:lnTo>
                  <a:lnTo>
                    <a:pt x="5603" y="0"/>
                  </a:lnTo>
                  <a:lnTo>
                    <a:pt x="5603" y="0"/>
                  </a:lnTo>
                  <a:lnTo>
                    <a:pt x="6041" y="25"/>
                  </a:lnTo>
                  <a:lnTo>
                    <a:pt x="6479" y="73"/>
                  </a:lnTo>
                  <a:lnTo>
                    <a:pt x="6893" y="146"/>
                  </a:lnTo>
                  <a:lnTo>
                    <a:pt x="7307" y="268"/>
                  </a:lnTo>
                  <a:lnTo>
                    <a:pt x="7697" y="414"/>
                  </a:lnTo>
                  <a:lnTo>
                    <a:pt x="8087" y="585"/>
                  </a:lnTo>
                  <a:lnTo>
                    <a:pt x="8452" y="780"/>
                  </a:lnTo>
                  <a:lnTo>
                    <a:pt x="8793" y="999"/>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 name="Google Shape;634;p37">
              <a:extLst>
                <a:ext uri="{FF2B5EF4-FFF2-40B4-BE49-F238E27FC236}">
                  <a16:creationId xmlns:a16="http://schemas.microsoft.com/office/drawing/2014/main" id="{0A7D6C87-01C8-49D4-8634-3A8DEEC69566}"/>
                </a:ext>
              </a:extLst>
            </p:cNvPr>
            <p:cNvSpPr/>
            <p:nvPr/>
          </p:nvSpPr>
          <p:spPr>
            <a:xfrm>
              <a:off x="6107250" y="1824850"/>
              <a:ext cx="84650" cy="84650"/>
            </a:xfrm>
            <a:custGeom>
              <a:avLst/>
              <a:gdLst/>
              <a:ahLst/>
              <a:cxnLst/>
              <a:rect l="l" t="t" r="r" b="b"/>
              <a:pathLst>
                <a:path w="3386" h="3386" fill="none" extrusionOk="0">
                  <a:moveTo>
                    <a:pt x="3362" y="1388"/>
                  </a:moveTo>
                  <a:lnTo>
                    <a:pt x="3362" y="1388"/>
                  </a:lnTo>
                  <a:lnTo>
                    <a:pt x="3386" y="1680"/>
                  </a:lnTo>
                  <a:lnTo>
                    <a:pt x="3386" y="1680"/>
                  </a:lnTo>
                  <a:lnTo>
                    <a:pt x="3386" y="1851"/>
                  </a:lnTo>
                  <a:lnTo>
                    <a:pt x="3362" y="2021"/>
                  </a:lnTo>
                  <a:lnTo>
                    <a:pt x="3313" y="2192"/>
                  </a:lnTo>
                  <a:lnTo>
                    <a:pt x="3264" y="2338"/>
                  </a:lnTo>
                  <a:lnTo>
                    <a:pt x="3191" y="2484"/>
                  </a:lnTo>
                  <a:lnTo>
                    <a:pt x="3118" y="2630"/>
                  </a:lnTo>
                  <a:lnTo>
                    <a:pt x="3021" y="2776"/>
                  </a:lnTo>
                  <a:lnTo>
                    <a:pt x="2899" y="2898"/>
                  </a:lnTo>
                  <a:lnTo>
                    <a:pt x="2777" y="2996"/>
                  </a:lnTo>
                  <a:lnTo>
                    <a:pt x="2655" y="3093"/>
                  </a:lnTo>
                  <a:lnTo>
                    <a:pt x="2509" y="3191"/>
                  </a:lnTo>
                  <a:lnTo>
                    <a:pt x="2363" y="3239"/>
                  </a:lnTo>
                  <a:lnTo>
                    <a:pt x="2217" y="3312"/>
                  </a:lnTo>
                  <a:lnTo>
                    <a:pt x="2046" y="3337"/>
                  </a:lnTo>
                  <a:lnTo>
                    <a:pt x="1876" y="3385"/>
                  </a:lnTo>
                  <a:lnTo>
                    <a:pt x="1706" y="3385"/>
                  </a:lnTo>
                  <a:lnTo>
                    <a:pt x="1706" y="3385"/>
                  </a:lnTo>
                  <a:lnTo>
                    <a:pt x="1535" y="3385"/>
                  </a:lnTo>
                  <a:lnTo>
                    <a:pt x="1365" y="3337"/>
                  </a:lnTo>
                  <a:lnTo>
                    <a:pt x="1194" y="3312"/>
                  </a:lnTo>
                  <a:lnTo>
                    <a:pt x="1048" y="3239"/>
                  </a:lnTo>
                  <a:lnTo>
                    <a:pt x="902" y="3191"/>
                  </a:lnTo>
                  <a:lnTo>
                    <a:pt x="756" y="3093"/>
                  </a:lnTo>
                  <a:lnTo>
                    <a:pt x="634" y="2996"/>
                  </a:lnTo>
                  <a:lnTo>
                    <a:pt x="512" y="2898"/>
                  </a:lnTo>
                  <a:lnTo>
                    <a:pt x="390" y="2776"/>
                  </a:lnTo>
                  <a:lnTo>
                    <a:pt x="293" y="2630"/>
                  </a:lnTo>
                  <a:lnTo>
                    <a:pt x="220" y="2484"/>
                  </a:lnTo>
                  <a:lnTo>
                    <a:pt x="147" y="2338"/>
                  </a:lnTo>
                  <a:lnTo>
                    <a:pt x="74" y="2192"/>
                  </a:lnTo>
                  <a:lnTo>
                    <a:pt x="49" y="2021"/>
                  </a:lnTo>
                  <a:lnTo>
                    <a:pt x="25" y="1851"/>
                  </a:lnTo>
                  <a:lnTo>
                    <a:pt x="1" y="1680"/>
                  </a:lnTo>
                  <a:lnTo>
                    <a:pt x="1" y="1680"/>
                  </a:lnTo>
                  <a:lnTo>
                    <a:pt x="25" y="1510"/>
                  </a:lnTo>
                  <a:lnTo>
                    <a:pt x="49" y="1340"/>
                  </a:lnTo>
                  <a:lnTo>
                    <a:pt x="74" y="1193"/>
                  </a:lnTo>
                  <a:lnTo>
                    <a:pt x="147" y="1023"/>
                  </a:lnTo>
                  <a:lnTo>
                    <a:pt x="220" y="877"/>
                  </a:lnTo>
                  <a:lnTo>
                    <a:pt x="293" y="731"/>
                  </a:lnTo>
                  <a:lnTo>
                    <a:pt x="390" y="609"/>
                  </a:lnTo>
                  <a:lnTo>
                    <a:pt x="512" y="487"/>
                  </a:lnTo>
                  <a:lnTo>
                    <a:pt x="634" y="390"/>
                  </a:lnTo>
                  <a:lnTo>
                    <a:pt x="756" y="292"/>
                  </a:lnTo>
                  <a:lnTo>
                    <a:pt x="902" y="195"/>
                  </a:lnTo>
                  <a:lnTo>
                    <a:pt x="1048" y="122"/>
                  </a:lnTo>
                  <a:lnTo>
                    <a:pt x="1194" y="73"/>
                  </a:lnTo>
                  <a:lnTo>
                    <a:pt x="1365" y="24"/>
                  </a:lnTo>
                  <a:lnTo>
                    <a:pt x="1535" y="0"/>
                  </a:lnTo>
                  <a:lnTo>
                    <a:pt x="1706" y="0"/>
                  </a:lnTo>
                  <a:lnTo>
                    <a:pt x="1706" y="0"/>
                  </a:lnTo>
                  <a:lnTo>
                    <a:pt x="1998" y="24"/>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635;p37">
              <a:extLst>
                <a:ext uri="{FF2B5EF4-FFF2-40B4-BE49-F238E27FC236}">
                  <a16:creationId xmlns:a16="http://schemas.microsoft.com/office/drawing/2014/main" id="{15A64CDF-3ED3-45C4-B582-2F47BAEE0F65}"/>
                </a:ext>
              </a:extLst>
            </p:cNvPr>
            <p:cNvSpPr/>
            <p:nvPr/>
          </p:nvSpPr>
          <p:spPr>
            <a:xfrm>
              <a:off x="6058550" y="1776125"/>
              <a:ext cx="182075" cy="182075"/>
            </a:xfrm>
            <a:custGeom>
              <a:avLst/>
              <a:gdLst/>
              <a:ahLst/>
              <a:cxnLst/>
              <a:rect l="l" t="t" r="r" b="b"/>
              <a:pathLst>
                <a:path w="7283" h="7283" fill="none" extrusionOk="0">
                  <a:moveTo>
                    <a:pt x="5431" y="463"/>
                  </a:moveTo>
                  <a:lnTo>
                    <a:pt x="5431" y="463"/>
                  </a:lnTo>
                  <a:lnTo>
                    <a:pt x="5042" y="269"/>
                  </a:lnTo>
                  <a:lnTo>
                    <a:pt x="4823" y="195"/>
                  </a:lnTo>
                  <a:lnTo>
                    <a:pt x="4603" y="122"/>
                  </a:lnTo>
                  <a:lnTo>
                    <a:pt x="4360" y="74"/>
                  </a:lnTo>
                  <a:lnTo>
                    <a:pt x="4141" y="25"/>
                  </a:lnTo>
                  <a:lnTo>
                    <a:pt x="3897" y="1"/>
                  </a:lnTo>
                  <a:lnTo>
                    <a:pt x="3654" y="1"/>
                  </a:lnTo>
                  <a:lnTo>
                    <a:pt x="3654" y="1"/>
                  </a:lnTo>
                  <a:lnTo>
                    <a:pt x="3288" y="25"/>
                  </a:lnTo>
                  <a:lnTo>
                    <a:pt x="2923" y="74"/>
                  </a:lnTo>
                  <a:lnTo>
                    <a:pt x="2558" y="147"/>
                  </a:lnTo>
                  <a:lnTo>
                    <a:pt x="2241" y="293"/>
                  </a:lnTo>
                  <a:lnTo>
                    <a:pt x="1924" y="439"/>
                  </a:lnTo>
                  <a:lnTo>
                    <a:pt x="1608" y="609"/>
                  </a:lnTo>
                  <a:lnTo>
                    <a:pt x="1340" y="829"/>
                  </a:lnTo>
                  <a:lnTo>
                    <a:pt x="1072" y="1072"/>
                  </a:lnTo>
                  <a:lnTo>
                    <a:pt x="828" y="1316"/>
                  </a:lnTo>
                  <a:lnTo>
                    <a:pt x="633" y="1608"/>
                  </a:lnTo>
                  <a:lnTo>
                    <a:pt x="439" y="1900"/>
                  </a:lnTo>
                  <a:lnTo>
                    <a:pt x="293" y="2217"/>
                  </a:lnTo>
                  <a:lnTo>
                    <a:pt x="171" y="2558"/>
                  </a:lnTo>
                  <a:lnTo>
                    <a:pt x="73" y="2899"/>
                  </a:lnTo>
                  <a:lnTo>
                    <a:pt x="25" y="3264"/>
                  </a:lnTo>
                  <a:lnTo>
                    <a:pt x="0" y="3629"/>
                  </a:lnTo>
                  <a:lnTo>
                    <a:pt x="0" y="3629"/>
                  </a:lnTo>
                  <a:lnTo>
                    <a:pt x="25" y="4019"/>
                  </a:lnTo>
                  <a:lnTo>
                    <a:pt x="73" y="4360"/>
                  </a:lnTo>
                  <a:lnTo>
                    <a:pt x="171" y="4725"/>
                  </a:lnTo>
                  <a:lnTo>
                    <a:pt x="293" y="5066"/>
                  </a:lnTo>
                  <a:lnTo>
                    <a:pt x="439" y="5383"/>
                  </a:lnTo>
                  <a:lnTo>
                    <a:pt x="633" y="5675"/>
                  </a:lnTo>
                  <a:lnTo>
                    <a:pt x="828" y="5943"/>
                  </a:lnTo>
                  <a:lnTo>
                    <a:pt x="1072" y="6211"/>
                  </a:lnTo>
                  <a:lnTo>
                    <a:pt x="1340" y="6455"/>
                  </a:lnTo>
                  <a:lnTo>
                    <a:pt x="1608" y="6650"/>
                  </a:lnTo>
                  <a:lnTo>
                    <a:pt x="1924" y="6844"/>
                  </a:lnTo>
                  <a:lnTo>
                    <a:pt x="2241" y="6990"/>
                  </a:lnTo>
                  <a:lnTo>
                    <a:pt x="2558" y="7112"/>
                  </a:lnTo>
                  <a:lnTo>
                    <a:pt x="2923" y="7210"/>
                  </a:lnTo>
                  <a:lnTo>
                    <a:pt x="3288" y="7258"/>
                  </a:lnTo>
                  <a:lnTo>
                    <a:pt x="3654" y="7283"/>
                  </a:lnTo>
                  <a:lnTo>
                    <a:pt x="3654" y="7283"/>
                  </a:lnTo>
                  <a:lnTo>
                    <a:pt x="4019" y="7258"/>
                  </a:lnTo>
                  <a:lnTo>
                    <a:pt x="4384" y="7210"/>
                  </a:lnTo>
                  <a:lnTo>
                    <a:pt x="4725" y="7112"/>
                  </a:lnTo>
                  <a:lnTo>
                    <a:pt x="5066" y="6990"/>
                  </a:lnTo>
                  <a:lnTo>
                    <a:pt x="5383" y="6844"/>
                  </a:lnTo>
                  <a:lnTo>
                    <a:pt x="5675" y="6650"/>
                  </a:lnTo>
                  <a:lnTo>
                    <a:pt x="5967" y="6455"/>
                  </a:lnTo>
                  <a:lnTo>
                    <a:pt x="6235" y="6211"/>
                  </a:lnTo>
                  <a:lnTo>
                    <a:pt x="6454" y="5943"/>
                  </a:lnTo>
                  <a:lnTo>
                    <a:pt x="6674" y="5675"/>
                  </a:lnTo>
                  <a:lnTo>
                    <a:pt x="6844" y="5383"/>
                  </a:lnTo>
                  <a:lnTo>
                    <a:pt x="7014" y="5066"/>
                  </a:lnTo>
                  <a:lnTo>
                    <a:pt x="7136" y="4725"/>
                  </a:lnTo>
                  <a:lnTo>
                    <a:pt x="7209" y="4360"/>
                  </a:lnTo>
                  <a:lnTo>
                    <a:pt x="7282" y="4019"/>
                  </a:lnTo>
                  <a:lnTo>
                    <a:pt x="7282" y="3629"/>
                  </a:lnTo>
                  <a:lnTo>
                    <a:pt x="7282" y="3629"/>
                  </a:lnTo>
                  <a:lnTo>
                    <a:pt x="7282" y="3386"/>
                  </a:lnTo>
                  <a:lnTo>
                    <a:pt x="7258" y="3167"/>
                  </a:lnTo>
                  <a:lnTo>
                    <a:pt x="7234" y="2923"/>
                  </a:lnTo>
                  <a:lnTo>
                    <a:pt x="7161" y="2704"/>
                  </a:lnTo>
                  <a:lnTo>
                    <a:pt x="7112" y="2485"/>
                  </a:lnTo>
                  <a:lnTo>
                    <a:pt x="7014" y="2266"/>
                  </a:lnTo>
                  <a:lnTo>
                    <a:pt x="6820" y="1852"/>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636;p37">
              <a:extLst>
                <a:ext uri="{FF2B5EF4-FFF2-40B4-BE49-F238E27FC236}">
                  <a16:creationId xmlns:a16="http://schemas.microsoft.com/office/drawing/2014/main" id="{20BBF33D-8BAD-4391-BD2A-93B882081EC7}"/>
                </a:ext>
              </a:extLst>
            </p:cNvPr>
            <p:cNvSpPr/>
            <p:nvPr/>
          </p:nvSpPr>
          <p:spPr>
            <a:xfrm>
              <a:off x="5971475" y="2001400"/>
              <a:ext cx="74925" cy="70675"/>
            </a:xfrm>
            <a:custGeom>
              <a:avLst/>
              <a:gdLst/>
              <a:ahLst/>
              <a:cxnLst/>
              <a:rect l="l" t="t" r="r" b="b"/>
              <a:pathLst>
                <a:path w="2997" h="2827" fill="none" extrusionOk="0">
                  <a:moveTo>
                    <a:pt x="1462" y="1"/>
                  </a:moveTo>
                  <a:lnTo>
                    <a:pt x="293" y="1170"/>
                  </a:lnTo>
                  <a:lnTo>
                    <a:pt x="293" y="1170"/>
                  </a:lnTo>
                  <a:lnTo>
                    <a:pt x="171" y="1316"/>
                  </a:lnTo>
                  <a:lnTo>
                    <a:pt x="74" y="1487"/>
                  </a:lnTo>
                  <a:lnTo>
                    <a:pt x="25" y="1657"/>
                  </a:lnTo>
                  <a:lnTo>
                    <a:pt x="1" y="1852"/>
                  </a:lnTo>
                  <a:lnTo>
                    <a:pt x="25" y="2047"/>
                  </a:lnTo>
                  <a:lnTo>
                    <a:pt x="74" y="2217"/>
                  </a:lnTo>
                  <a:lnTo>
                    <a:pt x="171" y="2388"/>
                  </a:lnTo>
                  <a:lnTo>
                    <a:pt x="293" y="2534"/>
                  </a:lnTo>
                  <a:lnTo>
                    <a:pt x="293" y="2534"/>
                  </a:lnTo>
                  <a:lnTo>
                    <a:pt x="439" y="2656"/>
                  </a:lnTo>
                  <a:lnTo>
                    <a:pt x="609" y="2753"/>
                  </a:lnTo>
                  <a:lnTo>
                    <a:pt x="804" y="2802"/>
                  </a:lnTo>
                  <a:lnTo>
                    <a:pt x="975" y="2826"/>
                  </a:lnTo>
                  <a:lnTo>
                    <a:pt x="975" y="2826"/>
                  </a:lnTo>
                  <a:lnTo>
                    <a:pt x="1170" y="2802"/>
                  </a:lnTo>
                  <a:lnTo>
                    <a:pt x="1340" y="2753"/>
                  </a:lnTo>
                  <a:lnTo>
                    <a:pt x="1511" y="2656"/>
                  </a:lnTo>
                  <a:lnTo>
                    <a:pt x="1681" y="2534"/>
                  </a:lnTo>
                  <a:lnTo>
                    <a:pt x="2850" y="1365"/>
                  </a:lnTo>
                  <a:lnTo>
                    <a:pt x="2850" y="1365"/>
                  </a:lnTo>
                  <a:lnTo>
                    <a:pt x="2996" y="1194"/>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637;p37">
              <a:extLst>
                <a:ext uri="{FF2B5EF4-FFF2-40B4-BE49-F238E27FC236}">
                  <a16:creationId xmlns:a16="http://schemas.microsoft.com/office/drawing/2014/main" id="{8F65C59F-13F7-419D-99D4-129807F13518}"/>
                </a:ext>
              </a:extLst>
            </p:cNvPr>
            <p:cNvSpPr/>
            <p:nvPr/>
          </p:nvSpPr>
          <p:spPr>
            <a:xfrm>
              <a:off x="6253375" y="2001400"/>
              <a:ext cx="74325" cy="70675"/>
            </a:xfrm>
            <a:custGeom>
              <a:avLst/>
              <a:gdLst/>
              <a:ahLst/>
              <a:cxnLst/>
              <a:rect l="l" t="t" r="r" b="b"/>
              <a:pathLst>
                <a:path w="2973" h="2827" fill="none" extrusionOk="0">
                  <a:moveTo>
                    <a:pt x="1" y="1194"/>
                  </a:moveTo>
                  <a:lnTo>
                    <a:pt x="1" y="1194"/>
                  </a:lnTo>
                  <a:lnTo>
                    <a:pt x="123" y="1365"/>
                  </a:lnTo>
                  <a:lnTo>
                    <a:pt x="1316" y="2534"/>
                  </a:lnTo>
                  <a:lnTo>
                    <a:pt x="1316" y="2534"/>
                  </a:lnTo>
                  <a:lnTo>
                    <a:pt x="1462" y="2656"/>
                  </a:lnTo>
                  <a:lnTo>
                    <a:pt x="1633" y="2753"/>
                  </a:lnTo>
                  <a:lnTo>
                    <a:pt x="1827" y="2802"/>
                  </a:lnTo>
                  <a:lnTo>
                    <a:pt x="1998" y="2826"/>
                  </a:lnTo>
                  <a:lnTo>
                    <a:pt x="1998" y="2826"/>
                  </a:lnTo>
                  <a:lnTo>
                    <a:pt x="2193" y="2802"/>
                  </a:lnTo>
                  <a:lnTo>
                    <a:pt x="2363" y="2753"/>
                  </a:lnTo>
                  <a:lnTo>
                    <a:pt x="2534" y="2656"/>
                  </a:lnTo>
                  <a:lnTo>
                    <a:pt x="2704" y="2534"/>
                  </a:lnTo>
                  <a:lnTo>
                    <a:pt x="2704" y="2534"/>
                  </a:lnTo>
                  <a:lnTo>
                    <a:pt x="2826" y="2388"/>
                  </a:lnTo>
                  <a:lnTo>
                    <a:pt x="2923" y="2217"/>
                  </a:lnTo>
                  <a:lnTo>
                    <a:pt x="2972" y="2047"/>
                  </a:lnTo>
                  <a:lnTo>
                    <a:pt x="2972" y="1852"/>
                  </a:lnTo>
                  <a:lnTo>
                    <a:pt x="2972" y="1657"/>
                  </a:lnTo>
                  <a:lnTo>
                    <a:pt x="2923" y="1487"/>
                  </a:lnTo>
                  <a:lnTo>
                    <a:pt x="2826" y="1316"/>
                  </a:lnTo>
                  <a:lnTo>
                    <a:pt x="2704" y="1170"/>
                  </a:lnTo>
                  <a:lnTo>
                    <a:pt x="1535" y="1"/>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638;p37">
              <a:extLst>
                <a:ext uri="{FF2B5EF4-FFF2-40B4-BE49-F238E27FC236}">
                  <a16:creationId xmlns:a16="http://schemas.microsoft.com/office/drawing/2014/main" id="{9E617BA9-F885-4F46-9CBE-42BFF4017250}"/>
                </a:ext>
              </a:extLst>
            </p:cNvPr>
            <p:cNvSpPr/>
            <p:nvPr/>
          </p:nvSpPr>
          <p:spPr>
            <a:xfrm>
              <a:off x="6137700" y="1623900"/>
              <a:ext cx="250875" cy="255150"/>
            </a:xfrm>
            <a:custGeom>
              <a:avLst/>
              <a:gdLst/>
              <a:ahLst/>
              <a:cxnLst/>
              <a:rect l="l" t="t" r="r" b="b"/>
              <a:pathLst>
                <a:path w="10035" h="10206" fill="none" extrusionOk="0">
                  <a:moveTo>
                    <a:pt x="9718" y="2412"/>
                  </a:moveTo>
                  <a:lnTo>
                    <a:pt x="8671" y="2217"/>
                  </a:lnTo>
                  <a:lnTo>
                    <a:pt x="9694" y="1194"/>
                  </a:lnTo>
                  <a:lnTo>
                    <a:pt x="9694" y="1194"/>
                  </a:lnTo>
                  <a:lnTo>
                    <a:pt x="9767" y="1121"/>
                  </a:lnTo>
                  <a:lnTo>
                    <a:pt x="9815" y="1024"/>
                  </a:lnTo>
                  <a:lnTo>
                    <a:pt x="9840" y="951"/>
                  </a:lnTo>
                  <a:lnTo>
                    <a:pt x="9840" y="853"/>
                  </a:lnTo>
                  <a:lnTo>
                    <a:pt x="9840" y="756"/>
                  </a:lnTo>
                  <a:lnTo>
                    <a:pt x="9815" y="658"/>
                  </a:lnTo>
                  <a:lnTo>
                    <a:pt x="9767" y="585"/>
                  </a:lnTo>
                  <a:lnTo>
                    <a:pt x="9694" y="512"/>
                  </a:lnTo>
                  <a:lnTo>
                    <a:pt x="9694" y="512"/>
                  </a:lnTo>
                  <a:lnTo>
                    <a:pt x="9621" y="439"/>
                  </a:lnTo>
                  <a:lnTo>
                    <a:pt x="9548" y="391"/>
                  </a:lnTo>
                  <a:lnTo>
                    <a:pt x="9450" y="366"/>
                  </a:lnTo>
                  <a:lnTo>
                    <a:pt x="9353" y="366"/>
                  </a:lnTo>
                  <a:lnTo>
                    <a:pt x="9255" y="366"/>
                  </a:lnTo>
                  <a:lnTo>
                    <a:pt x="9182" y="391"/>
                  </a:lnTo>
                  <a:lnTo>
                    <a:pt x="9085" y="439"/>
                  </a:lnTo>
                  <a:lnTo>
                    <a:pt x="9012" y="512"/>
                  </a:lnTo>
                  <a:lnTo>
                    <a:pt x="7867" y="1657"/>
                  </a:lnTo>
                  <a:lnTo>
                    <a:pt x="7867" y="1657"/>
                  </a:lnTo>
                  <a:lnTo>
                    <a:pt x="7818" y="1487"/>
                  </a:lnTo>
                  <a:lnTo>
                    <a:pt x="7599" y="317"/>
                  </a:lnTo>
                  <a:lnTo>
                    <a:pt x="7599" y="317"/>
                  </a:lnTo>
                  <a:lnTo>
                    <a:pt x="7575" y="196"/>
                  </a:lnTo>
                  <a:lnTo>
                    <a:pt x="7526" y="98"/>
                  </a:lnTo>
                  <a:lnTo>
                    <a:pt x="7477" y="50"/>
                  </a:lnTo>
                  <a:lnTo>
                    <a:pt x="7404" y="1"/>
                  </a:lnTo>
                  <a:lnTo>
                    <a:pt x="7331" y="1"/>
                  </a:lnTo>
                  <a:lnTo>
                    <a:pt x="7234" y="25"/>
                  </a:lnTo>
                  <a:lnTo>
                    <a:pt x="7161" y="74"/>
                  </a:lnTo>
                  <a:lnTo>
                    <a:pt x="7063" y="147"/>
                  </a:lnTo>
                  <a:lnTo>
                    <a:pt x="5432" y="1754"/>
                  </a:lnTo>
                  <a:lnTo>
                    <a:pt x="5432" y="1754"/>
                  </a:lnTo>
                  <a:lnTo>
                    <a:pt x="5358" y="1852"/>
                  </a:lnTo>
                  <a:lnTo>
                    <a:pt x="5285" y="1974"/>
                  </a:lnTo>
                  <a:lnTo>
                    <a:pt x="5212" y="2120"/>
                  </a:lnTo>
                  <a:lnTo>
                    <a:pt x="5164" y="2242"/>
                  </a:lnTo>
                  <a:lnTo>
                    <a:pt x="5139" y="2388"/>
                  </a:lnTo>
                  <a:lnTo>
                    <a:pt x="5115" y="2534"/>
                  </a:lnTo>
                  <a:lnTo>
                    <a:pt x="5115" y="2680"/>
                  </a:lnTo>
                  <a:lnTo>
                    <a:pt x="5115" y="2802"/>
                  </a:lnTo>
                  <a:lnTo>
                    <a:pt x="5334" y="3971"/>
                  </a:lnTo>
                  <a:lnTo>
                    <a:pt x="5334" y="3971"/>
                  </a:lnTo>
                  <a:lnTo>
                    <a:pt x="5383" y="4141"/>
                  </a:lnTo>
                  <a:lnTo>
                    <a:pt x="147" y="9378"/>
                  </a:lnTo>
                  <a:lnTo>
                    <a:pt x="147" y="9378"/>
                  </a:lnTo>
                  <a:lnTo>
                    <a:pt x="73" y="9451"/>
                  </a:lnTo>
                  <a:lnTo>
                    <a:pt x="25" y="9548"/>
                  </a:lnTo>
                  <a:lnTo>
                    <a:pt x="0" y="9645"/>
                  </a:lnTo>
                  <a:lnTo>
                    <a:pt x="0" y="9718"/>
                  </a:lnTo>
                  <a:lnTo>
                    <a:pt x="0" y="9816"/>
                  </a:lnTo>
                  <a:lnTo>
                    <a:pt x="25" y="9913"/>
                  </a:lnTo>
                  <a:lnTo>
                    <a:pt x="73" y="9986"/>
                  </a:lnTo>
                  <a:lnTo>
                    <a:pt x="147" y="10059"/>
                  </a:lnTo>
                  <a:lnTo>
                    <a:pt x="147" y="10059"/>
                  </a:lnTo>
                  <a:lnTo>
                    <a:pt x="220" y="10133"/>
                  </a:lnTo>
                  <a:lnTo>
                    <a:pt x="293" y="10181"/>
                  </a:lnTo>
                  <a:lnTo>
                    <a:pt x="390" y="10206"/>
                  </a:lnTo>
                  <a:lnTo>
                    <a:pt x="488" y="10206"/>
                  </a:lnTo>
                  <a:lnTo>
                    <a:pt x="488" y="10206"/>
                  </a:lnTo>
                  <a:lnTo>
                    <a:pt x="585" y="10206"/>
                  </a:lnTo>
                  <a:lnTo>
                    <a:pt x="658" y="10181"/>
                  </a:lnTo>
                  <a:lnTo>
                    <a:pt x="755" y="10133"/>
                  </a:lnTo>
                  <a:lnTo>
                    <a:pt x="828" y="10059"/>
                  </a:lnTo>
                  <a:lnTo>
                    <a:pt x="6187" y="4726"/>
                  </a:lnTo>
                  <a:lnTo>
                    <a:pt x="7234" y="4896"/>
                  </a:lnTo>
                  <a:lnTo>
                    <a:pt x="7234" y="4896"/>
                  </a:lnTo>
                  <a:lnTo>
                    <a:pt x="7356" y="4921"/>
                  </a:lnTo>
                  <a:lnTo>
                    <a:pt x="7502" y="4921"/>
                  </a:lnTo>
                  <a:lnTo>
                    <a:pt x="7624" y="4896"/>
                  </a:lnTo>
                  <a:lnTo>
                    <a:pt x="7770" y="4848"/>
                  </a:lnTo>
                  <a:lnTo>
                    <a:pt x="7916" y="4799"/>
                  </a:lnTo>
                  <a:lnTo>
                    <a:pt x="8038" y="4750"/>
                  </a:lnTo>
                  <a:lnTo>
                    <a:pt x="8159" y="4677"/>
                  </a:lnTo>
                  <a:lnTo>
                    <a:pt x="8257" y="4580"/>
                  </a:lnTo>
                  <a:lnTo>
                    <a:pt x="9889" y="2948"/>
                  </a:lnTo>
                  <a:lnTo>
                    <a:pt x="9889" y="2948"/>
                  </a:lnTo>
                  <a:lnTo>
                    <a:pt x="9962" y="2875"/>
                  </a:lnTo>
                  <a:lnTo>
                    <a:pt x="10010" y="2777"/>
                  </a:lnTo>
                  <a:lnTo>
                    <a:pt x="10035" y="2704"/>
                  </a:lnTo>
                  <a:lnTo>
                    <a:pt x="10010" y="2607"/>
                  </a:lnTo>
                  <a:lnTo>
                    <a:pt x="9986" y="2558"/>
                  </a:lnTo>
                  <a:lnTo>
                    <a:pt x="9913" y="2485"/>
                  </a:lnTo>
                  <a:lnTo>
                    <a:pt x="9815" y="2436"/>
                  </a:lnTo>
                  <a:lnTo>
                    <a:pt x="9718" y="2412"/>
                  </a:lnTo>
                  <a:lnTo>
                    <a:pt x="9718" y="2412"/>
                  </a:lnTo>
                  <a:close/>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extLst>
      <p:ext uri="{BB962C8B-B14F-4D97-AF65-F5344CB8AC3E}">
        <p14:creationId xmlns:p14="http://schemas.microsoft.com/office/powerpoint/2010/main" val="6486088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CE906-4351-41D2-AB4D-FED4357BE1F8}"/>
              </a:ext>
            </a:extLst>
          </p:cNvPr>
          <p:cNvSpPr>
            <a:spLocks noGrp="1"/>
          </p:cNvSpPr>
          <p:nvPr>
            <p:ph type="title"/>
          </p:nvPr>
        </p:nvSpPr>
        <p:spPr/>
        <p:txBody>
          <a:bodyPr/>
          <a:lstStyle/>
          <a:p>
            <a:r>
              <a:rPr lang="en-US" dirty="0"/>
              <a:t>Values driven goal setting example 3</a:t>
            </a:r>
          </a:p>
        </p:txBody>
      </p:sp>
      <p:sp>
        <p:nvSpPr>
          <p:cNvPr id="3" name="Text Placeholder 2">
            <a:extLst>
              <a:ext uri="{FF2B5EF4-FFF2-40B4-BE49-F238E27FC236}">
                <a16:creationId xmlns:a16="http://schemas.microsoft.com/office/drawing/2014/main" id="{FB925CC9-1680-44AB-BBBA-39B7DB4D57C4}"/>
              </a:ext>
            </a:extLst>
          </p:cNvPr>
          <p:cNvSpPr>
            <a:spLocks noGrp="1"/>
          </p:cNvSpPr>
          <p:nvPr>
            <p:ph type="body" idx="1"/>
          </p:nvPr>
        </p:nvSpPr>
        <p:spPr>
          <a:xfrm>
            <a:off x="301490" y="1438317"/>
            <a:ext cx="2837950" cy="2709900"/>
          </a:xfrm>
        </p:spPr>
        <p:txBody>
          <a:bodyPr/>
          <a:lstStyle/>
          <a:p>
            <a:pPr marL="114300" indent="0">
              <a:buNone/>
            </a:pPr>
            <a:r>
              <a:rPr lang="en-US" dirty="0"/>
              <a:t>I want to…</a:t>
            </a:r>
          </a:p>
          <a:p>
            <a:r>
              <a:rPr lang="en-US" dirty="0"/>
              <a:t>Promote library services to ensure student success.</a:t>
            </a:r>
          </a:p>
          <a:p>
            <a:pPr marL="114300" indent="0">
              <a:buNone/>
            </a:pPr>
            <a:endParaRPr lang="en-US" dirty="0"/>
          </a:p>
        </p:txBody>
      </p:sp>
      <p:sp>
        <p:nvSpPr>
          <p:cNvPr id="4" name="Text Placeholder 3">
            <a:extLst>
              <a:ext uri="{FF2B5EF4-FFF2-40B4-BE49-F238E27FC236}">
                <a16:creationId xmlns:a16="http://schemas.microsoft.com/office/drawing/2014/main" id="{815D35A9-03E0-4FE2-88DB-F64929499736}"/>
              </a:ext>
            </a:extLst>
          </p:cNvPr>
          <p:cNvSpPr>
            <a:spLocks noGrp="1"/>
          </p:cNvSpPr>
          <p:nvPr>
            <p:ph type="body" idx="2"/>
          </p:nvPr>
        </p:nvSpPr>
        <p:spPr>
          <a:xfrm>
            <a:off x="3033666" y="1362889"/>
            <a:ext cx="3586479" cy="2709900"/>
          </a:xfrm>
        </p:spPr>
        <p:txBody>
          <a:bodyPr/>
          <a:lstStyle/>
          <a:p>
            <a:pPr marL="114300" indent="0">
              <a:buNone/>
            </a:pPr>
            <a:r>
              <a:rPr lang="en-US" dirty="0"/>
              <a:t>In order to…</a:t>
            </a:r>
          </a:p>
          <a:p>
            <a:r>
              <a:rPr lang="en-US" dirty="0"/>
              <a:t>Create an information literate population that develops skills for lifelong learning.</a:t>
            </a:r>
          </a:p>
          <a:p>
            <a:r>
              <a:rPr lang="en-US" dirty="0"/>
              <a:t>Increase presence of librarians in curriculum.</a:t>
            </a:r>
          </a:p>
          <a:p>
            <a:r>
              <a:rPr lang="en-US" dirty="0"/>
              <a:t>Help faculty &amp; administration. understand the value the library provides outside of collections.</a:t>
            </a:r>
          </a:p>
          <a:p>
            <a:endParaRPr lang="en-US" dirty="0"/>
          </a:p>
        </p:txBody>
      </p:sp>
      <p:sp>
        <p:nvSpPr>
          <p:cNvPr id="5" name="Text Placeholder 4">
            <a:extLst>
              <a:ext uri="{FF2B5EF4-FFF2-40B4-BE49-F238E27FC236}">
                <a16:creationId xmlns:a16="http://schemas.microsoft.com/office/drawing/2014/main" id="{8FD52553-8A53-4F35-BC68-3619F5B7322F}"/>
              </a:ext>
            </a:extLst>
          </p:cNvPr>
          <p:cNvSpPr>
            <a:spLocks noGrp="1"/>
          </p:cNvSpPr>
          <p:nvPr>
            <p:ph type="body" idx="3"/>
          </p:nvPr>
        </p:nvSpPr>
        <p:spPr>
          <a:xfrm>
            <a:off x="6494050" y="1362889"/>
            <a:ext cx="2487390" cy="2709900"/>
          </a:xfrm>
        </p:spPr>
        <p:txBody>
          <a:bodyPr/>
          <a:lstStyle/>
          <a:p>
            <a:pPr marL="114300" indent="0">
              <a:buNone/>
            </a:pPr>
            <a:r>
              <a:rPr lang="en-US" dirty="0"/>
              <a:t>I don’t want to…</a:t>
            </a:r>
          </a:p>
          <a:p>
            <a:r>
              <a:rPr lang="en-US" dirty="0"/>
              <a:t>Focus solely on collections when conducting outreach with faculty.</a:t>
            </a:r>
          </a:p>
          <a:p>
            <a:r>
              <a:rPr lang="en-US" dirty="0"/>
              <a:t>Rely on the status quo for providing faculty support.</a:t>
            </a:r>
          </a:p>
          <a:p>
            <a:pPr marL="114300" indent="0">
              <a:buNone/>
            </a:pPr>
            <a:endParaRPr lang="en-US" dirty="0"/>
          </a:p>
        </p:txBody>
      </p:sp>
      <p:sp>
        <p:nvSpPr>
          <p:cNvPr id="6" name="Slide Number Placeholder 5">
            <a:extLst>
              <a:ext uri="{FF2B5EF4-FFF2-40B4-BE49-F238E27FC236}">
                <a16:creationId xmlns:a16="http://schemas.microsoft.com/office/drawing/2014/main" id="{2AD2506A-E003-4D1C-A41B-99AABA6E162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sp>
        <p:nvSpPr>
          <p:cNvPr id="7" name="TextBox 6">
            <a:extLst>
              <a:ext uri="{FF2B5EF4-FFF2-40B4-BE49-F238E27FC236}">
                <a16:creationId xmlns:a16="http://schemas.microsoft.com/office/drawing/2014/main" id="{0115C676-CE0E-4C78-89BC-8F2085F70827}"/>
              </a:ext>
            </a:extLst>
          </p:cNvPr>
          <p:cNvSpPr txBox="1"/>
          <p:nvPr/>
        </p:nvSpPr>
        <p:spPr>
          <a:xfrm>
            <a:off x="0" y="4427759"/>
            <a:ext cx="7203440" cy="646331"/>
          </a:xfrm>
          <a:prstGeom prst="rect">
            <a:avLst/>
          </a:prstGeom>
          <a:noFill/>
        </p:spPr>
        <p:txBody>
          <a:bodyPr wrap="square" rtlCol="0">
            <a:spAutoFit/>
          </a:bodyPr>
          <a:lstStyle/>
          <a:p>
            <a:r>
              <a:rPr lang="en-US" sz="1800" dirty="0">
                <a:solidFill>
                  <a:srgbClr val="3F5378"/>
                </a:solidFill>
                <a:latin typeface="Roboto Condensed Light" panose="020B0604020202020204" charset="0"/>
                <a:ea typeface="Roboto Condensed Light" panose="020B0604020202020204" charset="0"/>
              </a:rPr>
              <a:t>Values: Education &amp; Lifelong Learners, Service, Professionalism,  Democracy, Social Responsibility </a:t>
            </a:r>
          </a:p>
        </p:txBody>
      </p:sp>
      <p:grpSp>
        <p:nvGrpSpPr>
          <p:cNvPr id="8" name="Google Shape;631;p37">
            <a:extLst>
              <a:ext uri="{FF2B5EF4-FFF2-40B4-BE49-F238E27FC236}">
                <a16:creationId xmlns:a16="http://schemas.microsoft.com/office/drawing/2014/main" id="{7AD125CC-512A-4240-8668-9F7B0789414D}"/>
              </a:ext>
            </a:extLst>
          </p:cNvPr>
          <p:cNvGrpSpPr/>
          <p:nvPr/>
        </p:nvGrpSpPr>
        <p:grpSpPr>
          <a:xfrm>
            <a:off x="140755" y="425642"/>
            <a:ext cx="551600" cy="552846"/>
            <a:chOff x="5961125" y="1623900"/>
            <a:chExt cx="427450" cy="448175"/>
          </a:xfrm>
        </p:grpSpPr>
        <p:sp>
          <p:nvSpPr>
            <p:cNvPr id="9" name="Google Shape;632;p37">
              <a:extLst>
                <a:ext uri="{FF2B5EF4-FFF2-40B4-BE49-F238E27FC236}">
                  <a16:creationId xmlns:a16="http://schemas.microsoft.com/office/drawing/2014/main" id="{C77E713D-D028-4897-B0CC-DBACC193CE5C}"/>
                </a:ext>
              </a:extLst>
            </p:cNvPr>
            <p:cNvSpPr/>
            <p:nvPr/>
          </p:nvSpPr>
          <p:spPr>
            <a:xfrm>
              <a:off x="5961125" y="1678700"/>
              <a:ext cx="376925" cy="376925"/>
            </a:xfrm>
            <a:custGeom>
              <a:avLst/>
              <a:gdLst/>
              <a:ahLst/>
              <a:cxnLst/>
              <a:rect l="l" t="t" r="r" b="b"/>
              <a:pathLst>
                <a:path w="15077" h="15077" fill="none" extrusionOk="0">
                  <a:moveTo>
                    <a:pt x="11813" y="1340"/>
                  </a:moveTo>
                  <a:lnTo>
                    <a:pt x="11813" y="1340"/>
                  </a:lnTo>
                  <a:lnTo>
                    <a:pt x="11350" y="1024"/>
                  </a:lnTo>
                  <a:lnTo>
                    <a:pt x="10863" y="780"/>
                  </a:lnTo>
                  <a:lnTo>
                    <a:pt x="10351" y="537"/>
                  </a:lnTo>
                  <a:lnTo>
                    <a:pt x="9816" y="342"/>
                  </a:lnTo>
                  <a:lnTo>
                    <a:pt x="9280" y="196"/>
                  </a:lnTo>
                  <a:lnTo>
                    <a:pt x="8720" y="98"/>
                  </a:lnTo>
                  <a:lnTo>
                    <a:pt x="8135" y="25"/>
                  </a:lnTo>
                  <a:lnTo>
                    <a:pt x="7551" y="1"/>
                  </a:lnTo>
                  <a:lnTo>
                    <a:pt x="7551" y="1"/>
                  </a:lnTo>
                  <a:lnTo>
                    <a:pt x="7161" y="1"/>
                  </a:lnTo>
                  <a:lnTo>
                    <a:pt x="6771" y="50"/>
                  </a:lnTo>
                  <a:lnTo>
                    <a:pt x="6406" y="98"/>
                  </a:lnTo>
                  <a:lnTo>
                    <a:pt x="6041" y="147"/>
                  </a:lnTo>
                  <a:lnTo>
                    <a:pt x="5675" y="244"/>
                  </a:lnTo>
                  <a:lnTo>
                    <a:pt x="5310" y="342"/>
                  </a:lnTo>
                  <a:lnTo>
                    <a:pt x="4969" y="464"/>
                  </a:lnTo>
                  <a:lnTo>
                    <a:pt x="4628" y="585"/>
                  </a:lnTo>
                  <a:lnTo>
                    <a:pt x="4287" y="731"/>
                  </a:lnTo>
                  <a:lnTo>
                    <a:pt x="3970" y="902"/>
                  </a:lnTo>
                  <a:lnTo>
                    <a:pt x="3654" y="1097"/>
                  </a:lnTo>
                  <a:lnTo>
                    <a:pt x="3337" y="1292"/>
                  </a:lnTo>
                  <a:lnTo>
                    <a:pt x="3045" y="1486"/>
                  </a:lnTo>
                  <a:lnTo>
                    <a:pt x="2753" y="1730"/>
                  </a:lnTo>
                  <a:lnTo>
                    <a:pt x="2485" y="1949"/>
                  </a:lnTo>
                  <a:lnTo>
                    <a:pt x="2217" y="2217"/>
                  </a:lnTo>
                  <a:lnTo>
                    <a:pt x="1973" y="2461"/>
                  </a:lnTo>
                  <a:lnTo>
                    <a:pt x="1730" y="2753"/>
                  </a:lnTo>
                  <a:lnTo>
                    <a:pt x="1510" y="3021"/>
                  </a:lnTo>
                  <a:lnTo>
                    <a:pt x="1291" y="3313"/>
                  </a:lnTo>
                  <a:lnTo>
                    <a:pt x="1096" y="3630"/>
                  </a:lnTo>
                  <a:lnTo>
                    <a:pt x="926" y="3946"/>
                  </a:lnTo>
                  <a:lnTo>
                    <a:pt x="755" y="4263"/>
                  </a:lnTo>
                  <a:lnTo>
                    <a:pt x="609" y="4604"/>
                  </a:lnTo>
                  <a:lnTo>
                    <a:pt x="463" y="4945"/>
                  </a:lnTo>
                  <a:lnTo>
                    <a:pt x="341" y="5286"/>
                  </a:lnTo>
                  <a:lnTo>
                    <a:pt x="244" y="5651"/>
                  </a:lnTo>
                  <a:lnTo>
                    <a:pt x="171" y="6016"/>
                  </a:lnTo>
                  <a:lnTo>
                    <a:pt x="98" y="6382"/>
                  </a:lnTo>
                  <a:lnTo>
                    <a:pt x="49" y="6771"/>
                  </a:lnTo>
                  <a:lnTo>
                    <a:pt x="25" y="7137"/>
                  </a:lnTo>
                  <a:lnTo>
                    <a:pt x="0" y="7526"/>
                  </a:lnTo>
                  <a:lnTo>
                    <a:pt x="0" y="7526"/>
                  </a:lnTo>
                  <a:lnTo>
                    <a:pt x="25" y="7916"/>
                  </a:lnTo>
                  <a:lnTo>
                    <a:pt x="49" y="8306"/>
                  </a:lnTo>
                  <a:lnTo>
                    <a:pt x="98" y="8671"/>
                  </a:lnTo>
                  <a:lnTo>
                    <a:pt x="171" y="9061"/>
                  </a:lnTo>
                  <a:lnTo>
                    <a:pt x="244" y="9426"/>
                  </a:lnTo>
                  <a:lnTo>
                    <a:pt x="341" y="9767"/>
                  </a:lnTo>
                  <a:lnTo>
                    <a:pt x="463" y="10132"/>
                  </a:lnTo>
                  <a:lnTo>
                    <a:pt x="609" y="10473"/>
                  </a:lnTo>
                  <a:lnTo>
                    <a:pt x="755" y="10790"/>
                  </a:lnTo>
                  <a:lnTo>
                    <a:pt x="926" y="11131"/>
                  </a:lnTo>
                  <a:lnTo>
                    <a:pt x="1096" y="11448"/>
                  </a:lnTo>
                  <a:lnTo>
                    <a:pt x="1291" y="11740"/>
                  </a:lnTo>
                  <a:lnTo>
                    <a:pt x="1510" y="12032"/>
                  </a:lnTo>
                  <a:lnTo>
                    <a:pt x="1730" y="12324"/>
                  </a:lnTo>
                  <a:lnTo>
                    <a:pt x="1973" y="12592"/>
                  </a:lnTo>
                  <a:lnTo>
                    <a:pt x="2217" y="12860"/>
                  </a:lnTo>
                  <a:lnTo>
                    <a:pt x="2485" y="13104"/>
                  </a:lnTo>
                  <a:lnTo>
                    <a:pt x="2753" y="13347"/>
                  </a:lnTo>
                  <a:lnTo>
                    <a:pt x="3045" y="13567"/>
                  </a:lnTo>
                  <a:lnTo>
                    <a:pt x="3337" y="13786"/>
                  </a:lnTo>
                  <a:lnTo>
                    <a:pt x="3654" y="13981"/>
                  </a:lnTo>
                  <a:lnTo>
                    <a:pt x="3970" y="14151"/>
                  </a:lnTo>
                  <a:lnTo>
                    <a:pt x="4287" y="14322"/>
                  </a:lnTo>
                  <a:lnTo>
                    <a:pt x="4628" y="14468"/>
                  </a:lnTo>
                  <a:lnTo>
                    <a:pt x="4969" y="14614"/>
                  </a:lnTo>
                  <a:lnTo>
                    <a:pt x="5310" y="14736"/>
                  </a:lnTo>
                  <a:lnTo>
                    <a:pt x="5675" y="14833"/>
                  </a:lnTo>
                  <a:lnTo>
                    <a:pt x="6041" y="14906"/>
                  </a:lnTo>
                  <a:lnTo>
                    <a:pt x="6406" y="14979"/>
                  </a:lnTo>
                  <a:lnTo>
                    <a:pt x="6771" y="15028"/>
                  </a:lnTo>
                  <a:lnTo>
                    <a:pt x="7161" y="15052"/>
                  </a:lnTo>
                  <a:lnTo>
                    <a:pt x="7551" y="15077"/>
                  </a:lnTo>
                  <a:lnTo>
                    <a:pt x="7551" y="15077"/>
                  </a:lnTo>
                  <a:lnTo>
                    <a:pt x="7940" y="15052"/>
                  </a:lnTo>
                  <a:lnTo>
                    <a:pt x="8306" y="15028"/>
                  </a:lnTo>
                  <a:lnTo>
                    <a:pt x="8695" y="14979"/>
                  </a:lnTo>
                  <a:lnTo>
                    <a:pt x="9061" y="14906"/>
                  </a:lnTo>
                  <a:lnTo>
                    <a:pt x="9426" y="14833"/>
                  </a:lnTo>
                  <a:lnTo>
                    <a:pt x="9791" y="14736"/>
                  </a:lnTo>
                  <a:lnTo>
                    <a:pt x="10132" y="14614"/>
                  </a:lnTo>
                  <a:lnTo>
                    <a:pt x="10473" y="14468"/>
                  </a:lnTo>
                  <a:lnTo>
                    <a:pt x="10814" y="14322"/>
                  </a:lnTo>
                  <a:lnTo>
                    <a:pt x="11131" y="14151"/>
                  </a:lnTo>
                  <a:lnTo>
                    <a:pt x="11447" y="13981"/>
                  </a:lnTo>
                  <a:lnTo>
                    <a:pt x="11764" y="13786"/>
                  </a:lnTo>
                  <a:lnTo>
                    <a:pt x="12056" y="13567"/>
                  </a:lnTo>
                  <a:lnTo>
                    <a:pt x="12348" y="13347"/>
                  </a:lnTo>
                  <a:lnTo>
                    <a:pt x="12616" y="13104"/>
                  </a:lnTo>
                  <a:lnTo>
                    <a:pt x="12884" y="12860"/>
                  </a:lnTo>
                  <a:lnTo>
                    <a:pt x="13128" y="12592"/>
                  </a:lnTo>
                  <a:lnTo>
                    <a:pt x="13371" y="12324"/>
                  </a:lnTo>
                  <a:lnTo>
                    <a:pt x="13591" y="12032"/>
                  </a:lnTo>
                  <a:lnTo>
                    <a:pt x="13785" y="11740"/>
                  </a:lnTo>
                  <a:lnTo>
                    <a:pt x="13980" y="11448"/>
                  </a:lnTo>
                  <a:lnTo>
                    <a:pt x="14175" y="11131"/>
                  </a:lnTo>
                  <a:lnTo>
                    <a:pt x="14346" y="10790"/>
                  </a:lnTo>
                  <a:lnTo>
                    <a:pt x="14492" y="10473"/>
                  </a:lnTo>
                  <a:lnTo>
                    <a:pt x="14613" y="10132"/>
                  </a:lnTo>
                  <a:lnTo>
                    <a:pt x="14735" y="9767"/>
                  </a:lnTo>
                  <a:lnTo>
                    <a:pt x="14857" y="9426"/>
                  </a:lnTo>
                  <a:lnTo>
                    <a:pt x="14930" y="9061"/>
                  </a:lnTo>
                  <a:lnTo>
                    <a:pt x="15003" y="8671"/>
                  </a:lnTo>
                  <a:lnTo>
                    <a:pt x="15052" y="8306"/>
                  </a:lnTo>
                  <a:lnTo>
                    <a:pt x="15076" y="7916"/>
                  </a:lnTo>
                  <a:lnTo>
                    <a:pt x="15076" y="7526"/>
                  </a:lnTo>
                  <a:lnTo>
                    <a:pt x="15076" y="7526"/>
                  </a:lnTo>
                  <a:lnTo>
                    <a:pt x="15052" y="6918"/>
                  </a:lnTo>
                  <a:lnTo>
                    <a:pt x="14979" y="6309"/>
                  </a:lnTo>
                  <a:lnTo>
                    <a:pt x="14857" y="5724"/>
                  </a:lnTo>
                  <a:lnTo>
                    <a:pt x="14687" y="5164"/>
                  </a:lnTo>
                  <a:lnTo>
                    <a:pt x="14492" y="4604"/>
                  </a:lnTo>
                  <a:lnTo>
                    <a:pt x="14248" y="4068"/>
                  </a:lnTo>
                  <a:lnTo>
                    <a:pt x="13956" y="3581"/>
                  </a:lnTo>
                  <a:lnTo>
                    <a:pt x="13615" y="3094"/>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633;p37">
              <a:extLst>
                <a:ext uri="{FF2B5EF4-FFF2-40B4-BE49-F238E27FC236}">
                  <a16:creationId xmlns:a16="http://schemas.microsoft.com/office/drawing/2014/main" id="{E21F3429-F0D5-4E77-BB3E-405B120CFD8F}"/>
                </a:ext>
              </a:extLst>
            </p:cNvPr>
            <p:cNvSpPr/>
            <p:nvPr/>
          </p:nvSpPr>
          <p:spPr>
            <a:xfrm>
              <a:off x="6009825" y="1727425"/>
              <a:ext cx="279500" cy="279500"/>
            </a:xfrm>
            <a:custGeom>
              <a:avLst/>
              <a:gdLst/>
              <a:ahLst/>
              <a:cxnLst/>
              <a:rect l="l" t="t" r="r" b="b"/>
              <a:pathLst>
                <a:path w="11180" h="11180" fill="none" extrusionOk="0">
                  <a:moveTo>
                    <a:pt x="10181" y="2387"/>
                  </a:moveTo>
                  <a:lnTo>
                    <a:pt x="10181" y="2387"/>
                  </a:lnTo>
                  <a:lnTo>
                    <a:pt x="10400" y="2728"/>
                  </a:lnTo>
                  <a:lnTo>
                    <a:pt x="10595" y="3093"/>
                  </a:lnTo>
                  <a:lnTo>
                    <a:pt x="10766" y="3483"/>
                  </a:lnTo>
                  <a:lnTo>
                    <a:pt x="10912" y="3873"/>
                  </a:lnTo>
                  <a:lnTo>
                    <a:pt x="11034" y="4287"/>
                  </a:lnTo>
                  <a:lnTo>
                    <a:pt x="11107" y="4701"/>
                  </a:lnTo>
                  <a:lnTo>
                    <a:pt x="11180" y="5139"/>
                  </a:lnTo>
                  <a:lnTo>
                    <a:pt x="11180" y="5577"/>
                  </a:lnTo>
                  <a:lnTo>
                    <a:pt x="11180" y="5577"/>
                  </a:lnTo>
                  <a:lnTo>
                    <a:pt x="11155" y="6162"/>
                  </a:lnTo>
                  <a:lnTo>
                    <a:pt x="11082" y="6722"/>
                  </a:lnTo>
                  <a:lnTo>
                    <a:pt x="10936" y="7234"/>
                  </a:lnTo>
                  <a:lnTo>
                    <a:pt x="10741" y="7769"/>
                  </a:lnTo>
                  <a:lnTo>
                    <a:pt x="10522" y="8257"/>
                  </a:lnTo>
                  <a:lnTo>
                    <a:pt x="10230" y="8695"/>
                  </a:lnTo>
                  <a:lnTo>
                    <a:pt x="9913" y="9133"/>
                  </a:lnTo>
                  <a:lnTo>
                    <a:pt x="9548" y="9523"/>
                  </a:lnTo>
                  <a:lnTo>
                    <a:pt x="9158" y="9888"/>
                  </a:lnTo>
                  <a:lnTo>
                    <a:pt x="8720" y="10205"/>
                  </a:lnTo>
                  <a:lnTo>
                    <a:pt x="8257" y="10497"/>
                  </a:lnTo>
                  <a:lnTo>
                    <a:pt x="7770" y="10741"/>
                  </a:lnTo>
                  <a:lnTo>
                    <a:pt x="7259" y="10911"/>
                  </a:lnTo>
                  <a:lnTo>
                    <a:pt x="6723" y="11057"/>
                  </a:lnTo>
                  <a:lnTo>
                    <a:pt x="6163" y="11155"/>
                  </a:lnTo>
                  <a:lnTo>
                    <a:pt x="5603" y="11179"/>
                  </a:lnTo>
                  <a:lnTo>
                    <a:pt x="5603" y="11179"/>
                  </a:lnTo>
                  <a:lnTo>
                    <a:pt x="5018" y="11155"/>
                  </a:lnTo>
                  <a:lnTo>
                    <a:pt x="4482" y="11057"/>
                  </a:lnTo>
                  <a:lnTo>
                    <a:pt x="3946" y="10911"/>
                  </a:lnTo>
                  <a:lnTo>
                    <a:pt x="3435" y="10741"/>
                  </a:lnTo>
                  <a:lnTo>
                    <a:pt x="2948" y="10497"/>
                  </a:lnTo>
                  <a:lnTo>
                    <a:pt x="2485" y="10205"/>
                  </a:lnTo>
                  <a:lnTo>
                    <a:pt x="2047" y="9888"/>
                  </a:lnTo>
                  <a:lnTo>
                    <a:pt x="1657" y="9523"/>
                  </a:lnTo>
                  <a:lnTo>
                    <a:pt x="1292" y="9133"/>
                  </a:lnTo>
                  <a:lnTo>
                    <a:pt x="975" y="8695"/>
                  </a:lnTo>
                  <a:lnTo>
                    <a:pt x="683" y="8257"/>
                  </a:lnTo>
                  <a:lnTo>
                    <a:pt x="464" y="7769"/>
                  </a:lnTo>
                  <a:lnTo>
                    <a:pt x="269" y="7234"/>
                  </a:lnTo>
                  <a:lnTo>
                    <a:pt x="123" y="6722"/>
                  </a:lnTo>
                  <a:lnTo>
                    <a:pt x="50" y="6162"/>
                  </a:lnTo>
                  <a:lnTo>
                    <a:pt x="1" y="5577"/>
                  </a:lnTo>
                  <a:lnTo>
                    <a:pt x="1" y="5577"/>
                  </a:lnTo>
                  <a:lnTo>
                    <a:pt x="50" y="5017"/>
                  </a:lnTo>
                  <a:lnTo>
                    <a:pt x="123" y="4457"/>
                  </a:lnTo>
                  <a:lnTo>
                    <a:pt x="269" y="3921"/>
                  </a:lnTo>
                  <a:lnTo>
                    <a:pt x="464" y="3410"/>
                  </a:lnTo>
                  <a:lnTo>
                    <a:pt x="683" y="2923"/>
                  </a:lnTo>
                  <a:lnTo>
                    <a:pt x="975" y="2460"/>
                  </a:lnTo>
                  <a:lnTo>
                    <a:pt x="1292" y="2046"/>
                  </a:lnTo>
                  <a:lnTo>
                    <a:pt x="1657" y="1632"/>
                  </a:lnTo>
                  <a:lnTo>
                    <a:pt x="2047" y="1267"/>
                  </a:lnTo>
                  <a:lnTo>
                    <a:pt x="2485" y="950"/>
                  </a:lnTo>
                  <a:lnTo>
                    <a:pt x="2948" y="682"/>
                  </a:lnTo>
                  <a:lnTo>
                    <a:pt x="3435" y="439"/>
                  </a:lnTo>
                  <a:lnTo>
                    <a:pt x="3946" y="244"/>
                  </a:lnTo>
                  <a:lnTo>
                    <a:pt x="4482" y="122"/>
                  </a:lnTo>
                  <a:lnTo>
                    <a:pt x="5018" y="25"/>
                  </a:lnTo>
                  <a:lnTo>
                    <a:pt x="5603" y="0"/>
                  </a:lnTo>
                  <a:lnTo>
                    <a:pt x="5603" y="0"/>
                  </a:lnTo>
                  <a:lnTo>
                    <a:pt x="6041" y="25"/>
                  </a:lnTo>
                  <a:lnTo>
                    <a:pt x="6479" y="73"/>
                  </a:lnTo>
                  <a:lnTo>
                    <a:pt x="6893" y="146"/>
                  </a:lnTo>
                  <a:lnTo>
                    <a:pt x="7307" y="268"/>
                  </a:lnTo>
                  <a:lnTo>
                    <a:pt x="7697" y="414"/>
                  </a:lnTo>
                  <a:lnTo>
                    <a:pt x="8087" y="585"/>
                  </a:lnTo>
                  <a:lnTo>
                    <a:pt x="8452" y="780"/>
                  </a:lnTo>
                  <a:lnTo>
                    <a:pt x="8793" y="999"/>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 name="Google Shape;634;p37">
              <a:extLst>
                <a:ext uri="{FF2B5EF4-FFF2-40B4-BE49-F238E27FC236}">
                  <a16:creationId xmlns:a16="http://schemas.microsoft.com/office/drawing/2014/main" id="{C7A17E2F-2856-4BC0-B2C0-218B4554797D}"/>
                </a:ext>
              </a:extLst>
            </p:cNvPr>
            <p:cNvSpPr/>
            <p:nvPr/>
          </p:nvSpPr>
          <p:spPr>
            <a:xfrm>
              <a:off x="6107250" y="1824850"/>
              <a:ext cx="84650" cy="84650"/>
            </a:xfrm>
            <a:custGeom>
              <a:avLst/>
              <a:gdLst/>
              <a:ahLst/>
              <a:cxnLst/>
              <a:rect l="l" t="t" r="r" b="b"/>
              <a:pathLst>
                <a:path w="3386" h="3386" fill="none" extrusionOk="0">
                  <a:moveTo>
                    <a:pt x="3362" y="1388"/>
                  </a:moveTo>
                  <a:lnTo>
                    <a:pt x="3362" y="1388"/>
                  </a:lnTo>
                  <a:lnTo>
                    <a:pt x="3386" y="1680"/>
                  </a:lnTo>
                  <a:lnTo>
                    <a:pt x="3386" y="1680"/>
                  </a:lnTo>
                  <a:lnTo>
                    <a:pt x="3386" y="1851"/>
                  </a:lnTo>
                  <a:lnTo>
                    <a:pt x="3362" y="2021"/>
                  </a:lnTo>
                  <a:lnTo>
                    <a:pt x="3313" y="2192"/>
                  </a:lnTo>
                  <a:lnTo>
                    <a:pt x="3264" y="2338"/>
                  </a:lnTo>
                  <a:lnTo>
                    <a:pt x="3191" y="2484"/>
                  </a:lnTo>
                  <a:lnTo>
                    <a:pt x="3118" y="2630"/>
                  </a:lnTo>
                  <a:lnTo>
                    <a:pt x="3021" y="2776"/>
                  </a:lnTo>
                  <a:lnTo>
                    <a:pt x="2899" y="2898"/>
                  </a:lnTo>
                  <a:lnTo>
                    <a:pt x="2777" y="2996"/>
                  </a:lnTo>
                  <a:lnTo>
                    <a:pt x="2655" y="3093"/>
                  </a:lnTo>
                  <a:lnTo>
                    <a:pt x="2509" y="3191"/>
                  </a:lnTo>
                  <a:lnTo>
                    <a:pt x="2363" y="3239"/>
                  </a:lnTo>
                  <a:lnTo>
                    <a:pt x="2217" y="3312"/>
                  </a:lnTo>
                  <a:lnTo>
                    <a:pt x="2046" y="3337"/>
                  </a:lnTo>
                  <a:lnTo>
                    <a:pt x="1876" y="3385"/>
                  </a:lnTo>
                  <a:lnTo>
                    <a:pt x="1706" y="3385"/>
                  </a:lnTo>
                  <a:lnTo>
                    <a:pt x="1706" y="3385"/>
                  </a:lnTo>
                  <a:lnTo>
                    <a:pt x="1535" y="3385"/>
                  </a:lnTo>
                  <a:lnTo>
                    <a:pt x="1365" y="3337"/>
                  </a:lnTo>
                  <a:lnTo>
                    <a:pt x="1194" y="3312"/>
                  </a:lnTo>
                  <a:lnTo>
                    <a:pt x="1048" y="3239"/>
                  </a:lnTo>
                  <a:lnTo>
                    <a:pt x="902" y="3191"/>
                  </a:lnTo>
                  <a:lnTo>
                    <a:pt x="756" y="3093"/>
                  </a:lnTo>
                  <a:lnTo>
                    <a:pt x="634" y="2996"/>
                  </a:lnTo>
                  <a:lnTo>
                    <a:pt x="512" y="2898"/>
                  </a:lnTo>
                  <a:lnTo>
                    <a:pt x="390" y="2776"/>
                  </a:lnTo>
                  <a:lnTo>
                    <a:pt x="293" y="2630"/>
                  </a:lnTo>
                  <a:lnTo>
                    <a:pt x="220" y="2484"/>
                  </a:lnTo>
                  <a:lnTo>
                    <a:pt x="147" y="2338"/>
                  </a:lnTo>
                  <a:lnTo>
                    <a:pt x="74" y="2192"/>
                  </a:lnTo>
                  <a:lnTo>
                    <a:pt x="49" y="2021"/>
                  </a:lnTo>
                  <a:lnTo>
                    <a:pt x="25" y="1851"/>
                  </a:lnTo>
                  <a:lnTo>
                    <a:pt x="1" y="1680"/>
                  </a:lnTo>
                  <a:lnTo>
                    <a:pt x="1" y="1680"/>
                  </a:lnTo>
                  <a:lnTo>
                    <a:pt x="25" y="1510"/>
                  </a:lnTo>
                  <a:lnTo>
                    <a:pt x="49" y="1340"/>
                  </a:lnTo>
                  <a:lnTo>
                    <a:pt x="74" y="1193"/>
                  </a:lnTo>
                  <a:lnTo>
                    <a:pt x="147" y="1023"/>
                  </a:lnTo>
                  <a:lnTo>
                    <a:pt x="220" y="877"/>
                  </a:lnTo>
                  <a:lnTo>
                    <a:pt x="293" y="731"/>
                  </a:lnTo>
                  <a:lnTo>
                    <a:pt x="390" y="609"/>
                  </a:lnTo>
                  <a:lnTo>
                    <a:pt x="512" y="487"/>
                  </a:lnTo>
                  <a:lnTo>
                    <a:pt x="634" y="390"/>
                  </a:lnTo>
                  <a:lnTo>
                    <a:pt x="756" y="292"/>
                  </a:lnTo>
                  <a:lnTo>
                    <a:pt x="902" y="195"/>
                  </a:lnTo>
                  <a:lnTo>
                    <a:pt x="1048" y="122"/>
                  </a:lnTo>
                  <a:lnTo>
                    <a:pt x="1194" y="73"/>
                  </a:lnTo>
                  <a:lnTo>
                    <a:pt x="1365" y="24"/>
                  </a:lnTo>
                  <a:lnTo>
                    <a:pt x="1535" y="0"/>
                  </a:lnTo>
                  <a:lnTo>
                    <a:pt x="1706" y="0"/>
                  </a:lnTo>
                  <a:lnTo>
                    <a:pt x="1706" y="0"/>
                  </a:lnTo>
                  <a:lnTo>
                    <a:pt x="1998" y="24"/>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635;p37">
              <a:extLst>
                <a:ext uri="{FF2B5EF4-FFF2-40B4-BE49-F238E27FC236}">
                  <a16:creationId xmlns:a16="http://schemas.microsoft.com/office/drawing/2014/main" id="{02065B77-E6DC-40F8-B7B3-4707B3D9F46A}"/>
                </a:ext>
              </a:extLst>
            </p:cNvPr>
            <p:cNvSpPr/>
            <p:nvPr/>
          </p:nvSpPr>
          <p:spPr>
            <a:xfrm>
              <a:off x="6058550" y="1776125"/>
              <a:ext cx="182075" cy="182075"/>
            </a:xfrm>
            <a:custGeom>
              <a:avLst/>
              <a:gdLst/>
              <a:ahLst/>
              <a:cxnLst/>
              <a:rect l="l" t="t" r="r" b="b"/>
              <a:pathLst>
                <a:path w="7283" h="7283" fill="none" extrusionOk="0">
                  <a:moveTo>
                    <a:pt x="5431" y="463"/>
                  </a:moveTo>
                  <a:lnTo>
                    <a:pt x="5431" y="463"/>
                  </a:lnTo>
                  <a:lnTo>
                    <a:pt x="5042" y="269"/>
                  </a:lnTo>
                  <a:lnTo>
                    <a:pt x="4823" y="195"/>
                  </a:lnTo>
                  <a:lnTo>
                    <a:pt x="4603" y="122"/>
                  </a:lnTo>
                  <a:lnTo>
                    <a:pt x="4360" y="74"/>
                  </a:lnTo>
                  <a:lnTo>
                    <a:pt x="4141" y="25"/>
                  </a:lnTo>
                  <a:lnTo>
                    <a:pt x="3897" y="1"/>
                  </a:lnTo>
                  <a:lnTo>
                    <a:pt x="3654" y="1"/>
                  </a:lnTo>
                  <a:lnTo>
                    <a:pt x="3654" y="1"/>
                  </a:lnTo>
                  <a:lnTo>
                    <a:pt x="3288" y="25"/>
                  </a:lnTo>
                  <a:lnTo>
                    <a:pt x="2923" y="74"/>
                  </a:lnTo>
                  <a:lnTo>
                    <a:pt x="2558" y="147"/>
                  </a:lnTo>
                  <a:lnTo>
                    <a:pt x="2241" y="293"/>
                  </a:lnTo>
                  <a:lnTo>
                    <a:pt x="1924" y="439"/>
                  </a:lnTo>
                  <a:lnTo>
                    <a:pt x="1608" y="609"/>
                  </a:lnTo>
                  <a:lnTo>
                    <a:pt x="1340" y="829"/>
                  </a:lnTo>
                  <a:lnTo>
                    <a:pt x="1072" y="1072"/>
                  </a:lnTo>
                  <a:lnTo>
                    <a:pt x="828" y="1316"/>
                  </a:lnTo>
                  <a:lnTo>
                    <a:pt x="633" y="1608"/>
                  </a:lnTo>
                  <a:lnTo>
                    <a:pt x="439" y="1900"/>
                  </a:lnTo>
                  <a:lnTo>
                    <a:pt x="293" y="2217"/>
                  </a:lnTo>
                  <a:lnTo>
                    <a:pt x="171" y="2558"/>
                  </a:lnTo>
                  <a:lnTo>
                    <a:pt x="73" y="2899"/>
                  </a:lnTo>
                  <a:lnTo>
                    <a:pt x="25" y="3264"/>
                  </a:lnTo>
                  <a:lnTo>
                    <a:pt x="0" y="3629"/>
                  </a:lnTo>
                  <a:lnTo>
                    <a:pt x="0" y="3629"/>
                  </a:lnTo>
                  <a:lnTo>
                    <a:pt x="25" y="4019"/>
                  </a:lnTo>
                  <a:lnTo>
                    <a:pt x="73" y="4360"/>
                  </a:lnTo>
                  <a:lnTo>
                    <a:pt x="171" y="4725"/>
                  </a:lnTo>
                  <a:lnTo>
                    <a:pt x="293" y="5066"/>
                  </a:lnTo>
                  <a:lnTo>
                    <a:pt x="439" y="5383"/>
                  </a:lnTo>
                  <a:lnTo>
                    <a:pt x="633" y="5675"/>
                  </a:lnTo>
                  <a:lnTo>
                    <a:pt x="828" y="5943"/>
                  </a:lnTo>
                  <a:lnTo>
                    <a:pt x="1072" y="6211"/>
                  </a:lnTo>
                  <a:lnTo>
                    <a:pt x="1340" y="6455"/>
                  </a:lnTo>
                  <a:lnTo>
                    <a:pt x="1608" y="6650"/>
                  </a:lnTo>
                  <a:lnTo>
                    <a:pt x="1924" y="6844"/>
                  </a:lnTo>
                  <a:lnTo>
                    <a:pt x="2241" y="6990"/>
                  </a:lnTo>
                  <a:lnTo>
                    <a:pt x="2558" y="7112"/>
                  </a:lnTo>
                  <a:lnTo>
                    <a:pt x="2923" y="7210"/>
                  </a:lnTo>
                  <a:lnTo>
                    <a:pt x="3288" y="7258"/>
                  </a:lnTo>
                  <a:lnTo>
                    <a:pt x="3654" y="7283"/>
                  </a:lnTo>
                  <a:lnTo>
                    <a:pt x="3654" y="7283"/>
                  </a:lnTo>
                  <a:lnTo>
                    <a:pt x="4019" y="7258"/>
                  </a:lnTo>
                  <a:lnTo>
                    <a:pt x="4384" y="7210"/>
                  </a:lnTo>
                  <a:lnTo>
                    <a:pt x="4725" y="7112"/>
                  </a:lnTo>
                  <a:lnTo>
                    <a:pt x="5066" y="6990"/>
                  </a:lnTo>
                  <a:lnTo>
                    <a:pt x="5383" y="6844"/>
                  </a:lnTo>
                  <a:lnTo>
                    <a:pt x="5675" y="6650"/>
                  </a:lnTo>
                  <a:lnTo>
                    <a:pt x="5967" y="6455"/>
                  </a:lnTo>
                  <a:lnTo>
                    <a:pt x="6235" y="6211"/>
                  </a:lnTo>
                  <a:lnTo>
                    <a:pt x="6454" y="5943"/>
                  </a:lnTo>
                  <a:lnTo>
                    <a:pt x="6674" y="5675"/>
                  </a:lnTo>
                  <a:lnTo>
                    <a:pt x="6844" y="5383"/>
                  </a:lnTo>
                  <a:lnTo>
                    <a:pt x="7014" y="5066"/>
                  </a:lnTo>
                  <a:lnTo>
                    <a:pt x="7136" y="4725"/>
                  </a:lnTo>
                  <a:lnTo>
                    <a:pt x="7209" y="4360"/>
                  </a:lnTo>
                  <a:lnTo>
                    <a:pt x="7282" y="4019"/>
                  </a:lnTo>
                  <a:lnTo>
                    <a:pt x="7282" y="3629"/>
                  </a:lnTo>
                  <a:lnTo>
                    <a:pt x="7282" y="3629"/>
                  </a:lnTo>
                  <a:lnTo>
                    <a:pt x="7282" y="3386"/>
                  </a:lnTo>
                  <a:lnTo>
                    <a:pt x="7258" y="3167"/>
                  </a:lnTo>
                  <a:lnTo>
                    <a:pt x="7234" y="2923"/>
                  </a:lnTo>
                  <a:lnTo>
                    <a:pt x="7161" y="2704"/>
                  </a:lnTo>
                  <a:lnTo>
                    <a:pt x="7112" y="2485"/>
                  </a:lnTo>
                  <a:lnTo>
                    <a:pt x="7014" y="2266"/>
                  </a:lnTo>
                  <a:lnTo>
                    <a:pt x="6820" y="1852"/>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636;p37">
              <a:extLst>
                <a:ext uri="{FF2B5EF4-FFF2-40B4-BE49-F238E27FC236}">
                  <a16:creationId xmlns:a16="http://schemas.microsoft.com/office/drawing/2014/main" id="{3102A5E9-ACDE-4D55-9A92-D358B347A25B}"/>
                </a:ext>
              </a:extLst>
            </p:cNvPr>
            <p:cNvSpPr/>
            <p:nvPr/>
          </p:nvSpPr>
          <p:spPr>
            <a:xfrm>
              <a:off x="5971475" y="2001400"/>
              <a:ext cx="74925" cy="70675"/>
            </a:xfrm>
            <a:custGeom>
              <a:avLst/>
              <a:gdLst/>
              <a:ahLst/>
              <a:cxnLst/>
              <a:rect l="l" t="t" r="r" b="b"/>
              <a:pathLst>
                <a:path w="2997" h="2827" fill="none" extrusionOk="0">
                  <a:moveTo>
                    <a:pt x="1462" y="1"/>
                  </a:moveTo>
                  <a:lnTo>
                    <a:pt x="293" y="1170"/>
                  </a:lnTo>
                  <a:lnTo>
                    <a:pt x="293" y="1170"/>
                  </a:lnTo>
                  <a:lnTo>
                    <a:pt x="171" y="1316"/>
                  </a:lnTo>
                  <a:lnTo>
                    <a:pt x="74" y="1487"/>
                  </a:lnTo>
                  <a:lnTo>
                    <a:pt x="25" y="1657"/>
                  </a:lnTo>
                  <a:lnTo>
                    <a:pt x="1" y="1852"/>
                  </a:lnTo>
                  <a:lnTo>
                    <a:pt x="25" y="2047"/>
                  </a:lnTo>
                  <a:lnTo>
                    <a:pt x="74" y="2217"/>
                  </a:lnTo>
                  <a:lnTo>
                    <a:pt x="171" y="2388"/>
                  </a:lnTo>
                  <a:lnTo>
                    <a:pt x="293" y="2534"/>
                  </a:lnTo>
                  <a:lnTo>
                    <a:pt x="293" y="2534"/>
                  </a:lnTo>
                  <a:lnTo>
                    <a:pt x="439" y="2656"/>
                  </a:lnTo>
                  <a:lnTo>
                    <a:pt x="609" y="2753"/>
                  </a:lnTo>
                  <a:lnTo>
                    <a:pt x="804" y="2802"/>
                  </a:lnTo>
                  <a:lnTo>
                    <a:pt x="975" y="2826"/>
                  </a:lnTo>
                  <a:lnTo>
                    <a:pt x="975" y="2826"/>
                  </a:lnTo>
                  <a:lnTo>
                    <a:pt x="1170" y="2802"/>
                  </a:lnTo>
                  <a:lnTo>
                    <a:pt x="1340" y="2753"/>
                  </a:lnTo>
                  <a:lnTo>
                    <a:pt x="1511" y="2656"/>
                  </a:lnTo>
                  <a:lnTo>
                    <a:pt x="1681" y="2534"/>
                  </a:lnTo>
                  <a:lnTo>
                    <a:pt x="2850" y="1365"/>
                  </a:lnTo>
                  <a:lnTo>
                    <a:pt x="2850" y="1365"/>
                  </a:lnTo>
                  <a:lnTo>
                    <a:pt x="2996" y="1194"/>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637;p37">
              <a:extLst>
                <a:ext uri="{FF2B5EF4-FFF2-40B4-BE49-F238E27FC236}">
                  <a16:creationId xmlns:a16="http://schemas.microsoft.com/office/drawing/2014/main" id="{07B3B98B-8158-4EEC-91FF-F998D4F44EA0}"/>
                </a:ext>
              </a:extLst>
            </p:cNvPr>
            <p:cNvSpPr/>
            <p:nvPr/>
          </p:nvSpPr>
          <p:spPr>
            <a:xfrm>
              <a:off x="6253375" y="2001400"/>
              <a:ext cx="74325" cy="70675"/>
            </a:xfrm>
            <a:custGeom>
              <a:avLst/>
              <a:gdLst/>
              <a:ahLst/>
              <a:cxnLst/>
              <a:rect l="l" t="t" r="r" b="b"/>
              <a:pathLst>
                <a:path w="2973" h="2827" fill="none" extrusionOk="0">
                  <a:moveTo>
                    <a:pt x="1" y="1194"/>
                  </a:moveTo>
                  <a:lnTo>
                    <a:pt x="1" y="1194"/>
                  </a:lnTo>
                  <a:lnTo>
                    <a:pt x="123" y="1365"/>
                  </a:lnTo>
                  <a:lnTo>
                    <a:pt x="1316" y="2534"/>
                  </a:lnTo>
                  <a:lnTo>
                    <a:pt x="1316" y="2534"/>
                  </a:lnTo>
                  <a:lnTo>
                    <a:pt x="1462" y="2656"/>
                  </a:lnTo>
                  <a:lnTo>
                    <a:pt x="1633" y="2753"/>
                  </a:lnTo>
                  <a:lnTo>
                    <a:pt x="1827" y="2802"/>
                  </a:lnTo>
                  <a:lnTo>
                    <a:pt x="1998" y="2826"/>
                  </a:lnTo>
                  <a:lnTo>
                    <a:pt x="1998" y="2826"/>
                  </a:lnTo>
                  <a:lnTo>
                    <a:pt x="2193" y="2802"/>
                  </a:lnTo>
                  <a:lnTo>
                    <a:pt x="2363" y="2753"/>
                  </a:lnTo>
                  <a:lnTo>
                    <a:pt x="2534" y="2656"/>
                  </a:lnTo>
                  <a:lnTo>
                    <a:pt x="2704" y="2534"/>
                  </a:lnTo>
                  <a:lnTo>
                    <a:pt x="2704" y="2534"/>
                  </a:lnTo>
                  <a:lnTo>
                    <a:pt x="2826" y="2388"/>
                  </a:lnTo>
                  <a:lnTo>
                    <a:pt x="2923" y="2217"/>
                  </a:lnTo>
                  <a:lnTo>
                    <a:pt x="2972" y="2047"/>
                  </a:lnTo>
                  <a:lnTo>
                    <a:pt x="2972" y="1852"/>
                  </a:lnTo>
                  <a:lnTo>
                    <a:pt x="2972" y="1657"/>
                  </a:lnTo>
                  <a:lnTo>
                    <a:pt x="2923" y="1487"/>
                  </a:lnTo>
                  <a:lnTo>
                    <a:pt x="2826" y="1316"/>
                  </a:lnTo>
                  <a:lnTo>
                    <a:pt x="2704" y="1170"/>
                  </a:lnTo>
                  <a:lnTo>
                    <a:pt x="1535" y="1"/>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638;p37">
              <a:extLst>
                <a:ext uri="{FF2B5EF4-FFF2-40B4-BE49-F238E27FC236}">
                  <a16:creationId xmlns:a16="http://schemas.microsoft.com/office/drawing/2014/main" id="{7C10D009-C54C-4440-A2F1-A8BEAD1BFDDE}"/>
                </a:ext>
              </a:extLst>
            </p:cNvPr>
            <p:cNvSpPr/>
            <p:nvPr/>
          </p:nvSpPr>
          <p:spPr>
            <a:xfrm>
              <a:off x="6137700" y="1623900"/>
              <a:ext cx="250875" cy="255150"/>
            </a:xfrm>
            <a:custGeom>
              <a:avLst/>
              <a:gdLst/>
              <a:ahLst/>
              <a:cxnLst/>
              <a:rect l="l" t="t" r="r" b="b"/>
              <a:pathLst>
                <a:path w="10035" h="10206" fill="none" extrusionOk="0">
                  <a:moveTo>
                    <a:pt x="9718" y="2412"/>
                  </a:moveTo>
                  <a:lnTo>
                    <a:pt x="8671" y="2217"/>
                  </a:lnTo>
                  <a:lnTo>
                    <a:pt x="9694" y="1194"/>
                  </a:lnTo>
                  <a:lnTo>
                    <a:pt x="9694" y="1194"/>
                  </a:lnTo>
                  <a:lnTo>
                    <a:pt x="9767" y="1121"/>
                  </a:lnTo>
                  <a:lnTo>
                    <a:pt x="9815" y="1024"/>
                  </a:lnTo>
                  <a:lnTo>
                    <a:pt x="9840" y="951"/>
                  </a:lnTo>
                  <a:lnTo>
                    <a:pt x="9840" y="853"/>
                  </a:lnTo>
                  <a:lnTo>
                    <a:pt x="9840" y="756"/>
                  </a:lnTo>
                  <a:lnTo>
                    <a:pt x="9815" y="658"/>
                  </a:lnTo>
                  <a:lnTo>
                    <a:pt x="9767" y="585"/>
                  </a:lnTo>
                  <a:lnTo>
                    <a:pt x="9694" y="512"/>
                  </a:lnTo>
                  <a:lnTo>
                    <a:pt x="9694" y="512"/>
                  </a:lnTo>
                  <a:lnTo>
                    <a:pt x="9621" y="439"/>
                  </a:lnTo>
                  <a:lnTo>
                    <a:pt x="9548" y="391"/>
                  </a:lnTo>
                  <a:lnTo>
                    <a:pt x="9450" y="366"/>
                  </a:lnTo>
                  <a:lnTo>
                    <a:pt x="9353" y="366"/>
                  </a:lnTo>
                  <a:lnTo>
                    <a:pt x="9255" y="366"/>
                  </a:lnTo>
                  <a:lnTo>
                    <a:pt x="9182" y="391"/>
                  </a:lnTo>
                  <a:lnTo>
                    <a:pt x="9085" y="439"/>
                  </a:lnTo>
                  <a:lnTo>
                    <a:pt x="9012" y="512"/>
                  </a:lnTo>
                  <a:lnTo>
                    <a:pt x="7867" y="1657"/>
                  </a:lnTo>
                  <a:lnTo>
                    <a:pt x="7867" y="1657"/>
                  </a:lnTo>
                  <a:lnTo>
                    <a:pt x="7818" y="1487"/>
                  </a:lnTo>
                  <a:lnTo>
                    <a:pt x="7599" y="317"/>
                  </a:lnTo>
                  <a:lnTo>
                    <a:pt x="7599" y="317"/>
                  </a:lnTo>
                  <a:lnTo>
                    <a:pt x="7575" y="196"/>
                  </a:lnTo>
                  <a:lnTo>
                    <a:pt x="7526" y="98"/>
                  </a:lnTo>
                  <a:lnTo>
                    <a:pt x="7477" y="50"/>
                  </a:lnTo>
                  <a:lnTo>
                    <a:pt x="7404" y="1"/>
                  </a:lnTo>
                  <a:lnTo>
                    <a:pt x="7331" y="1"/>
                  </a:lnTo>
                  <a:lnTo>
                    <a:pt x="7234" y="25"/>
                  </a:lnTo>
                  <a:lnTo>
                    <a:pt x="7161" y="74"/>
                  </a:lnTo>
                  <a:lnTo>
                    <a:pt x="7063" y="147"/>
                  </a:lnTo>
                  <a:lnTo>
                    <a:pt x="5432" y="1754"/>
                  </a:lnTo>
                  <a:lnTo>
                    <a:pt x="5432" y="1754"/>
                  </a:lnTo>
                  <a:lnTo>
                    <a:pt x="5358" y="1852"/>
                  </a:lnTo>
                  <a:lnTo>
                    <a:pt x="5285" y="1974"/>
                  </a:lnTo>
                  <a:lnTo>
                    <a:pt x="5212" y="2120"/>
                  </a:lnTo>
                  <a:lnTo>
                    <a:pt x="5164" y="2242"/>
                  </a:lnTo>
                  <a:lnTo>
                    <a:pt x="5139" y="2388"/>
                  </a:lnTo>
                  <a:lnTo>
                    <a:pt x="5115" y="2534"/>
                  </a:lnTo>
                  <a:lnTo>
                    <a:pt x="5115" y="2680"/>
                  </a:lnTo>
                  <a:lnTo>
                    <a:pt x="5115" y="2802"/>
                  </a:lnTo>
                  <a:lnTo>
                    <a:pt x="5334" y="3971"/>
                  </a:lnTo>
                  <a:lnTo>
                    <a:pt x="5334" y="3971"/>
                  </a:lnTo>
                  <a:lnTo>
                    <a:pt x="5383" y="4141"/>
                  </a:lnTo>
                  <a:lnTo>
                    <a:pt x="147" y="9378"/>
                  </a:lnTo>
                  <a:lnTo>
                    <a:pt x="147" y="9378"/>
                  </a:lnTo>
                  <a:lnTo>
                    <a:pt x="73" y="9451"/>
                  </a:lnTo>
                  <a:lnTo>
                    <a:pt x="25" y="9548"/>
                  </a:lnTo>
                  <a:lnTo>
                    <a:pt x="0" y="9645"/>
                  </a:lnTo>
                  <a:lnTo>
                    <a:pt x="0" y="9718"/>
                  </a:lnTo>
                  <a:lnTo>
                    <a:pt x="0" y="9816"/>
                  </a:lnTo>
                  <a:lnTo>
                    <a:pt x="25" y="9913"/>
                  </a:lnTo>
                  <a:lnTo>
                    <a:pt x="73" y="9986"/>
                  </a:lnTo>
                  <a:lnTo>
                    <a:pt x="147" y="10059"/>
                  </a:lnTo>
                  <a:lnTo>
                    <a:pt x="147" y="10059"/>
                  </a:lnTo>
                  <a:lnTo>
                    <a:pt x="220" y="10133"/>
                  </a:lnTo>
                  <a:lnTo>
                    <a:pt x="293" y="10181"/>
                  </a:lnTo>
                  <a:lnTo>
                    <a:pt x="390" y="10206"/>
                  </a:lnTo>
                  <a:lnTo>
                    <a:pt x="488" y="10206"/>
                  </a:lnTo>
                  <a:lnTo>
                    <a:pt x="488" y="10206"/>
                  </a:lnTo>
                  <a:lnTo>
                    <a:pt x="585" y="10206"/>
                  </a:lnTo>
                  <a:lnTo>
                    <a:pt x="658" y="10181"/>
                  </a:lnTo>
                  <a:lnTo>
                    <a:pt x="755" y="10133"/>
                  </a:lnTo>
                  <a:lnTo>
                    <a:pt x="828" y="10059"/>
                  </a:lnTo>
                  <a:lnTo>
                    <a:pt x="6187" y="4726"/>
                  </a:lnTo>
                  <a:lnTo>
                    <a:pt x="7234" y="4896"/>
                  </a:lnTo>
                  <a:lnTo>
                    <a:pt x="7234" y="4896"/>
                  </a:lnTo>
                  <a:lnTo>
                    <a:pt x="7356" y="4921"/>
                  </a:lnTo>
                  <a:lnTo>
                    <a:pt x="7502" y="4921"/>
                  </a:lnTo>
                  <a:lnTo>
                    <a:pt x="7624" y="4896"/>
                  </a:lnTo>
                  <a:lnTo>
                    <a:pt x="7770" y="4848"/>
                  </a:lnTo>
                  <a:lnTo>
                    <a:pt x="7916" y="4799"/>
                  </a:lnTo>
                  <a:lnTo>
                    <a:pt x="8038" y="4750"/>
                  </a:lnTo>
                  <a:lnTo>
                    <a:pt x="8159" y="4677"/>
                  </a:lnTo>
                  <a:lnTo>
                    <a:pt x="8257" y="4580"/>
                  </a:lnTo>
                  <a:lnTo>
                    <a:pt x="9889" y="2948"/>
                  </a:lnTo>
                  <a:lnTo>
                    <a:pt x="9889" y="2948"/>
                  </a:lnTo>
                  <a:lnTo>
                    <a:pt x="9962" y="2875"/>
                  </a:lnTo>
                  <a:lnTo>
                    <a:pt x="10010" y="2777"/>
                  </a:lnTo>
                  <a:lnTo>
                    <a:pt x="10035" y="2704"/>
                  </a:lnTo>
                  <a:lnTo>
                    <a:pt x="10010" y="2607"/>
                  </a:lnTo>
                  <a:lnTo>
                    <a:pt x="9986" y="2558"/>
                  </a:lnTo>
                  <a:lnTo>
                    <a:pt x="9913" y="2485"/>
                  </a:lnTo>
                  <a:lnTo>
                    <a:pt x="9815" y="2436"/>
                  </a:lnTo>
                  <a:lnTo>
                    <a:pt x="9718" y="2412"/>
                  </a:lnTo>
                  <a:lnTo>
                    <a:pt x="9718" y="2412"/>
                  </a:lnTo>
                  <a:close/>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extLst>
      <p:ext uri="{BB962C8B-B14F-4D97-AF65-F5344CB8AC3E}">
        <p14:creationId xmlns:p14="http://schemas.microsoft.com/office/powerpoint/2010/main" val="41204164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p27"/>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Values driven assessment planning</a:t>
            </a:r>
            <a:endParaRPr dirty="0"/>
          </a:p>
        </p:txBody>
      </p:sp>
      <p:sp>
        <p:nvSpPr>
          <p:cNvPr id="419" name="Google Shape;419;p27"/>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12</a:t>
            </a:fld>
            <a:endParaRPr dirty="0"/>
          </a:p>
        </p:txBody>
      </p:sp>
      <p:grpSp>
        <p:nvGrpSpPr>
          <p:cNvPr id="420" name="Google Shape;420;p27"/>
          <p:cNvGrpSpPr/>
          <p:nvPr/>
        </p:nvGrpSpPr>
        <p:grpSpPr>
          <a:xfrm rot="10800000">
            <a:off x="814275" y="1539680"/>
            <a:ext cx="2694428" cy="864880"/>
            <a:chOff x="185742" y="1697030"/>
            <a:chExt cx="5165698" cy="1658130"/>
          </a:xfrm>
        </p:grpSpPr>
        <p:sp>
          <p:nvSpPr>
            <p:cNvPr id="421" name="Google Shape;421;p27"/>
            <p:cNvSpPr/>
            <p:nvPr/>
          </p:nvSpPr>
          <p:spPr>
            <a:xfrm rot="10800000" flipH="1">
              <a:off x="1426312" y="1697030"/>
              <a:ext cx="2693400" cy="1243800"/>
            </a:xfrm>
            <a:prstGeom prst="rect">
              <a:avLst/>
            </a:prstGeom>
            <a:solidFill>
              <a:srgbClr val="C7D3E6"/>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400" dirty="0">
                  <a:solidFill>
                    <a:srgbClr val="263248"/>
                  </a:solidFill>
                  <a:latin typeface="Roboto Condensed"/>
                  <a:ea typeface="Roboto Condensed"/>
                  <a:cs typeface="Roboto Condensed"/>
                  <a:sym typeface="Roboto Condensed"/>
                </a:rPr>
                <a:t>Action</a:t>
              </a:r>
              <a:endParaRPr sz="2400" dirty="0">
                <a:solidFill>
                  <a:srgbClr val="263248"/>
                </a:solidFill>
                <a:latin typeface="Roboto Condensed"/>
                <a:ea typeface="Roboto Condensed"/>
                <a:cs typeface="Roboto Condensed"/>
                <a:sym typeface="Roboto Condensed"/>
              </a:endParaRPr>
            </a:p>
          </p:txBody>
        </p:sp>
        <p:sp>
          <p:nvSpPr>
            <p:cNvPr id="422" name="Google Shape;422;p27"/>
            <p:cNvSpPr/>
            <p:nvPr/>
          </p:nvSpPr>
          <p:spPr>
            <a:xfrm rot="10800000" flipH="1">
              <a:off x="4107640" y="1697043"/>
              <a:ext cx="1243800" cy="12438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400" dirty="0">
                <a:solidFill>
                  <a:srgbClr val="263248"/>
                </a:solidFill>
                <a:latin typeface="Roboto Condensed"/>
                <a:ea typeface="Roboto Condensed"/>
                <a:cs typeface="Roboto Condensed"/>
                <a:sym typeface="Roboto Condensed"/>
              </a:endParaRPr>
            </a:p>
          </p:txBody>
        </p:sp>
        <p:sp>
          <p:nvSpPr>
            <p:cNvPr id="423" name="Google Shape;423;p27"/>
            <p:cNvSpPr/>
            <p:nvPr/>
          </p:nvSpPr>
          <p:spPr>
            <a:xfrm flipH="1">
              <a:off x="185742" y="1697043"/>
              <a:ext cx="1243800" cy="1243800"/>
            </a:xfrm>
            <a:prstGeom prst="rtTriangle">
              <a:avLst/>
            </a:prstGeom>
            <a:solidFill>
              <a:srgbClr val="C7D3E6"/>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400" dirty="0">
                <a:solidFill>
                  <a:srgbClr val="263248"/>
                </a:solidFill>
                <a:latin typeface="Roboto Condensed"/>
                <a:ea typeface="Roboto Condensed"/>
                <a:cs typeface="Roboto Condensed"/>
                <a:sym typeface="Roboto Condensed"/>
              </a:endParaRPr>
            </a:p>
          </p:txBody>
        </p:sp>
        <p:sp>
          <p:nvSpPr>
            <p:cNvPr id="424" name="Google Shape;424;p27"/>
            <p:cNvSpPr/>
            <p:nvPr/>
          </p:nvSpPr>
          <p:spPr>
            <a:xfrm rot="10800000">
              <a:off x="185748" y="2940860"/>
              <a:ext cx="1243800" cy="414300"/>
            </a:xfrm>
            <a:prstGeom prst="triangle">
              <a:avLst>
                <a:gd name="adj" fmla="val 0"/>
              </a:avLst>
            </a:prstGeom>
            <a:solidFill>
              <a:srgbClr val="92A8C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400" dirty="0">
                <a:solidFill>
                  <a:srgbClr val="263248"/>
                </a:solidFill>
                <a:latin typeface="Roboto Condensed"/>
                <a:ea typeface="Roboto Condensed"/>
                <a:cs typeface="Roboto Condensed"/>
                <a:sym typeface="Roboto Condensed"/>
              </a:endParaRPr>
            </a:p>
          </p:txBody>
        </p:sp>
      </p:grpSp>
      <p:grpSp>
        <p:nvGrpSpPr>
          <p:cNvPr id="425" name="Google Shape;425;p27"/>
          <p:cNvGrpSpPr/>
          <p:nvPr/>
        </p:nvGrpSpPr>
        <p:grpSpPr>
          <a:xfrm rot="10800000">
            <a:off x="3051009" y="1539674"/>
            <a:ext cx="2694428" cy="864880"/>
            <a:chOff x="185742" y="1697030"/>
            <a:chExt cx="5165698" cy="1658130"/>
          </a:xfrm>
        </p:grpSpPr>
        <p:sp>
          <p:nvSpPr>
            <p:cNvPr id="426" name="Google Shape;426;p27"/>
            <p:cNvSpPr/>
            <p:nvPr/>
          </p:nvSpPr>
          <p:spPr>
            <a:xfrm rot="10800000" flipH="1">
              <a:off x="1426312" y="1697030"/>
              <a:ext cx="2693400" cy="1243800"/>
            </a:xfrm>
            <a:prstGeom prst="rect">
              <a:avLst/>
            </a:prstGeom>
            <a:solidFill>
              <a:srgbClr val="92A8C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400" dirty="0">
                  <a:solidFill>
                    <a:srgbClr val="263248"/>
                  </a:solidFill>
                  <a:latin typeface="Roboto Condensed"/>
                  <a:ea typeface="Roboto Condensed"/>
                  <a:cs typeface="Roboto Condensed"/>
                  <a:sym typeface="Roboto Condensed"/>
                </a:rPr>
                <a:t>Outcome</a:t>
              </a:r>
              <a:endParaRPr sz="2400" dirty="0">
                <a:solidFill>
                  <a:srgbClr val="263248"/>
                </a:solidFill>
                <a:latin typeface="Roboto Condensed"/>
                <a:ea typeface="Roboto Condensed"/>
                <a:cs typeface="Roboto Condensed"/>
                <a:sym typeface="Roboto Condensed"/>
              </a:endParaRPr>
            </a:p>
          </p:txBody>
        </p:sp>
        <p:sp>
          <p:nvSpPr>
            <p:cNvPr id="427" name="Google Shape;427;p27"/>
            <p:cNvSpPr/>
            <p:nvPr/>
          </p:nvSpPr>
          <p:spPr>
            <a:xfrm rot="10800000" flipH="1">
              <a:off x="4107640" y="1697043"/>
              <a:ext cx="1243800" cy="1243800"/>
            </a:xfrm>
            <a:prstGeom prst="rtTriangle">
              <a:avLst/>
            </a:prstGeom>
            <a:solidFill>
              <a:srgbClr val="92A8C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400" dirty="0">
                <a:solidFill>
                  <a:srgbClr val="263248"/>
                </a:solidFill>
                <a:latin typeface="Roboto Condensed"/>
                <a:ea typeface="Roboto Condensed"/>
                <a:cs typeface="Roboto Condensed"/>
                <a:sym typeface="Roboto Condensed"/>
              </a:endParaRPr>
            </a:p>
          </p:txBody>
        </p:sp>
        <p:sp>
          <p:nvSpPr>
            <p:cNvPr id="428" name="Google Shape;428;p27"/>
            <p:cNvSpPr/>
            <p:nvPr/>
          </p:nvSpPr>
          <p:spPr>
            <a:xfrm flipH="1">
              <a:off x="185742" y="1697043"/>
              <a:ext cx="1243800" cy="1243800"/>
            </a:xfrm>
            <a:prstGeom prst="rtTriangle">
              <a:avLst/>
            </a:prstGeom>
            <a:solidFill>
              <a:srgbClr val="92A8C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400" dirty="0">
                <a:solidFill>
                  <a:srgbClr val="263248"/>
                </a:solidFill>
                <a:latin typeface="Roboto Condensed"/>
                <a:ea typeface="Roboto Condensed"/>
                <a:cs typeface="Roboto Condensed"/>
                <a:sym typeface="Roboto Condensed"/>
              </a:endParaRPr>
            </a:p>
          </p:txBody>
        </p:sp>
        <p:sp>
          <p:nvSpPr>
            <p:cNvPr id="429" name="Google Shape;429;p27"/>
            <p:cNvSpPr/>
            <p:nvPr/>
          </p:nvSpPr>
          <p:spPr>
            <a:xfrm rot="10800000">
              <a:off x="185748" y="2940860"/>
              <a:ext cx="1243800" cy="414300"/>
            </a:xfrm>
            <a:prstGeom prst="triangle">
              <a:avLst>
                <a:gd name="adj" fmla="val 0"/>
              </a:avLst>
            </a:prstGeom>
            <a:solidFill>
              <a:srgbClr val="3F537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400" dirty="0">
                <a:solidFill>
                  <a:srgbClr val="263248"/>
                </a:solidFill>
                <a:latin typeface="Roboto Condensed"/>
                <a:ea typeface="Roboto Condensed"/>
                <a:cs typeface="Roboto Condensed"/>
                <a:sym typeface="Roboto Condensed"/>
              </a:endParaRPr>
            </a:p>
          </p:txBody>
        </p:sp>
      </p:grpSp>
      <p:grpSp>
        <p:nvGrpSpPr>
          <p:cNvPr id="430" name="Google Shape;430;p27"/>
          <p:cNvGrpSpPr/>
          <p:nvPr/>
        </p:nvGrpSpPr>
        <p:grpSpPr>
          <a:xfrm rot="10800000">
            <a:off x="5283130" y="1543500"/>
            <a:ext cx="2694428" cy="864880"/>
            <a:chOff x="185742" y="1697030"/>
            <a:chExt cx="5165698" cy="1658130"/>
          </a:xfrm>
        </p:grpSpPr>
        <p:sp>
          <p:nvSpPr>
            <p:cNvPr id="431" name="Google Shape;431;p27"/>
            <p:cNvSpPr/>
            <p:nvPr/>
          </p:nvSpPr>
          <p:spPr>
            <a:xfrm rot="10800000" flipH="1">
              <a:off x="1426312" y="1697030"/>
              <a:ext cx="2693400" cy="1243800"/>
            </a:xfrm>
            <a:prstGeom prst="rect">
              <a:avLst/>
            </a:prstGeom>
            <a:solidFill>
              <a:srgbClr val="3F537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US" sz="2400" dirty="0">
                  <a:solidFill>
                    <a:srgbClr val="FFFFFF"/>
                  </a:solidFill>
                  <a:latin typeface="Roboto Condensed"/>
                  <a:ea typeface="Roboto Condensed"/>
                  <a:cs typeface="Roboto Condensed"/>
                  <a:sym typeface="Roboto Condensed"/>
                </a:rPr>
                <a:t>Metric</a:t>
              </a:r>
              <a:endParaRPr sz="2400" dirty="0">
                <a:solidFill>
                  <a:srgbClr val="FFFFFF"/>
                </a:solidFill>
                <a:latin typeface="Roboto Condensed"/>
                <a:ea typeface="Roboto Condensed"/>
                <a:cs typeface="Roboto Condensed"/>
                <a:sym typeface="Roboto Condensed"/>
              </a:endParaRPr>
            </a:p>
          </p:txBody>
        </p:sp>
        <p:sp>
          <p:nvSpPr>
            <p:cNvPr id="432" name="Google Shape;432;p27"/>
            <p:cNvSpPr/>
            <p:nvPr/>
          </p:nvSpPr>
          <p:spPr>
            <a:xfrm rot="10800000" flipH="1">
              <a:off x="4107640" y="1697043"/>
              <a:ext cx="1243800" cy="1243800"/>
            </a:xfrm>
            <a:prstGeom prst="rtTriangle">
              <a:avLst/>
            </a:prstGeom>
            <a:solidFill>
              <a:srgbClr val="3F537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400" dirty="0">
                <a:solidFill>
                  <a:srgbClr val="FFFFFF"/>
                </a:solidFill>
                <a:latin typeface="Roboto Condensed"/>
                <a:ea typeface="Roboto Condensed"/>
                <a:cs typeface="Roboto Condensed"/>
                <a:sym typeface="Roboto Condensed"/>
              </a:endParaRPr>
            </a:p>
          </p:txBody>
        </p:sp>
        <p:sp>
          <p:nvSpPr>
            <p:cNvPr id="433" name="Google Shape;433;p27"/>
            <p:cNvSpPr/>
            <p:nvPr/>
          </p:nvSpPr>
          <p:spPr>
            <a:xfrm flipH="1">
              <a:off x="185742" y="1697043"/>
              <a:ext cx="1243800" cy="1243800"/>
            </a:xfrm>
            <a:prstGeom prst="rtTriangle">
              <a:avLst/>
            </a:prstGeom>
            <a:solidFill>
              <a:srgbClr val="3F537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400" dirty="0">
                <a:solidFill>
                  <a:srgbClr val="FFFFFF"/>
                </a:solidFill>
                <a:latin typeface="Roboto Condensed"/>
                <a:ea typeface="Roboto Condensed"/>
                <a:cs typeface="Roboto Condensed"/>
                <a:sym typeface="Roboto Condensed"/>
              </a:endParaRPr>
            </a:p>
          </p:txBody>
        </p:sp>
        <p:sp>
          <p:nvSpPr>
            <p:cNvPr id="434" name="Google Shape;434;p27"/>
            <p:cNvSpPr/>
            <p:nvPr/>
          </p:nvSpPr>
          <p:spPr>
            <a:xfrm rot="10800000">
              <a:off x="185748" y="2940860"/>
              <a:ext cx="1243800" cy="414300"/>
            </a:xfrm>
            <a:prstGeom prst="triangle">
              <a:avLst>
                <a:gd name="adj" fmla="val 0"/>
              </a:avLst>
            </a:prstGeom>
            <a:solidFill>
              <a:srgbClr val="26324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sz="2400" dirty="0">
                <a:solidFill>
                  <a:srgbClr val="FFFFFF"/>
                </a:solidFill>
                <a:latin typeface="Roboto Condensed"/>
                <a:ea typeface="Roboto Condensed"/>
                <a:cs typeface="Roboto Condensed"/>
                <a:sym typeface="Roboto Condensed"/>
              </a:endParaRPr>
            </a:p>
          </p:txBody>
        </p:sp>
      </p:grpSp>
      <p:grpSp>
        <p:nvGrpSpPr>
          <p:cNvPr id="435" name="Google Shape;435;p27"/>
          <p:cNvGrpSpPr/>
          <p:nvPr/>
        </p:nvGrpSpPr>
        <p:grpSpPr>
          <a:xfrm>
            <a:off x="101601" y="508000"/>
            <a:ext cx="561406" cy="413425"/>
            <a:chOff x="5247525" y="3007275"/>
            <a:chExt cx="517575" cy="384825"/>
          </a:xfrm>
        </p:grpSpPr>
        <p:sp>
          <p:nvSpPr>
            <p:cNvPr id="436" name="Google Shape;436;p27"/>
            <p:cNvSpPr/>
            <p:nvPr/>
          </p:nvSpPr>
          <p:spPr>
            <a:xfrm>
              <a:off x="5247525" y="3007275"/>
              <a:ext cx="348900" cy="348900"/>
            </a:xfrm>
            <a:custGeom>
              <a:avLst/>
              <a:gdLst/>
              <a:ahLst/>
              <a:cxnLst/>
              <a:rect l="l" t="t" r="r" b="b"/>
              <a:pathLst>
                <a:path w="13956" h="13956" fill="none" extrusionOk="0">
                  <a:moveTo>
                    <a:pt x="13323" y="5772"/>
                  </a:moveTo>
                  <a:lnTo>
                    <a:pt x="11861" y="5626"/>
                  </a:lnTo>
                  <a:lnTo>
                    <a:pt x="11861" y="5626"/>
                  </a:lnTo>
                  <a:lnTo>
                    <a:pt x="11788" y="5334"/>
                  </a:lnTo>
                  <a:lnTo>
                    <a:pt x="11667" y="5042"/>
                  </a:lnTo>
                  <a:lnTo>
                    <a:pt x="11545" y="4750"/>
                  </a:lnTo>
                  <a:lnTo>
                    <a:pt x="11399" y="4482"/>
                  </a:lnTo>
                  <a:lnTo>
                    <a:pt x="12300" y="3337"/>
                  </a:lnTo>
                  <a:lnTo>
                    <a:pt x="12300" y="3337"/>
                  </a:lnTo>
                  <a:lnTo>
                    <a:pt x="12373" y="3240"/>
                  </a:lnTo>
                  <a:lnTo>
                    <a:pt x="12422" y="3118"/>
                  </a:lnTo>
                  <a:lnTo>
                    <a:pt x="12446" y="2996"/>
                  </a:lnTo>
                  <a:lnTo>
                    <a:pt x="12446" y="2850"/>
                  </a:lnTo>
                  <a:lnTo>
                    <a:pt x="12422" y="2728"/>
                  </a:lnTo>
                  <a:lnTo>
                    <a:pt x="12397" y="2606"/>
                  </a:lnTo>
                  <a:lnTo>
                    <a:pt x="12324" y="2485"/>
                  </a:lnTo>
                  <a:lnTo>
                    <a:pt x="12251" y="2387"/>
                  </a:lnTo>
                  <a:lnTo>
                    <a:pt x="11569" y="1705"/>
                  </a:lnTo>
                  <a:lnTo>
                    <a:pt x="11569" y="1705"/>
                  </a:lnTo>
                  <a:lnTo>
                    <a:pt x="11472" y="1632"/>
                  </a:lnTo>
                  <a:lnTo>
                    <a:pt x="11350" y="1559"/>
                  </a:lnTo>
                  <a:lnTo>
                    <a:pt x="11228" y="1510"/>
                  </a:lnTo>
                  <a:lnTo>
                    <a:pt x="11106" y="1510"/>
                  </a:lnTo>
                  <a:lnTo>
                    <a:pt x="10960" y="1510"/>
                  </a:lnTo>
                  <a:lnTo>
                    <a:pt x="10838" y="1535"/>
                  </a:lnTo>
                  <a:lnTo>
                    <a:pt x="10717" y="1583"/>
                  </a:lnTo>
                  <a:lnTo>
                    <a:pt x="10619" y="1656"/>
                  </a:lnTo>
                  <a:lnTo>
                    <a:pt x="9475" y="2558"/>
                  </a:lnTo>
                  <a:lnTo>
                    <a:pt x="9475" y="2558"/>
                  </a:lnTo>
                  <a:lnTo>
                    <a:pt x="9207" y="2411"/>
                  </a:lnTo>
                  <a:lnTo>
                    <a:pt x="8914" y="2290"/>
                  </a:lnTo>
                  <a:lnTo>
                    <a:pt x="8622" y="2168"/>
                  </a:lnTo>
                  <a:lnTo>
                    <a:pt x="8330" y="2070"/>
                  </a:lnTo>
                  <a:lnTo>
                    <a:pt x="8159" y="634"/>
                  </a:lnTo>
                  <a:lnTo>
                    <a:pt x="8159" y="634"/>
                  </a:lnTo>
                  <a:lnTo>
                    <a:pt x="8135" y="512"/>
                  </a:lnTo>
                  <a:lnTo>
                    <a:pt x="8086" y="390"/>
                  </a:lnTo>
                  <a:lnTo>
                    <a:pt x="8013" y="293"/>
                  </a:lnTo>
                  <a:lnTo>
                    <a:pt x="7940" y="195"/>
                  </a:lnTo>
                  <a:lnTo>
                    <a:pt x="7818" y="122"/>
                  </a:lnTo>
                  <a:lnTo>
                    <a:pt x="7721" y="49"/>
                  </a:lnTo>
                  <a:lnTo>
                    <a:pt x="7575" y="25"/>
                  </a:lnTo>
                  <a:lnTo>
                    <a:pt x="7453" y="0"/>
                  </a:lnTo>
                  <a:lnTo>
                    <a:pt x="6479" y="0"/>
                  </a:lnTo>
                  <a:lnTo>
                    <a:pt x="6479" y="0"/>
                  </a:lnTo>
                  <a:lnTo>
                    <a:pt x="6357" y="25"/>
                  </a:lnTo>
                  <a:lnTo>
                    <a:pt x="6235" y="49"/>
                  </a:lnTo>
                  <a:lnTo>
                    <a:pt x="6114" y="122"/>
                  </a:lnTo>
                  <a:lnTo>
                    <a:pt x="6016" y="195"/>
                  </a:lnTo>
                  <a:lnTo>
                    <a:pt x="5919" y="293"/>
                  </a:lnTo>
                  <a:lnTo>
                    <a:pt x="5846" y="390"/>
                  </a:lnTo>
                  <a:lnTo>
                    <a:pt x="5797" y="512"/>
                  </a:lnTo>
                  <a:lnTo>
                    <a:pt x="5773" y="634"/>
                  </a:lnTo>
                  <a:lnTo>
                    <a:pt x="5602" y="2070"/>
                  </a:lnTo>
                  <a:lnTo>
                    <a:pt x="5602" y="2070"/>
                  </a:lnTo>
                  <a:lnTo>
                    <a:pt x="5310" y="2168"/>
                  </a:lnTo>
                  <a:lnTo>
                    <a:pt x="5018" y="2290"/>
                  </a:lnTo>
                  <a:lnTo>
                    <a:pt x="4750" y="2411"/>
                  </a:lnTo>
                  <a:lnTo>
                    <a:pt x="4482" y="2558"/>
                  </a:lnTo>
                  <a:lnTo>
                    <a:pt x="3337" y="1656"/>
                  </a:lnTo>
                  <a:lnTo>
                    <a:pt x="3337" y="1656"/>
                  </a:lnTo>
                  <a:lnTo>
                    <a:pt x="3215" y="1583"/>
                  </a:lnTo>
                  <a:lnTo>
                    <a:pt x="3094" y="1535"/>
                  </a:lnTo>
                  <a:lnTo>
                    <a:pt x="2972" y="1510"/>
                  </a:lnTo>
                  <a:lnTo>
                    <a:pt x="2850" y="1510"/>
                  </a:lnTo>
                  <a:lnTo>
                    <a:pt x="2728" y="1510"/>
                  </a:lnTo>
                  <a:lnTo>
                    <a:pt x="2582" y="1559"/>
                  </a:lnTo>
                  <a:lnTo>
                    <a:pt x="2485" y="1632"/>
                  </a:lnTo>
                  <a:lnTo>
                    <a:pt x="2387" y="1705"/>
                  </a:lnTo>
                  <a:lnTo>
                    <a:pt x="1705" y="2387"/>
                  </a:lnTo>
                  <a:lnTo>
                    <a:pt x="1705" y="2387"/>
                  </a:lnTo>
                  <a:lnTo>
                    <a:pt x="1608" y="2485"/>
                  </a:lnTo>
                  <a:lnTo>
                    <a:pt x="1559" y="2606"/>
                  </a:lnTo>
                  <a:lnTo>
                    <a:pt x="1511" y="2728"/>
                  </a:lnTo>
                  <a:lnTo>
                    <a:pt x="1486" y="2850"/>
                  </a:lnTo>
                  <a:lnTo>
                    <a:pt x="1486" y="2996"/>
                  </a:lnTo>
                  <a:lnTo>
                    <a:pt x="1511" y="3118"/>
                  </a:lnTo>
                  <a:lnTo>
                    <a:pt x="1559" y="3240"/>
                  </a:lnTo>
                  <a:lnTo>
                    <a:pt x="1632" y="3337"/>
                  </a:lnTo>
                  <a:lnTo>
                    <a:pt x="2533" y="4482"/>
                  </a:lnTo>
                  <a:lnTo>
                    <a:pt x="2533" y="4482"/>
                  </a:lnTo>
                  <a:lnTo>
                    <a:pt x="2387" y="4750"/>
                  </a:lnTo>
                  <a:lnTo>
                    <a:pt x="2266" y="5042"/>
                  </a:lnTo>
                  <a:lnTo>
                    <a:pt x="2168" y="5334"/>
                  </a:lnTo>
                  <a:lnTo>
                    <a:pt x="2071" y="5626"/>
                  </a:lnTo>
                  <a:lnTo>
                    <a:pt x="634" y="5772"/>
                  </a:lnTo>
                  <a:lnTo>
                    <a:pt x="634" y="5772"/>
                  </a:lnTo>
                  <a:lnTo>
                    <a:pt x="512" y="5821"/>
                  </a:lnTo>
                  <a:lnTo>
                    <a:pt x="390" y="5870"/>
                  </a:lnTo>
                  <a:lnTo>
                    <a:pt x="268" y="5943"/>
                  </a:lnTo>
                  <a:lnTo>
                    <a:pt x="171" y="6016"/>
                  </a:lnTo>
                  <a:lnTo>
                    <a:pt x="98" y="6138"/>
                  </a:lnTo>
                  <a:lnTo>
                    <a:pt x="49" y="6235"/>
                  </a:lnTo>
                  <a:lnTo>
                    <a:pt x="1" y="6381"/>
                  </a:lnTo>
                  <a:lnTo>
                    <a:pt x="1" y="6503"/>
                  </a:lnTo>
                  <a:lnTo>
                    <a:pt x="1" y="7453"/>
                  </a:lnTo>
                  <a:lnTo>
                    <a:pt x="1" y="7453"/>
                  </a:lnTo>
                  <a:lnTo>
                    <a:pt x="1" y="7599"/>
                  </a:lnTo>
                  <a:lnTo>
                    <a:pt x="49" y="7721"/>
                  </a:lnTo>
                  <a:lnTo>
                    <a:pt x="98" y="7843"/>
                  </a:lnTo>
                  <a:lnTo>
                    <a:pt x="171" y="7940"/>
                  </a:lnTo>
                  <a:lnTo>
                    <a:pt x="268" y="8037"/>
                  </a:lnTo>
                  <a:lnTo>
                    <a:pt x="390" y="8111"/>
                  </a:lnTo>
                  <a:lnTo>
                    <a:pt x="512" y="8159"/>
                  </a:lnTo>
                  <a:lnTo>
                    <a:pt x="634" y="8184"/>
                  </a:lnTo>
                  <a:lnTo>
                    <a:pt x="2071" y="8354"/>
                  </a:lnTo>
                  <a:lnTo>
                    <a:pt x="2071" y="8354"/>
                  </a:lnTo>
                  <a:lnTo>
                    <a:pt x="2168" y="8646"/>
                  </a:lnTo>
                  <a:lnTo>
                    <a:pt x="2266" y="8914"/>
                  </a:lnTo>
                  <a:lnTo>
                    <a:pt x="2387" y="9206"/>
                  </a:lnTo>
                  <a:lnTo>
                    <a:pt x="2533" y="9474"/>
                  </a:lnTo>
                  <a:lnTo>
                    <a:pt x="1632" y="10619"/>
                  </a:lnTo>
                  <a:lnTo>
                    <a:pt x="1632" y="10619"/>
                  </a:lnTo>
                  <a:lnTo>
                    <a:pt x="1559" y="10741"/>
                  </a:lnTo>
                  <a:lnTo>
                    <a:pt x="1511" y="10863"/>
                  </a:lnTo>
                  <a:lnTo>
                    <a:pt x="1486" y="10984"/>
                  </a:lnTo>
                  <a:lnTo>
                    <a:pt x="1486" y="11106"/>
                  </a:lnTo>
                  <a:lnTo>
                    <a:pt x="1511" y="11228"/>
                  </a:lnTo>
                  <a:lnTo>
                    <a:pt x="1559" y="11350"/>
                  </a:lnTo>
                  <a:lnTo>
                    <a:pt x="1608" y="11472"/>
                  </a:lnTo>
                  <a:lnTo>
                    <a:pt x="1705" y="11569"/>
                  </a:lnTo>
                  <a:lnTo>
                    <a:pt x="2387" y="12251"/>
                  </a:lnTo>
                  <a:lnTo>
                    <a:pt x="2387" y="12251"/>
                  </a:lnTo>
                  <a:lnTo>
                    <a:pt x="2485" y="12348"/>
                  </a:lnTo>
                  <a:lnTo>
                    <a:pt x="2582" y="12397"/>
                  </a:lnTo>
                  <a:lnTo>
                    <a:pt x="2728" y="12446"/>
                  </a:lnTo>
                  <a:lnTo>
                    <a:pt x="2850" y="12470"/>
                  </a:lnTo>
                  <a:lnTo>
                    <a:pt x="2972" y="12470"/>
                  </a:lnTo>
                  <a:lnTo>
                    <a:pt x="3094" y="12421"/>
                  </a:lnTo>
                  <a:lnTo>
                    <a:pt x="3215" y="12373"/>
                  </a:lnTo>
                  <a:lnTo>
                    <a:pt x="3337" y="12324"/>
                  </a:lnTo>
                  <a:lnTo>
                    <a:pt x="4482" y="11423"/>
                  </a:lnTo>
                  <a:lnTo>
                    <a:pt x="4482" y="11423"/>
                  </a:lnTo>
                  <a:lnTo>
                    <a:pt x="4750" y="11545"/>
                  </a:lnTo>
                  <a:lnTo>
                    <a:pt x="5018" y="11691"/>
                  </a:lnTo>
                  <a:lnTo>
                    <a:pt x="5310" y="11788"/>
                  </a:lnTo>
                  <a:lnTo>
                    <a:pt x="5602" y="11886"/>
                  </a:lnTo>
                  <a:lnTo>
                    <a:pt x="5773" y="13322"/>
                  </a:lnTo>
                  <a:lnTo>
                    <a:pt x="5773" y="13322"/>
                  </a:lnTo>
                  <a:lnTo>
                    <a:pt x="5797" y="13444"/>
                  </a:lnTo>
                  <a:lnTo>
                    <a:pt x="5846" y="13566"/>
                  </a:lnTo>
                  <a:lnTo>
                    <a:pt x="5919" y="13688"/>
                  </a:lnTo>
                  <a:lnTo>
                    <a:pt x="6016" y="13785"/>
                  </a:lnTo>
                  <a:lnTo>
                    <a:pt x="6114" y="13858"/>
                  </a:lnTo>
                  <a:lnTo>
                    <a:pt x="6235" y="13907"/>
                  </a:lnTo>
                  <a:lnTo>
                    <a:pt x="6357" y="13956"/>
                  </a:lnTo>
                  <a:lnTo>
                    <a:pt x="6479" y="13956"/>
                  </a:lnTo>
                  <a:lnTo>
                    <a:pt x="7453" y="13956"/>
                  </a:lnTo>
                  <a:lnTo>
                    <a:pt x="7453" y="13956"/>
                  </a:lnTo>
                  <a:lnTo>
                    <a:pt x="7575" y="13956"/>
                  </a:lnTo>
                  <a:lnTo>
                    <a:pt x="7721" y="13907"/>
                  </a:lnTo>
                  <a:lnTo>
                    <a:pt x="7818" y="13858"/>
                  </a:lnTo>
                  <a:lnTo>
                    <a:pt x="7940" y="13785"/>
                  </a:lnTo>
                  <a:lnTo>
                    <a:pt x="8013" y="13688"/>
                  </a:lnTo>
                  <a:lnTo>
                    <a:pt x="8086" y="13566"/>
                  </a:lnTo>
                  <a:lnTo>
                    <a:pt x="8135" y="13444"/>
                  </a:lnTo>
                  <a:lnTo>
                    <a:pt x="8159" y="13322"/>
                  </a:lnTo>
                  <a:lnTo>
                    <a:pt x="8330" y="11886"/>
                  </a:lnTo>
                  <a:lnTo>
                    <a:pt x="8330" y="11886"/>
                  </a:lnTo>
                  <a:lnTo>
                    <a:pt x="8622" y="11788"/>
                  </a:lnTo>
                  <a:lnTo>
                    <a:pt x="8914" y="11691"/>
                  </a:lnTo>
                  <a:lnTo>
                    <a:pt x="9207" y="11545"/>
                  </a:lnTo>
                  <a:lnTo>
                    <a:pt x="9475" y="11423"/>
                  </a:lnTo>
                  <a:lnTo>
                    <a:pt x="10619" y="12324"/>
                  </a:lnTo>
                  <a:lnTo>
                    <a:pt x="10619" y="12324"/>
                  </a:lnTo>
                  <a:lnTo>
                    <a:pt x="10717" y="12373"/>
                  </a:lnTo>
                  <a:lnTo>
                    <a:pt x="10838" y="12421"/>
                  </a:lnTo>
                  <a:lnTo>
                    <a:pt x="10960" y="12470"/>
                  </a:lnTo>
                  <a:lnTo>
                    <a:pt x="11106" y="12470"/>
                  </a:lnTo>
                  <a:lnTo>
                    <a:pt x="11228" y="12446"/>
                  </a:lnTo>
                  <a:lnTo>
                    <a:pt x="11350" y="12397"/>
                  </a:lnTo>
                  <a:lnTo>
                    <a:pt x="11472" y="12348"/>
                  </a:lnTo>
                  <a:lnTo>
                    <a:pt x="11569" y="12251"/>
                  </a:lnTo>
                  <a:lnTo>
                    <a:pt x="12251" y="11569"/>
                  </a:lnTo>
                  <a:lnTo>
                    <a:pt x="12251" y="11569"/>
                  </a:lnTo>
                  <a:lnTo>
                    <a:pt x="12324" y="11472"/>
                  </a:lnTo>
                  <a:lnTo>
                    <a:pt x="12397" y="11350"/>
                  </a:lnTo>
                  <a:lnTo>
                    <a:pt x="12422" y="11228"/>
                  </a:lnTo>
                  <a:lnTo>
                    <a:pt x="12446" y="11106"/>
                  </a:lnTo>
                  <a:lnTo>
                    <a:pt x="12446" y="10984"/>
                  </a:lnTo>
                  <a:lnTo>
                    <a:pt x="12422" y="10863"/>
                  </a:lnTo>
                  <a:lnTo>
                    <a:pt x="12373" y="10741"/>
                  </a:lnTo>
                  <a:lnTo>
                    <a:pt x="12300" y="10619"/>
                  </a:lnTo>
                  <a:lnTo>
                    <a:pt x="11399" y="9474"/>
                  </a:lnTo>
                  <a:lnTo>
                    <a:pt x="11399" y="9474"/>
                  </a:lnTo>
                  <a:lnTo>
                    <a:pt x="11545" y="9206"/>
                  </a:lnTo>
                  <a:lnTo>
                    <a:pt x="11667" y="8914"/>
                  </a:lnTo>
                  <a:lnTo>
                    <a:pt x="11788" y="8646"/>
                  </a:lnTo>
                  <a:lnTo>
                    <a:pt x="11861" y="8354"/>
                  </a:lnTo>
                  <a:lnTo>
                    <a:pt x="13323" y="8184"/>
                  </a:lnTo>
                  <a:lnTo>
                    <a:pt x="13323" y="8184"/>
                  </a:lnTo>
                  <a:lnTo>
                    <a:pt x="13444" y="8159"/>
                  </a:lnTo>
                  <a:lnTo>
                    <a:pt x="13566" y="8111"/>
                  </a:lnTo>
                  <a:lnTo>
                    <a:pt x="13664" y="8037"/>
                  </a:lnTo>
                  <a:lnTo>
                    <a:pt x="13761" y="7940"/>
                  </a:lnTo>
                  <a:lnTo>
                    <a:pt x="13834" y="7843"/>
                  </a:lnTo>
                  <a:lnTo>
                    <a:pt x="13907" y="7721"/>
                  </a:lnTo>
                  <a:lnTo>
                    <a:pt x="13932" y="7599"/>
                  </a:lnTo>
                  <a:lnTo>
                    <a:pt x="13956" y="7453"/>
                  </a:lnTo>
                  <a:lnTo>
                    <a:pt x="13956" y="6503"/>
                  </a:lnTo>
                  <a:lnTo>
                    <a:pt x="13956" y="6503"/>
                  </a:lnTo>
                  <a:lnTo>
                    <a:pt x="13932" y="6381"/>
                  </a:lnTo>
                  <a:lnTo>
                    <a:pt x="13907" y="6235"/>
                  </a:lnTo>
                  <a:lnTo>
                    <a:pt x="13834" y="6138"/>
                  </a:lnTo>
                  <a:lnTo>
                    <a:pt x="13761" y="6016"/>
                  </a:lnTo>
                  <a:lnTo>
                    <a:pt x="13664" y="5943"/>
                  </a:lnTo>
                  <a:lnTo>
                    <a:pt x="13566" y="5870"/>
                  </a:lnTo>
                  <a:lnTo>
                    <a:pt x="13444" y="5821"/>
                  </a:lnTo>
                  <a:lnTo>
                    <a:pt x="13323" y="5772"/>
                  </a:lnTo>
                  <a:lnTo>
                    <a:pt x="13323" y="5772"/>
                  </a:lnTo>
                  <a:close/>
                  <a:moveTo>
                    <a:pt x="8573" y="8598"/>
                  </a:moveTo>
                  <a:lnTo>
                    <a:pt x="8573" y="8598"/>
                  </a:lnTo>
                  <a:lnTo>
                    <a:pt x="8403" y="8744"/>
                  </a:lnTo>
                  <a:lnTo>
                    <a:pt x="8232" y="8890"/>
                  </a:lnTo>
                  <a:lnTo>
                    <a:pt x="8038" y="8987"/>
                  </a:lnTo>
                  <a:lnTo>
                    <a:pt x="7818" y="9085"/>
                  </a:lnTo>
                  <a:lnTo>
                    <a:pt x="7624" y="9158"/>
                  </a:lnTo>
                  <a:lnTo>
                    <a:pt x="7404" y="9206"/>
                  </a:lnTo>
                  <a:lnTo>
                    <a:pt x="7185" y="9231"/>
                  </a:lnTo>
                  <a:lnTo>
                    <a:pt x="6966" y="9255"/>
                  </a:lnTo>
                  <a:lnTo>
                    <a:pt x="6747" y="9231"/>
                  </a:lnTo>
                  <a:lnTo>
                    <a:pt x="6528" y="9206"/>
                  </a:lnTo>
                  <a:lnTo>
                    <a:pt x="6333" y="9158"/>
                  </a:lnTo>
                  <a:lnTo>
                    <a:pt x="6114" y="9085"/>
                  </a:lnTo>
                  <a:lnTo>
                    <a:pt x="5919" y="8987"/>
                  </a:lnTo>
                  <a:lnTo>
                    <a:pt x="5724" y="8890"/>
                  </a:lnTo>
                  <a:lnTo>
                    <a:pt x="5529" y="8744"/>
                  </a:lnTo>
                  <a:lnTo>
                    <a:pt x="5359" y="8598"/>
                  </a:lnTo>
                  <a:lnTo>
                    <a:pt x="5359" y="8598"/>
                  </a:lnTo>
                  <a:lnTo>
                    <a:pt x="5212" y="8427"/>
                  </a:lnTo>
                  <a:lnTo>
                    <a:pt x="5066" y="8232"/>
                  </a:lnTo>
                  <a:lnTo>
                    <a:pt x="4969" y="8037"/>
                  </a:lnTo>
                  <a:lnTo>
                    <a:pt x="4871" y="7843"/>
                  </a:lnTo>
                  <a:lnTo>
                    <a:pt x="4798" y="7623"/>
                  </a:lnTo>
                  <a:lnTo>
                    <a:pt x="4750" y="7404"/>
                  </a:lnTo>
                  <a:lnTo>
                    <a:pt x="4701" y="7209"/>
                  </a:lnTo>
                  <a:lnTo>
                    <a:pt x="4701" y="6990"/>
                  </a:lnTo>
                  <a:lnTo>
                    <a:pt x="4701" y="6771"/>
                  </a:lnTo>
                  <a:lnTo>
                    <a:pt x="4750" y="6552"/>
                  </a:lnTo>
                  <a:lnTo>
                    <a:pt x="4798" y="6333"/>
                  </a:lnTo>
                  <a:lnTo>
                    <a:pt x="4871" y="6138"/>
                  </a:lnTo>
                  <a:lnTo>
                    <a:pt x="4969" y="5919"/>
                  </a:lnTo>
                  <a:lnTo>
                    <a:pt x="5066" y="5724"/>
                  </a:lnTo>
                  <a:lnTo>
                    <a:pt x="5212" y="5553"/>
                  </a:lnTo>
                  <a:lnTo>
                    <a:pt x="5359" y="5383"/>
                  </a:lnTo>
                  <a:lnTo>
                    <a:pt x="5359" y="5383"/>
                  </a:lnTo>
                  <a:lnTo>
                    <a:pt x="5529" y="5212"/>
                  </a:lnTo>
                  <a:lnTo>
                    <a:pt x="5724" y="5091"/>
                  </a:lnTo>
                  <a:lnTo>
                    <a:pt x="5919" y="4969"/>
                  </a:lnTo>
                  <a:lnTo>
                    <a:pt x="6114" y="4871"/>
                  </a:lnTo>
                  <a:lnTo>
                    <a:pt x="6333" y="4798"/>
                  </a:lnTo>
                  <a:lnTo>
                    <a:pt x="6528" y="4750"/>
                  </a:lnTo>
                  <a:lnTo>
                    <a:pt x="6747" y="4725"/>
                  </a:lnTo>
                  <a:lnTo>
                    <a:pt x="6966" y="4701"/>
                  </a:lnTo>
                  <a:lnTo>
                    <a:pt x="7185" y="4725"/>
                  </a:lnTo>
                  <a:lnTo>
                    <a:pt x="7404" y="4750"/>
                  </a:lnTo>
                  <a:lnTo>
                    <a:pt x="7624" y="4798"/>
                  </a:lnTo>
                  <a:lnTo>
                    <a:pt x="7818" y="4871"/>
                  </a:lnTo>
                  <a:lnTo>
                    <a:pt x="8038" y="4969"/>
                  </a:lnTo>
                  <a:lnTo>
                    <a:pt x="8232" y="5091"/>
                  </a:lnTo>
                  <a:lnTo>
                    <a:pt x="8403" y="5212"/>
                  </a:lnTo>
                  <a:lnTo>
                    <a:pt x="8573" y="5383"/>
                  </a:lnTo>
                  <a:lnTo>
                    <a:pt x="8573" y="5383"/>
                  </a:lnTo>
                  <a:lnTo>
                    <a:pt x="8744" y="5553"/>
                  </a:lnTo>
                  <a:lnTo>
                    <a:pt x="8866" y="5724"/>
                  </a:lnTo>
                  <a:lnTo>
                    <a:pt x="8987" y="5919"/>
                  </a:lnTo>
                  <a:lnTo>
                    <a:pt x="9085" y="6138"/>
                  </a:lnTo>
                  <a:lnTo>
                    <a:pt x="9158" y="6333"/>
                  </a:lnTo>
                  <a:lnTo>
                    <a:pt x="9207" y="6552"/>
                  </a:lnTo>
                  <a:lnTo>
                    <a:pt x="9231" y="6771"/>
                  </a:lnTo>
                  <a:lnTo>
                    <a:pt x="9231" y="6990"/>
                  </a:lnTo>
                  <a:lnTo>
                    <a:pt x="9231" y="7209"/>
                  </a:lnTo>
                  <a:lnTo>
                    <a:pt x="9207" y="7404"/>
                  </a:lnTo>
                  <a:lnTo>
                    <a:pt x="9158" y="7623"/>
                  </a:lnTo>
                  <a:lnTo>
                    <a:pt x="9085" y="7843"/>
                  </a:lnTo>
                  <a:lnTo>
                    <a:pt x="8987" y="8037"/>
                  </a:lnTo>
                  <a:lnTo>
                    <a:pt x="8866" y="8232"/>
                  </a:lnTo>
                  <a:lnTo>
                    <a:pt x="8744" y="8427"/>
                  </a:lnTo>
                  <a:lnTo>
                    <a:pt x="8573" y="8598"/>
                  </a:lnTo>
                  <a:lnTo>
                    <a:pt x="8573" y="8598"/>
                  </a:lnTo>
                  <a:close/>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37" name="Google Shape;437;p27"/>
            <p:cNvSpPr/>
            <p:nvPr/>
          </p:nvSpPr>
          <p:spPr>
            <a:xfrm>
              <a:off x="5566575" y="3193575"/>
              <a:ext cx="198525" cy="198525"/>
            </a:xfrm>
            <a:custGeom>
              <a:avLst/>
              <a:gdLst/>
              <a:ahLst/>
              <a:cxnLst/>
              <a:rect l="l" t="t" r="r" b="b"/>
              <a:pathLst>
                <a:path w="7941" h="7941" fill="none" extrusionOk="0">
                  <a:moveTo>
                    <a:pt x="7258" y="2144"/>
                  </a:moveTo>
                  <a:lnTo>
                    <a:pt x="6138" y="2388"/>
                  </a:lnTo>
                  <a:lnTo>
                    <a:pt x="6138" y="2388"/>
                  </a:lnTo>
                  <a:lnTo>
                    <a:pt x="6016" y="2217"/>
                  </a:lnTo>
                  <a:lnTo>
                    <a:pt x="5870" y="2071"/>
                  </a:lnTo>
                  <a:lnTo>
                    <a:pt x="6260" y="975"/>
                  </a:lnTo>
                  <a:lnTo>
                    <a:pt x="6260" y="975"/>
                  </a:lnTo>
                  <a:lnTo>
                    <a:pt x="6284" y="902"/>
                  </a:lnTo>
                  <a:lnTo>
                    <a:pt x="6284" y="829"/>
                  </a:lnTo>
                  <a:lnTo>
                    <a:pt x="6260" y="683"/>
                  </a:lnTo>
                  <a:lnTo>
                    <a:pt x="6162" y="561"/>
                  </a:lnTo>
                  <a:lnTo>
                    <a:pt x="6114" y="488"/>
                  </a:lnTo>
                  <a:lnTo>
                    <a:pt x="6065" y="464"/>
                  </a:lnTo>
                  <a:lnTo>
                    <a:pt x="5553" y="196"/>
                  </a:lnTo>
                  <a:lnTo>
                    <a:pt x="5553" y="196"/>
                  </a:lnTo>
                  <a:lnTo>
                    <a:pt x="5480" y="171"/>
                  </a:lnTo>
                  <a:lnTo>
                    <a:pt x="5407" y="171"/>
                  </a:lnTo>
                  <a:lnTo>
                    <a:pt x="5261" y="171"/>
                  </a:lnTo>
                  <a:lnTo>
                    <a:pt x="5115" y="244"/>
                  </a:lnTo>
                  <a:lnTo>
                    <a:pt x="5066" y="293"/>
                  </a:lnTo>
                  <a:lnTo>
                    <a:pt x="5018" y="342"/>
                  </a:lnTo>
                  <a:lnTo>
                    <a:pt x="4384" y="1316"/>
                  </a:lnTo>
                  <a:lnTo>
                    <a:pt x="4384" y="1316"/>
                  </a:lnTo>
                  <a:lnTo>
                    <a:pt x="4165" y="1292"/>
                  </a:lnTo>
                  <a:lnTo>
                    <a:pt x="3970" y="1292"/>
                  </a:lnTo>
                  <a:lnTo>
                    <a:pt x="3483" y="244"/>
                  </a:lnTo>
                  <a:lnTo>
                    <a:pt x="3483" y="244"/>
                  </a:lnTo>
                  <a:lnTo>
                    <a:pt x="3435" y="171"/>
                  </a:lnTo>
                  <a:lnTo>
                    <a:pt x="3386" y="123"/>
                  </a:lnTo>
                  <a:lnTo>
                    <a:pt x="3264" y="50"/>
                  </a:lnTo>
                  <a:lnTo>
                    <a:pt x="3118" y="1"/>
                  </a:lnTo>
                  <a:lnTo>
                    <a:pt x="3045" y="1"/>
                  </a:lnTo>
                  <a:lnTo>
                    <a:pt x="2972" y="25"/>
                  </a:lnTo>
                  <a:lnTo>
                    <a:pt x="2436" y="196"/>
                  </a:lnTo>
                  <a:lnTo>
                    <a:pt x="2436" y="196"/>
                  </a:lnTo>
                  <a:lnTo>
                    <a:pt x="2363" y="220"/>
                  </a:lnTo>
                  <a:lnTo>
                    <a:pt x="2290" y="269"/>
                  </a:lnTo>
                  <a:lnTo>
                    <a:pt x="2192" y="391"/>
                  </a:lnTo>
                  <a:lnTo>
                    <a:pt x="2144" y="537"/>
                  </a:lnTo>
                  <a:lnTo>
                    <a:pt x="2144" y="610"/>
                  </a:lnTo>
                  <a:lnTo>
                    <a:pt x="2144" y="683"/>
                  </a:lnTo>
                  <a:lnTo>
                    <a:pt x="2387" y="1828"/>
                  </a:lnTo>
                  <a:lnTo>
                    <a:pt x="2387" y="1828"/>
                  </a:lnTo>
                  <a:lnTo>
                    <a:pt x="2217" y="1949"/>
                  </a:lnTo>
                  <a:lnTo>
                    <a:pt x="2071" y="2095"/>
                  </a:lnTo>
                  <a:lnTo>
                    <a:pt x="999" y="1681"/>
                  </a:lnTo>
                  <a:lnTo>
                    <a:pt x="999" y="1681"/>
                  </a:lnTo>
                  <a:lnTo>
                    <a:pt x="926" y="1681"/>
                  </a:lnTo>
                  <a:lnTo>
                    <a:pt x="829" y="1657"/>
                  </a:lnTo>
                  <a:lnTo>
                    <a:pt x="682" y="1706"/>
                  </a:lnTo>
                  <a:lnTo>
                    <a:pt x="561" y="1779"/>
                  </a:lnTo>
                  <a:lnTo>
                    <a:pt x="512" y="1828"/>
                  </a:lnTo>
                  <a:lnTo>
                    <a:pt x="463" y="1901"/>
                  </a:lnTo>
                  <a:lnTo>
                    <a:pt x="220" y="2388"/>
                  </a:lnTo>
                  <a:lnTo>
                    <a:pt x="220" y="2388"/>
                  </a:lnTo>
                  <a:lnTo>
                    <a:pt x="195" y="2461"/>
                  </a:lnTo>
                  <a:lnTo>
                    <a:pt x="171" y="2534"/>
                  </a:lnTo>
                  <a:lnTo>
                    <a:pt x="195" y="2704"/>
                  </a:lnTo>
                  <a:lnTo>
                    <a:pt x="244" y="2826"/>
                  </a:lnTo>
                  <a:lnTo>
                    <a:pt x="293" y="2899"/>
                  </a:lnTo>
                  <a:lnTo>
                    <a:pt x="366" y="2948"/>
                  </a:lnTo>
                  <a:lnTo>
                    <a:pt x="1340" y="3581"/>
                  </a:lnTo>
                  <a:lnTo>
                    <a:pt x="1340" y="3581"/>
                  </a:lnTo>
                  <a:lnTo>
                    <a:pt x="1316" y="3776"/>
                  </a:lnTo>
                  <a:lnTo>
                    <a:pt x="1291" y="3995"/>
                  </a:lnTo>
                  <a:lnTo>
                    <a:pt x="244" y="4482"/>
                  </a:lnTo>
                  <a:lnTo>
                    <a:pt x="244" y="4482"/>
                  </a:lnTo>
                  <a:lnTo>
                    <a:pt x="195" y="4507"/>
                  </a:lnTo>
                  <a:lnTo>
                    <a:pt x="122" y="4555"/>
                  </a:lnTo>
                  <a:lnTo>
                    <a:pt x="49" y="4701"/>
                  </a:lnTo>
                  <a:lnTo>
                    <a:pt x="0" y="4848"/>
                  </a:lnTo>
                  <a:lnTo>
                    <a:pt x="25" y="4921"/>
                  </a:lnTo>
                  <a:lnTo>
                    <a:pt x="25" y="4994"/>
                  </a:lnTo>
                  <a:lnTo>
                    <a:pt x="220" y="5530"/>
                  </a:lnTo>
                  <a:lnTo>
                    <a:pt x="220" y="5530"/>
                  </a:lnTo>
                  <a:lnTo>
                    <a:pt x="244" y="5578"/>
                  </a:lnTo>
                  <a:lnTo>
                    <a:pt x="293" y="5651"/>
                  </a:lnTo>
                  <a:lnTo>
                    <a:pt x="390" y="5749"/>
                  </a:lnTo>
                  <a:lnTo>
                    <a:pt x="536" y="5797"/>
                  </a:lnTo>
                  <a:lnTo>
                    <a:pt x="609" y="5797"/>
                  </a:lnTo>
                  <a:lnTo>
                    <a:pt x="682" y="5797"/>
                  </a:lnTo>
                  <a:lnTo>
                    <a:pt x="1827" y="5554"/>
                  </a:lnTo>
                  <a:lnTo>
                    <a:pt x="1827" y="5554"/>
                  </a:lnTo>
                  <a:lnTo>
                    <a:pt x="1949" y="5724"/>
                  </a:lnTo>
                  <a:lnTo>
                    <a:pt x="2095" y="5870"/>
                  </a:lnTo>
                  <a:lnTo>
                    <a:pt x="1705" y="6966"/>
                  </a:lnTo>
                  <a:lnTo>
                    <a:pt x="1705" y="6966"/>
                  </a:lnTo>
                  <a:lnTo>
                    <a:pt x="1681" y="7040"/>
                  </a:lnTo>
                  <a:lnTo>
                    <a:pt x="1681" y="7113"/>
                  </a:lnTo>
                  <a:lnTo>
                    <a:pt x="1705" y="7259"/>
                  </a:lnTo>
                  <a:lnTo>
                    <a:pt x="1778" y="7380"/>
                  </a:lnTo>
                  <a:lnTo>
                    <a:pt x="1851" y="7429"/>
                  </a:lnTo>
                  <a:lnTo>
                    <a:pt x="1900" y="7478"/>
                  </a:lnTo>
                  <a:lnTo>
                    <a:pt x="2412" y="7721"/>
                  </a:lnTo>
                  <a:lnTo>
                    <a:pt x="2412" y="7721"/>
                  </a:lnTo>
                  <a:lnTo>
                    <a:pt x="2485" y="7770"/>
                  </a:lnTo>
                  <a:lnTo>
                    <a:pt x="2558" y="7770"/>
                  </a:lnTo>
                  <a:lnTo>
                    <a:pt x="2704" y="7770"/>
                  </a:lnTo>
                  <a:lnTo>
                    <a:pt x="2850" y="7697"/>
                  </a:lnTo>
                  <a:lnTo>
                    <a:pt x="2899" y="7648"/>
                  </a:lnTo>
                  <a:lnTo>
                    <a:pt x="2947" y="7600"/>
                  </a:lnTo>
                  <a:lnTo>
                    <a:pt x="3581" y="6625"/>
                  </a:lnTo>
                  <a:lnTo>
                    <a:pt x="3581" y="6625"/>
                  </a:lnTo>
                  <a:lnTo>
                    <a:pt x="3800" y="6650"/>
                  </a:lnTo>
                  <a:lnTo>
                    <a:pt x="3995" y="6650"/>
                  </a:lnTo>
                  <a:lnTo>
                    <a:pt x="4482" y="7697"/>
                  </a:lnTo>
                  <a:lnTo>
                    <a:pt x="4482" y="7697"/>
                  </a:lnTo>
                  <a:lnTo>
                    <a:pt x="4531" y="7770"/>
                  </a:lnTo>
                  <a:lnTo>
                    <a:pt x="4579" y="7819"/>
                  </a:lnTo>
                  <a:lnTo>
                    <a:pt x="4701" y="7892"/>
                  </a:lnTo>
                  <a:lnTo>
                    <a:pt x="4847" y="7941"/>
                  </a:lnTo>
                  <a:lnTo>
                    <a:pt x="4920" y="7941"/>
                  </a:lnTo>
                  <a:lnTo>
                    <a:pt x="4993" y="7916"/>
                  </a:lnTo>
                  <a:lnTo>
                    <a:pt x="5529" y="7746"/>
                  </a:lnTo>
                  <a:lnTo>
                    <a:pt x="5529" y="7746"/>
                  </a:lnTo>
                  <a:lnTo>
                    <a:pt x="5602" y="7721"/>
                  </a:lnTo>
                  <a:lnTo>
                    <a:pt x="5651" y="7673"/>
                  </a:lnTo>
                  <a:lnTo>
                    <a:pt x="5748" y="7551"/>
                  </a:lnTo>
                  <a:lnTo>
                    <a:pt x="5821" y="7405"/>
                  </a:lnTo>
                  <a:lnTo>
                    <a:pt x="5821" y="7332"/>
                  </a:lnTo>
                  <a:lnTo>
                    <a:pt x="5821" y="7259"/>
                  </a:lnTo>
                  <a:lnTo>
                    <a:pt x="5578" y="6114"/>
                  </a:lnTo>
                  <a:lnTo>
                    <a:pt x="5578" y="6114"/>
                  </a:lnTo>
                  <a:lnTo>
                    <a:pt x="5724" y="5992"/>
                  </a:lnTo>
                  <a:lnTo>
                    <a:pt x="5894" y="5846"/>
                  </a:lnTo>
                  <a:lnTo>
                    <a:pt x="6966" y="6260"/>
                  </a:lnTo>
                  <a:lnTo>
                    <a:pt x="6966" y="6260"/>
                  </a:lnTo>
                  <a:lnTo>
                    <a:pt x="7039" y="6260"/>
                  </a:lnTo>
                  <a:lnTo>
                    <a:pt x="7112" y="6285"/>
                  </a:lnTo>
                  <a:lnTo>
                    <a:pt x="7258" y="6236"/>
                  </a:lnTo>
                  <a:lnTo>
                    <a:pt x="7404" y="6163"/>
                  </a:lnTo>
                  <a:lnTo>
                    <a:pt x="7453" y="6114"/>
                  </a:lnTo>
                  <a:lnTo>
                    <a:pt x="7502" y="6041"/>
                  </a:lnTo>
                  <a:lnTo>
                    <a:pt x="7745" y="5530"/>
                  </a:lnTo>
                  <a:lnTo>
                    <a:pt x="7745" y="5530"/>
                  </a:lnTo>
                  <a:lnTo>
                    <a:pt x="7770" y="5481"/>
                  </a:lnTo>
                  <a:lnTo>
                    <a:pt x="7794" y="5383"/>
                  </a:lnTo>
                  <a:lnTo>
                    <a:pt x="7770" y="5237"/>
                  </a:lnTo>
                  <a:lnTo>
                    <a:pt x="7697" y="5115"/>
                  </a:lnTo>
                  <a:lnTo>
                    <a:pt x="7648" y="5042"/>
                  </a:lnTo>
                  <a:lnTo>
                    <a:pt x="7599" y="4994"/>
                  </a:lnTo>
                  <a:lnTo>
                    <a:pt x="6625" y="4360"/>
                  </a:lnTo>
                  <a:lnTo>
                    <a:pt x="6625" y="4360"/>
                  </a:lnTo>
                  <a:lnTo>
                    <a:pt x="6649" y="4166"/>
                  </a:lnTo>
                  <a:lnTo>
                    <a:pt x="6649" y="3946"/>
                  </a:lnTo>
                  <a:lnTo>
                    <a:pt x="7697" y="3459"/>
                  </a:lnTo>
                  <a:lnTo>
                    <a:pt x="7697" y="3459"/>
                  </a:lnTo>
                  <a:lnTo>
                    <a:pt x="7770" y="3435"/>
                  </a:lnTo>
                  <a:lnTo>
                    <a:pt x="7843" y="3386"/>
                  </a:lnTo>
                  <a:lnTo>
                    <a:pt x="7916" y="3240"/>
                  </a:lnTo>
                  <a:lnTo>
                    <a:pt x="7940" y="3094"/>
                  </a:lnTo>
                  <a:lnTo>
                    <a:pt x="7940" y="3021"/>
                  </a:lnTo>
                  <a:lnTo>
                    <a:pt x="7940" y="2948"/>
                  </a:lnTo>
                  <a:lnTo>
                    <a:pt x="7745" y="2412"/>
                  </a:lnTo>
                  <a:lnTo>
                    <a:pt x="7745" y="2412"/>
                  </a:lnTo>
                  <a:lnTo>
                    <a:pt x="7721" y="2339"/>
                  </a:lnTo>
                  <a:lnTo>
                    <a:pt x="7672" y="2290"/>
                  </a:lnTo>
                  <a:lnTo>
                    <a:pt x="7551" y="2193"/>
                  </a:lnTo>
                  <a:lnTo>
                    <a:pt x="7429" y="2144"/>
                  </a:lnTo>
                  <a:lnTo>
                    <a:pt x="7356" y="2144"/>
                  </a:lnTo>
                  <a:lnTo>
                    <a:pt x="7258" y="2144"/>
                  </a:lnTo>
                  <a:lnTo>
                    <a:pt x="7258" y="2144"/>
                  </a:lnTo>
                  <a:close/>
                  <a:moveTo>
                    <a:pt x="5480" y="4726"/>
                  </a:moveTo>
                  <a:lnTo>
                    <a:pt x="5480" y="4726"/>
                  </a:lnTo>
                  <a:lnTo>
                    <a:pt x="5383" y="4872"/>
                  </a:lnTo>
                  <a:lnTo>
                    <a:pt x="5286" y="4994"/>
                  </a:lnTo>
                  <a:lnTo>
                    <a:pt x="5188" y="5140"/>
                  </a:lnTo>
                  <a:lnTo>
                    <a:pt x="5066" y="5237"/>
                  </a:lnTo>
                  <a:lnTo>
                    <a:pt x="4945" y="5335"/>
                  </a:lnTo>
                  <a:lnTo>
                    <a:pt x="4798" y="5432"/>
                  </a:lnTo>
                  <a:lnTo>
                    <a:pt x="4652" y="5505"/>
                  </a:lnTo>
                  <a:lnTo>
                    <a:pt x="4506" y="5554"/>
                  </a:lnTo>
                  <a:lnTo>
                    <a:pt x="4360" y="5603"/>
                  </a:lnTo>
                  <a:lnTo>
                    <a:pt x="4190" y="5627"/>
                  </a:lnTo>
                  <a:lnTo>
                    <a:pt x="4043" y="5651"/>
                  </a:lnTo>
                  <a:lnTo>
                    <a:pt x="3873" y="5627"/>
                  </a:lnTo>
                  <a:lnTo>
                    <a:pt x="3702" y="5627"/>
                  </a:lnTo>
                  <a:lnTo>
                    <a:pt x="3556" y="5578"/>
                  </a:lnTo>
                  <a:lnTo>
                    <a:pt x="3386" y="5530"/>
                  </a:lnTo>
                  <a:lnTo>
                    <a:pt x="3240" y="5456"/>
                  </a:lnTo>
                  <a:lnTo>
                    <a:pt x="3240" y="5456"/>
                  </a:lnTo>
                  <a:lnTo>
                    <a:pt x="3094" y="5383"/>
                  </a:lnTo>
                  <a:lnTo>
                    <a:pt x="2947" y="5286"/>
                  </a:lnTo>
                  <a:lnTo>
                    <a:pt x="2826" y="5164"/>
                  </a:lnTo>
                  <a:lnTo>
                    <a:pt x="2704" y="5067"/>
                  </a:lnTo>
                  <a:lnTo>
                    <a:pt x="2606" y="4921"/>
                  </a:lnTo>
                  <a:lnTo>
                    <a:pt x="2533" y="4799"/>
                  </a:lnTo>
                  <a:lnTo>
                    <a:pt x="2460" y="4653"/>
                  </a:lnTo>
                  <a:lnTo>
                    <a:pt x="2387" y="4507"/>
                  </a:lnTo>
                  <a:lnTo>
                    <a:pt x="2363" y="4336"/>
                  </a:lnTo>
                  <a:lnTo>
                    <a:pt x="2314" y="4190"/>
                  </a:lnTo>
                  <a:lnTo>
                    <a:pt x="2314" y="4020"/>
                  </a:lnTo>
                  <a:lnTo>
                    <a:pt x="2314" y="3873"/>
                  </a:lnTo>
                  <a:lnTo>
                    <a:pt x="2339" y="3703"/>
                  </a:lnTo>
                  <a:lnTo>
                    <a:pt x="2363" y="3532"/>
                  </a:lnTo>
                  <a:lnTo>
                    <a:pt x="2412" y="3386"/>
                  </a:lnTo>
                  <a:lnTo>
                    <a:pt x="2485" y="3216"/>
                  </a:lnTo>
                  <a:lnTo>
                    <a:pt x="2485" y="3216"/>
                  </a:lnTo>
                  <a:lnTo>
                    <a:pt x="2582" y="3070"/>
                  </a:lnTo>
                  <a:lnTo>
                    <a:pt x="2680" y="2948"/>
                  </a:lnTo>
                  <a:lnTo>
                    <a:pt x="2777" y="2802"/>
                  </a:lnTo>
                  <a:lnTo>
                    <a:pt x="2899" y="2704"/>
                  </a:lnTo>
                  <a:lnTo>
                    <a:pt x="3020" y="2607"/>
                  </a:lnTo>
                  <a:lnTo>
                    <a:pt x="3167" y="2509"/>
                  </a:lnTo>
                  <a:lnTo>
                    <a:pt x="3313" y="2436"/>
                  </a:lnTo>
                  <a:lnTo>
                    <a:pt x="3459" y="2388"/>
                  </a:lnTo>
                  <a:lnTo>
                    <a:pt x="3605" y="2339"/>
                  </a:lnTo>
                  <a:lnTo>
                    <a:pt x="3775" y="2315"/>
                  </a:lnTo>
                  <a:lnTo>
                    <a:pt x="3922" y="2290"/>
                  </a:lnTo>
                  <a:lnTo>
                    <a:pt x="4092" y="2315"/>
                  </a:lnTo>
                  <a:lnTo>
                    <a:pt x="4263" y="2315"/>
                  </a:lnTo>
                  <a:lnTo>
                    <a:pt x="4409" y="2363"/>
                  </a:lnTo>
                  <a:lnTo>
                    <a:pt x="4579" y="2412"/>
                  </a:lnTo>
                  <a:lnTo>
                    <a:pt x="4725" y="2485"/>
                  </a:lnTo>
                  <a:lnTo>
                    <a:pt x="4725" y="2485"/>
                  </a:lnTo>
                  <a:lnTo>
                    <a:pt x="4871" y="2558"/>
                  </a:lnTo>
                  <a:lnTo>
                    <a:pt x="5018" y="2656"/>
                  </a:lnTo>
                  <a:lnTo>
                    <a:pt x="5139" y="2777"/>
                  </a:lnTo>
                  <a:lnTo>
                    <a:pt x="5261" y="2875"/>
                  </a:lnTo>
                  <a:lnTo>
                    <a:pt x="5359" y="3021"/>
                  </a:lnTo>
                  <a:lnTo>
                    <a:pt x="5432" y="3143"/>
                  </a:lnTo>
                  <a:lnTo>
                    <a:pt x="5505" y="3289"/>
                  </a:lnTo>
                  <a:lnTo>
                    <a:pt x="5578" y="3435"/>
                  </a:lnTo>
                  <a:lnTo>
                    <a:pt x="5602" y="3605"/>
                  </a:lnTo>
                  <a:lnTo>
                    <a:pt x="5626" y="3752"/>
                  </a:lnTo>
                  <a:lnTo>
                    <a:pt x="5651" y="3922"/>
                  </a:lnTo>
                  <a:lnTo>
                    <a:pt x="5651" y="4068"/>
                  </a:lnTo>
                  <a:lnTo>
                    <a:pt x="5626" y="4239"/>
                  </a:lnTo>
                  <a:lnTo>
                    <a:pt x="5602" y="4409"/>
                  </a:lnTo>
                  <a:lnTo>
                    <a:pt x="5553" y="4555"/>
                  </a:lnTo>
                  <a:lnTo>
                    <a:pt x="5480" y="4726"/>
                  </a:lnTo>
                  <a:lnTo>
                    <a:pt x="5480" y="4726"/>
                  </a:lnTo>
                  <a:close/>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2" name="TextBox 1">
            <a:extLst>
              <a:ext uri="{FF2B5EF4-FFF2-40B4-BE49-F238E27FC236}">
                <a16:creationId xmlns:a16="http://schemas.microsoft.com/office/drawing/2014/main" id="{59A134E0-C330-4F6B-9B90-7C9A9AD1FE38}"/>
              </a:ext>
            </a:extLst>
          </p:cNvPr>
          <p:cNvSpPr txBox="1"/>
          <p:nvPr/>
        </p:nvSpPr>
        <p:spPr>
          <a:xfrm>
            <a:off x="814276" y="2499360"/>
            <a:ext cx="7163280" cy="2092881"/>
          </a:xfrm>
          <a:prstGeom prst="rect">
            <a:avLst/>
          </a:prstGeom>
          <a:noFill/>
        </p:spPr>
        <p:txBody>
          <a:bodyPr wrap="square" rtlCol="0">
            <a:spAutoFit/>
          </a:bodyPr>
          <a:lstStyle/>
          <a:p>
            <a:r>
              <a:rPr lang="en-US" sz="2800" dirty="0">
                <a:solidFill>
                  <a:srgbClr val="3F5378"/>
                </a:solidFill>
                <a:latin typeface="Roboto Condensed Light" panose="020B0604020202020204" charset="0"/>
                <a:ea typeface="Roboto Condensed Light" panose="020B0604020202020204" charset="0"/>
              </a:rPr>
              <a:t>How can you measure outcome success/failure directly?</a:t>
            </a:r>
          </a:p>
          <a:p>
            <a:endParaRPr lang="en-US" sz="2800" dirty="0">
              <a:solidFill>
                <a:srgbClr val="3F5378"/>
              </a:solidFill>
              <a:latin typeface="Roboto Condensed Light" panose="020B0604020202020204" charset="0"/>
              <a:ea typeface="Roboto Condensed Light" panose="020B0604020202020204" charset="0"/>
            </a:endParaRPr>
          </a:p>
          <a:p>
            <a:r>
              <a:rPr lang="en-US" sz="2800" dirty="0">
                <a:solidFill>
                  <a:srgbClr val="3F5378"/>
                </a:solidFill>
                <a:latin typeface="Roboto Condensed Light" panose="020B0604020202020204" charset="0"/>
                <a:ea typeface="Roboto Condensed Light" panose="020B0604020202020204" charset="0"/>
              </a:rPr>
              <a:t>How about indirectly?</a:t>
            </a:r>
          </a:p>
          <a:p>
            <a:endParaRPr lang="en-US" sz="1800" dirty="0">
              <a:solidFill>
                <a:srgbClr val="3F5378"/>
              </a:solidFill>
              <a:latin typeface="Roboto Condensed Light" panose="020B0604020202020204" charset="0"/>
              <a:ea typeface="Roboto Condensed Light" panose="020B0604020202020204" charset="0"/>
            </a:endParaRPr>
          </a:p>
        </p:txBody>
      </p:sp>
    </p:spTree>
    <p:extLst>
      <p:ext uri="{BB962C8B-B14F-4D97-AF65-F5344CB8AC3E}">
        <p14:creationId xmlns:p14="http://schemas.microsoft.com/office/powerpoint/2010/main" val="2335193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14"/>
          <p:cNvSpPr txBox="1">
            <a:spLocks noGrp="1"/>
          </p:cNvSpPr>
          <p:nvPr>
            <p:ph type="ctrTitle"/>
          </p:nvPr>
        </p:nvSpPr>
        <p:spPr>
          <a:xfrm>
            <a:off x="463524" y="2871148"/>
            <a:ext cx="5083836"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Business Analytics</a:t>
            </a:r>
            <a:endParaRPr dirty="0"/>
          </a:p>
        </p:txBody>
      </p:sp>
      <p:sp>
        <p:nvSpPr>
          <p:cNvPr id="222" name="Google Shape;222;p14"/>
          <p:cNvSpPr txBox="1">
            <a:spLocks noGrp="1"/>
          </p:cNvSpPr>
          <p:nvPr>
            <p:ph type="subTitle" idx="1"/>
          </p:nvPr>
        </p:nvSpPr>
        <p:spPr>
          <a:xfrm>
            <a:off x="463524" y="3975449"/>
            <a:ext cx="4464075" cy="784800"/>
          </a:xfrm>
          <a:prstGeom prst="rect">
            <a:avLst/>
          </a:prstGeom>
        </p:spPr>
        <p:txBody>
          <a:bodyPr spcFirstLastPara="1" wrap="square" lIns="91425" tIns="91425" rIns="91425" bIns="91425" anchor="t" anchorCtr="0">
            <a:noAutofit/>
          </a:bodyPr>
          <a:lstStyle/>
          <a:p>
            <a:pPr marL="0" lvl="0" indent="0" algn="l" rtl="0">
              <a:spcBef>
                <a:spcPts val="0"/>
              </a:spcBef>
              <a:spcAft>
                <a:spcPts val="1000"/>
              </a:spcAft>
              <a:buNone/>
            </a:pPr>
            <a:r>
              <a:rPr lang="en-US" dirty="0"/>
              <a:t>Decision support for our values</a:t>
            </a:r>
            <a:endParaRPr dirty="0"/>
          </a:p>
        </p:txBody>
      </p:sp>
      <p:sp>
        <p:nvSpPr>
          <p:cNvPr id="223" name="Google Shape;223;p14"/>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13</a:t>
            </a:fld>
            <a:endParaRPr dirty="0"/>
          </a:p>
        </p:txBody>
      </p:sp>
      <p:sp>
        <p:nvSpPr>
          <p:cNvPr id="224" name="Google Shape;224;p14"/>
          <p:cNvSpPr txBox="1"/>
          <p:nvPr/>
        </p:nvSpPr>
        <p:spPr>
          <a:xfrm>
            <a:off x="463525" y="0"/>
            <a:ext cx="2181600" cy="31362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 sz="12000" b="1" dirty="0">
                <a:solidFill>
                  <a:srgbClr val="3F5378"/>
                </a:solidFill>
                <a:latin typeface="Roboto Condensed"/>
                <a:ea typeface="Roboto Condensed"/>
                <a:cs typeface="Roboto Condensed"/>
                <a:sym typeface="Roboto Condensed"/>
              </a:rPr>
              <a:t>2</a:t>
            </a:r>
            <a:endParaRPr sz="3000" b="1" dirty="0">
              <a:solidFill>
                <a:srgbClr val="3F5378"/>
              </a:solidFill>
              <a:latin typeface="Roboto Condensed"/>
              <a:ea typeface="Roboto Condensed"/>
              <a:cs typeface="Roboto Condensed"/>
              <a:sym typeface="Roboto Condensed"/>
            </a:endParaRPr>
          </a:p>
        </p:txBody>
      </p:sp>
    </p:spTree>
    <p:extLst>
      <p:ext uri="{BB962C8B-B14F-4D97-AF65-F5344CB8AC3E}">
        <p14:creationId xmlns:p14="http://schemas.microsoft.com/office/powerpoint/2010/main" val="23859158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8"/>
          <p:cNvSpPr txBox="1">
            <a:spLocks noGrp="1"/>
          </p:cNvSpPr>
          <p:nvPr>
            <p:ph type="body" idx="1"/>
          </p:nvPr>
        </p:nvSpPr>
        <p:spPr>
          <a:xfrm>
            <a:off x="4572000" y="1630927"/>
            <a:ext cx="3378300" cy="2724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Stakeholder Analysis</a:t>
            </a:r>
            <a:endParaRPr b="1" dirty="0"/>
          </a:p>
          <a:p>
            <a:pPr marL="0" lvl="0" indent="0" algn="l" rtl="0">
              <a:spcBef>
                <a:spcPts val="1000"/>
              </a:spcBef>
              <a:spcAft>
                <a:spcPts val="1000"/>
              </a:spcAft>
              <a:buNone/>
            </a:pPr>
            <a:r>
              <a:rPr lang="en-US" dirty="0"/>
              <a:t>Determine user needs for research, teaching, and learning. </a:t>
            </a:r>
            <a:endParaRPr dirty="0"/>
          </a:p>
        </p:txBody>
      </p:sp>
      <p:sp>
        <p:nvSpPr>
          <p:cNvPr id="268" name="Google Shape;268;p18"/>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Business analysis to support collections</a:t>
            </a:r>
            <a:endParaRPr dirty="0"/>
          </a:p>
        </p:txBody>
      </p:sp>
      <p:sp>
        <p:nvSpPr>
          <p:cNvPr id="269" name="Google Shape;269;p18"/>
          <p:cNvSpPr txBox="1">
            <a:spLocks noGrp="1"/>
          </p:cNvSpPr>
          <p:nvPr>
            <p:ph type="body" idx="2"/>
          </p:nvPr>
        </p:nvSpPr>
        <p:spPr>
          <a:xfrm>
            <a:off x="382573" y="1630927"/>
            <a:ext cx="3378300" cy="2724300"/>
          </a:xfrm>
          <a:prstGeom prst="rect">
            <a:avLst/>
          </a:prstGeom>
        </p:spPr>
        <p:txBody>
          <a:bodyPr spcFirstLastPara="1" wrap="square" lIns="91425" tIns="91425" rIns="91425" bIns="91425" anchor="t" anchorCtr="0">
            <a:noAutofit/>
          </a:bodyPr>
          <a:lstStyle/>
          <a:p>
            <a:pPr marL="0" lvl="0" indent="0" algn="l" rtl="0">
              <a:spcBef>
                <a:spcPts val="600"/>
              </a:spcBef>
              <a:spcAft>
                <a:spcPts val="0"/>
              </a:spcAft>
              <a:buNone/>
            </a:pPr>
            <a:r>
              <a:rPr lang="en-US" b="1" dirty="0"/>
              <a:t>Price Sensitivity</a:t>
            </a:r>
            <a:endParaRPr b="1" dirty="0"/>
          </a:p>
          <a:p>
            <a:pPr marL="0" lvl="0" indent="0" algn="l" rtl="0">
              <a:spcBef>
                <a:spcPts val="1000"/>
              </a:spcBef>
              <a:spcAft>
                <a:spcPts val="1000"/>
              </a:spcAft>
              <a:buNone/>
            </a:pPr>
            <a:r>
              <a:rPr lang="en-US" dirty="0"/>
              <a:t>How sensitive are we to price increases? Helps us understand ability to navigate changes within collection to meet user needs. Critical for </a:t>
            </a:r>
            <a:r>
              <a:rPr lang="en-US" i="1" dirty="0"/>
              <a:t>holistic collection assessment</a:t>
            </a:r>
            <a:r>
              <a:rPr lang="en-US" dirty="0"/>
              <a:t>.</a:t>
            </a:r>
            <a:endParaRPr dirty="0"/>
          </a:p>
        </p:txBody>
      </p:sp>
      <p:sp>
        <p:nvSpPr>
          <p:cNvPr id="270" name="Google Shape;270;p18"/>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14</a:t>
            </a:fld>
            <a:endParaRPr dirty="0"/>
          </a:p>
        </p:txBody>
      </p:sp>
      <p:grpSp>
        <p:nvGrpSpPr>
          <p:cNvPr id="271" name="Google Shape;271;p18"/>
          <p:cNvGrpSpPr/>
          <p:nvPr/>
        </p:nvGrpSpPr>
        <p:grpSpPr>
          <a:xfrm>
            <a:off x="312466" y="587260"/>
            <a:ext cx="309022" cy="376837"/>
            <a:chOff x="596350" y="929175"/>
            <a:chExt cx="407950" cy="497475"/>
          </a:xfrm>
        </p:grpSpPr>
        <p:sp>
          <p:nvSpPr>
            <p:cNvPr id="272" name="Google Shape;272;p18"/>
            <p:cNvSpPr/>
            <p:nvPr/>
          </p:nvSpPr>
          <p:spPr>
            <a:xfrm>
              <a:off x="596350" y="953550"/>
              <a:ext cx="387250" cy="473100"/>
            </a:xfrm>
            <a:custGeom>
              <a:avLst/>
              <a:gdLst/>
              <a:ahLst/>
              <a:cxnLst/>
              <a:rect l="l" t="t" r="r" b="b"/>
              <a:pathLst>
                <a:path w="15490" h="18924" fill="none" extrusionOk="0">
                  <a:moveTo>
                    <a:pt x="15490" y="17828"/>
                  </a:moveTo>
                  <a:lnTo>
                    <a:pt x="15490" y="17828"/>
                  </a:lnTo>
                  <a:lnTo>
                    <a:pt x="15466" y="17998"/>
                  </a:lnTo>
                  <a:lnTo>
                    <a:pt x="15417" y="18169"/>
                  </a:lnTo>
                  <a:lnTo>
                    <a:pt x="15319" y="18364"/>
                  </a:lnTo>
                  <a:lnTo>
                    <a:pt x="15198" y="18534"/>
                  </a:lnTo>
                  <a:lnTo>
                    <a:pt x="15052" y="18680"/>
                  </a:lnTo>
                  <a:lnTo>
                    <a:pt x="14881" y="18802"/>
                  </a:lnTo>
                  <a:lnTo>
                    <a:pt x="14735" y="18900"/>
                  </a:lnTo>
                  <a:lnTo>
                    <a:pt x="14564" y="18924"/>
                  </a:lnTo>
                  <a:lnTo>
                    <a:pt x="1023" y="18924"/>
                  </a:lnTo>
                  <a:lnTo>
                    <a:pt x="1023" y="18924"/>
                  </a:lnTo>
                  <a:lnTo>
                    <a:pt x="853" y="18900"/>
                  </a:lnTo>
                  <a:lnTo>
                    <a:pt x="682" y="18802"/>
                  </a:lnTo>
                  <a:lnTo>
                    <a:pt x="512" y="18680"/>
                  </a:lnTo>
                  <a:lnTo>
                    <a:pt x="341" y="18534"/>
                  </a:lnTo>
                  <a:lnTo>
                    <a:pt x="219" y="18364"/>
                  </a:lnTo>
                  <a:lnTo>
                    <a:pt x="98" y="18169"/>
                  </a:lnTo>
                  <a:lnTo>
                    <a:pt x="25" y="17998"/>
                  </a:lnTo>
                  <a:lnTo>
                    <a:pt x="0" y="17828"/>
                  </a:lnTo>
                  <a:lnTo>
                    <a:pt x="0" y="877"/>
                  </a:lnTo>
                  <a:lnTo>
                    <a:pt x="0" y="877"/>
                  </a:lnTo>
                  <a:lnTo>
                    <a:pt x="25" y="706"/>
                  </a:lnTo>
                  <a:lnTo>
                    <a:pt x="98" y="560"/>
                  </a:lnTo>
                  <a:lnTo>
                    <a:pt x="195" y="414"/>
                  </a:lnTo>
                  <a:lnTo>
                    <a:pt x="341" y="268"/>
                  </a:lnTo>
                  <a:lnTo>
                    <a:pt x="487" y="171"/>
                  </a:lnTo>
                  <a:lnTo>
                    <a:pt x="658" y="73"/>
                  </a:lnTo>
                  <a:lnTo>
                    <a:pt x="828" y="24"/>
                  </a:lnTo>
                  <a:lnTo>
                    <a:pt x="974" y="0"/>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3" name="Google Shape;273;p18"/>
            <p:cNvSpPr/>
            <p:nvPr/>
          </p:nvSpPr>
          <p:spPr>
            <a:xfrm>
              <a:off x="626775" y="929175"/>
              <a:ext cx="377525" cy="462775"/>
            </a:xfrm>
            <a:custGeom>
              <a:avLst/>
              <a:gdLst/>
              <a:ahLst/>
              <a:cxnLst/>
              <a:rect l="l" t="t" r="r" b="b"/>
              <a:pathLst>
                <a:path w="15101" h="18511" fill="none" extrusionOk="0">
                  <a:moveTo>
                    <a:pt x="15101" y="3362"/>
                  </a:moveTo>
                  <a:lnTo>
                    <a:pt x="15101" y="17731"/>
                  </a:lnTo>
                  <a:lnTo>
                    <a:pt x="15101" y="17731"/>
                  </a:lnTo>
                  <a:lnTo>
                    <a:pt x="15077" y="17877"/>
                  </a:lnTo>
                  <a:lnTo>
                    <a:pt x="15028" y="18024"/>
                  </a:lnTo>
                  <a:lnTo>
                    <a:pt x="14979" y="18145"/>
                  </a:lnTo>
                  <a:lnTo>
                    <a:pt x="14882" y="18267"/>
                  </a:lnTo>
                  <a:lnTo>
                    <a:pt x="14760" y="18365"/>
                  </a:lnTo>
                  <a:lnTo>
                    <a:pt x="14614" y="18438"/>
                  </a:lnTo>
                  <a:lnTo>
                    <a:pt x="14468" y="18486"/>
                  </a:lnTo>
                  <a:lnTo>
                    <a:pt x="14322" y="18511"/>
                  </a:lnTo>
                  <a:lnTo>
                    <a:pt x="780" y="18511"/>
                  </a:lnTo>
                  <a:lnTo>
                    <a:pt x="780" y="18511"/>
                  </a:lnTo>
                  <a:lnTo>
                    <a:pt x="634" y="18486"/>
                  </a:lnTo>
                  <a:lnTo>
                    <a:pt x="488" y="18438"/>
                  </a:lnTo>
                  <a:lnTo>
                    <a:pt x="342" y="18365"/>
                  </a:lnTo>
                  <a:lnTo>
                    <a:pt x="220" y="18267"/>
                  </a:lnTo>
                  <a:lnTo>
                    <a:pt x="123" y="18145"/>
                  </a:lnTo>
                  <a:lnTo>
                    <a:pt x="74" y="18024"/>
                  </a:lnTo>
                  <a:lnTo>
                    <a:pt x="25" y="17877"/>
                  </a:lnTo>
                  <a:lnTo>
                    <a:pt x="1" y="17731"/>
                  </a:lnTo>
                  <a:lnTo>
                    <a:pt x="1" y="780"/>
                  </a:lnTo>
                  <a:lnTo>
                    <a:pt x="1" y="780"/>
                  </a:lnTo>
                  <a:lnTo>
                    <a:pt x="25" y="610"/>
                  </a:lnTo>
                  <a:lnTo>
                    <a:pt x="74" y="464"/>
                  </a:lnTo>
                  <a:lnTo>
                    <a:pt x="123" y="342"/>
                  </a:lnTo>
                  <a:lnTo>
                    <a:pt x="220" y="220"/>
                  </a:lnTo>
                  <a:lnTo>
                    <a:pt x="342" y="123"/>
                  </a:lnTo>
                  <a:lnTo>
                    <a:pt x="488" y="50"/>
                  </a:lnTo>
                  <a:lnTo>
                    <a:pt x="634" y="1"/>
                  </a:lnTo>
                  <a:lnTo>
                    <a:pt x="780" y="1"/>
                  </a:lnTo>
                  <a:lnTo>
                    <a:pt x="11740" y="1"/>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4" name="Google Shape;274;p18"/>
            <p:cNvSpPr/>
            <p:nvPr/>
          </p:nvSpPr>
          <p:spPr>
            <a:xfrm>
              <a:off x="688900" y="1256150"/>
              <a:ext cx="133975" cy="25"/>
            </a:xfrm>
            <a:custGeom>
              <a:avLst/>
              <a:gdLst/>
              <a:ahLst/>
              <a:cxnLst/>
              <a:rect l="l" t="t" r="r" b="b"/>
              <a:pathLst>
                <a:path w="5359" h="1" fill="none" extrusionOk="0">
                  <a:moveTo>
                    <a:pt x="5358" y="0"/>
                  </a:moveTo>
                  <a:lnTo>
                    <a:pt x="0" y="0"/>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5" name="Google Shape;275;p18"/>
            <p:cNvSpPr/>
            <p:nvPr/>
          </p:nvSpPr>
          <p:spPr>
            <a:xfrm>
              <a:off x="688900" y="1201350"/>
              <a:ext cx="255750" cy="25"/>
            </a:xfrm>
            <a:custGeom>
              <a:avLst/>
              <a:gdLst/>
              <a:ahLst/>
              <a:cxnLst/>
              <a:rect l="l" t="t" r="r" b="b"/>
              <a:pathLst>
                <a:path w="10230" h="1" fill="none" extrusionOk="0">
                  <a:moveTo>
                    <a:pt x="10229" y="1"/>
                  </a:moveTo>
                  <a:lnTo>
                    <a:pt x="0" y="1"/>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6" name="Google Shape;276;p18"/>
            <p:cNvSpPr/>
            <p:nvPr/>
          </p:nvSpPr>
          <p:spPr>
            <a:xfrm>
              <a:off x="688900" y="1145950"/>
              <a:ext cx="255750" cy="25"/>
            </a:xfrm>
            <a:custGeom>
              <a:avLst/>
              <a:gdLst/>
              <a:ahLst/>
              <a:cxnLst/>
              <a:rect l="l" t="t" r="r" b="b"/>
              <a:pathLst>
                <a:path w="10230" h="1" fill="none" extrusionOk="0">
                  <a:moveTo>
                    <a:pt x="10229" y="0"/>
                  </a:moveTo>
                  <a:lnTo>
                    <a:pt x="0" y="0"/>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7" name="Google Shape;277;p18"/>
            <p:cNvSpPr/>
            <p:nvPr/>
          </p:nvSpPr>
          <p:spPr>
            <a:xfrm>
              <a:off x="688900" y="1090525"/>
              <a:ext cx="255750" cy="25"/>
            </a:xfrm>
            <a:custGeom>
              <a:avLst/>
              <a:gdLst/>
              <a:ahLst/>
              <a:cxnLst/>
              <a:rect l="l" t="t" r="r" b="b"/>
              <a:pathLst>
                <a:path w="10230" h="1" fill="none" extrusionOk="0">
                  <a:moveTo>
                    <a:pt x="10229" y="1"/>
                  </a:moveTo>
                  <a:lnTo>
                    <a:pt x="0" y="1"/>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8" name="Google Shape;278;p18"/>
            <p:cNvSpPr/>
            <p:nvPr/>
          </p:nvSpPr>
          <p:spPr>
            <a:xfrm>
              <a:off x="920250" y="929175"/>
              <a:ext cx="84050" cy="84050"/>
            </a:xfrm>
            <a:custGeom>
              <a:avLst/>
              <a:gdLst/>
              <a:ahLst/>
              <a:cxnLst/>
              <a:rect l="l" t="t" r="r" b="b"/>
              <a:pathLst>
                <a:path w="3362" h="3362" fill="none" extrusionOk="0">
                  <a:moveTo>
                    <a:pt x="1" y="2582"/>
                  </a:moveTo>
                  <a:lnTo>
                    <a:pt x="1" y="1"/>
                  </a:lnTo>
                  <a:lnTo>
                    <a:pt x="3362" y="3362"/>
                  </a:lnTo>
                  <a:lnTo>
                    <a:pt x="780" y="3362"/>
                  </a:lnTo>
                  <a:lnTo>
                    <a:pt x="780" y="3362"/>
                  </a:lnTo>
                  <a:lnTo>
                    <a:pt x="610" y="3337"/>
                  </a:lnTo>
                  <a:lnTo>
                    <a:pt x="464" y="3289"/>
                  </a:lnTo>
                  <a:lnTo>
                    <a:pt x="342" y="3216"/>
                  </a:lnTo>
                  <a:lnTo>
                    <a:pt x="220" y="3118"/>
                  </a:lnTo>
                  <a:lnTo>
                    <a:pt x="123" y="3021"/>
                  </a:lnTo>
                  <a:lnTo>
                    <a:pt x="50" y="2875"/>
                  </a:lnTo>
                  <a:lnTo>
                    <a:pt x="1" y="2729"/>
                  </a:lnTo>
                  <a:lnTo>
                    <a:pt x="1" y="2582"/>
                  </a:lnTo>
                  <a:lnTo>
                    <a:pt x="1" y="2582"/>
                  </a:lnTo>
                  <a:close/>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extLst>
      <p:ext uri="{BB962C8B-B14F-4D97-AF65-F5344CB8AC3E}">
        <p14:creationId xmlns:p14="http://schemas.microsoft.com/office/powerpoint/2010/main" val="34664033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15"/>
          <p:cNvSpPr txBox="1">
            <a:spLocks noGrp="1"/>
          </p:cNvSpPr>
          <p:nvPr>
            <p:ph type="body" idx="1"/>
          </p:nvPr>
        </p:nvSpPr>
        <p:spPr>
          <a:xfrm>
            <a:off x="829775" y="1202000"/>
            <a:ext cx="5507230" cy="2745000"/>
          </a:xfrm>
          <a:prstGeom prst="rect">
            <a:avLst/>
          </a:prstGeom>
        </p:spPr>
        <p:txBody>
          <a:bodyPr spcFirstLastPara="1" wrap="square" lIns="91425" tIns="91425" rIns="91425" bIns="91425" anchor="t" anchorCtr="0">
            <a:noAutofit/>
          </a:bodyPr>
          <a:lstStyle/>
          <a:p>
            <a:pPr marL="0" lvl="0" indent="0">
              <a:buNone/>
            </a:pPr>
            <a:r>
              <a:rPr lang="en-US" sz="3200" b="1" dirty="0"/>
              <a:t>Holistic collection assessment </a:t>
            </a:r>
            <a:r>
              <a:rPr lang="en-US" sz="2400" b="1" i="0" dirty="0"/>
              <a:t>i</a:t>
            </a:r>
            <a:r>
              <a:rPr lang="en-US" sz="2400" i="0" dirty="0"/>
              <a:t>s an analysis process that enables individuals making collection management decisions to quickly determine the value of an individual resource within the context of a subject specific collection and/or within the entire library’s collection.</a:t>
            </a:r>
          </a:p>
        </p:txBody>
      </p:sp>
      <p:sp>
        <p:nvSpPr>
          <p:cNvPr id="230" name="Google Shape;230;p15"/>
          <p:cNvSpPr txBox="1">
            <a:spLocks noGrp="1"/>
          </p:cNvSpPr>
          <p:nvPr>
            <p:ph type="sldNum" idx="4294967295"/>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15</a:t>
            </a:fld>
            <a:endParaRPr dirty="0"/>
          </a:p>
        </p:txBody>
      </p:sp>
      <p:sp>
        <p:nvSpPr>
          <p:cNvPr id="231" name="Google Shape;231;p15"/>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15</a:t>
            </a:fld>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Metrics</a:t>
            </a:r>
            <a:endParaRPr dirty="0"/>
          </a:p>
        </p:txBody>
      </p:sp>
      <p:sp>
        <p:nvSpPr>
          <p:cNvPr id="237" name="Google Shape;237;p16"/>
          <p:cNvSpPr txBox="1">
            <a:spLocks noGrp="1"/>
          </p:cNvSpPr>
          <p:nvPr>
            <p:ph type="body" idx="1"/>
          </p:nvPr>
        </p:nvSpPr>
        <p:spPr>
          <a:xfrm>
            <a:off x="322272" y="1576756"/>
            <a:ext cx="8162811" cy="3163300"/>
          </a:xfrm>
          <a:prstGeom prst="rect">
            <a:avLst/>
          </a:prstGeom>
        </p:spPr>
        <p:txBody>
          <a:bodyPr spcFirstLastPara="1" wrap="square" lIns="91425" tIns="91425" rIns="91425" bIns="91425" anchor="ctr" anchorCtr="0">
            <a:noAutofit/>
          </a:bodyPr>
          <a:lstStyle/>
          <a:p>
            <a:pPr lvl="0">
              <a:spcBef>
                <a:spcPts val="0"/>
              </a:spcBef>
            </a:pPr>
            <a:r>
              <a:rPr lang="en-US" sz="1800" dirty="0">
                <a:latin typeface="Roboto Condensed Light" panose="020B0604020202020204" charset="0"/>
                <a:ea typeface="Roboto Condensed Light" panose="020B0604020202020204" charset="0"/>
              </a:rPr>
              <a:t>Price history</a:t>
            </a:r>
          </a:p>
          <a:p>
            <a:pPr lvl="1">
              <a:spcBef>
                <a:spcPts val="0"/>
              </a:spcBef>
            </a:pPr>
            <a:r>
              <a:rPr lang="en-US" sz="1600" dirty="0">
                <a:latin typeface="Roboto Condensed Light" panose="020B0604020202020204" charset="0"/>
                <a:ea typeface="Roboto Condensed Light" panose="020B0604020202020204" charset="0"/>
              </a:rPr>
              <a:t>6 years of data is ideal</a:t>
            </a:r>
          </a:p>
          <a:p>
            <a:pPr lvl="1">
              <a:spcBef>
                <a:spcPts val="0"/>
              </a:spcBef>
            </a:pPr>
            <a:r>
              <a:rPr lang="en-US" sz="1600" dirty="0">
                <a:latin typeface="Roboto Condensed Light" panose="020B0604020202020204" charset="0"/>
                <a:ea typeface="Roboto Condensed Light" panose="020B0604020202020204" charset="0"/>
              </a:rPr>
              <a:t>Calculate 5-year &amp; 3-year Average Annual % Inc/Dec </a:t>
            </a:r>
          </a:p>
          <a:p>
            <a:pPr lvl="0">
              <a:spcBef>
                <a:spcPts val="0"/>
              </a:spcBef>
            </a:pPr>
            <a:r>
              <a:rPr lang="en-US" sz="1800" dirty="0">
                <a:latin typeface="Roboto Condensed Light" panose="020B0604020202020204" charset="0"/>
                <a:ea typeface="Roboto Condensed Light" panose="020B0604020202020204" charset="0"/>
              </a:rPr>
              <a:t>Use history</a:t>
            </a:r>
          </a:p>
          <a:p>
            <a:pPr lvl="0">
              <a:spcBef>
                <a:spcPts val="0"/>
              </a:spcBef>
            </a:pPr>
            <a:r>
              <a:rPr lang="en-US" sz="1800" dirty="0">
                <a:latin typeface="Roboto Condensed Light" panose="020B0604020202020204" charset="0"/>
                <a:ea typeface="Roboto Condensed Light" panose="020B0604020202020204" charset="0"/>
              </a:rPr>
              <a:t>Cost/Use</a:t>
            </a:r>
          </a:p>
          <a:p>
            <a:pPr lvl="1">
              <a:spcBef>
                <a:spcPts val="0"/>
              </a:spcBef>
            </a:pPr>
            <a:r>
              <a:rPr lang="en-US" sz="1600" dirty="0">
                <a:latin typeface="Roboto Condensed Light" panose="020B0604020202020204" charset="0"/>
                <a:ea typeface="Roboto Condensed Light" panose="020B0604020202020204" charset="0"/>
              </a:rPr>
              <a:t>Use to spot trends</a:t>
            </a:r>
          </a:p>
          <a:p>
            <a:pPr lvl="0">
              <a:spcBef>
                <a:spcPts val="0"/>
              </a:spcBef>
            </a:pPr>
            <a:r>
              <a:rPr lang="en-US" sz="1800" dirty="0">
                <a:latin typeface="Roboto Condensed Light" panose="020B0604020202020204" charset="0"/>
                <a:ea typeface="Roboto Condensed Light" panose="020B0604020202020204" charset="0"/>
              </a:rPr>
              <a:t>Portion of spend </a:t>
            </a:r>
          </a:p>
          <a:p>
            <a:pPr lvl="1">
              <a:spcBef>
                <a:spcPts val="0"/>
              </a:spcBef>
            </a:pPr>
            <a:r>
              <a:rPr lang="en-US" sz="1600" dirty="0">
                <a:latin typeface="Roboto Condensed Light" panose="020B0604020202020204" charset="0"/>
                <a:ea typeface="Roboto Condensed Light" panose="020B0604020202020204" charset="0"/>
              </a:rPr>
              <a:t>Pareto analysis of resource costs</a:t>
            </a:r>
          </a:p>
          <a:p>
            <a:pPr lvl="0">
              <a:spcBef>
                <a:spcPts val="0"/>
              </a:spcBef>
            </a:pPr>
            <a:r>
              <a:rPr lang="en-US" sz="1800" dirty="0">
                <a:latin typeface="Roboto Condensed Light" panose="020B0604020202020204" charset="0"/>
                <a:ea typeface="Roboto Condensed Light" panose="020B0604020202020204" charset="0"/>
              </a:rPr>
              <a:t>Content coverage</a:t>
            </a:r>
          </a:p>
          <a:p>
            <a:pPr lvl="1">
              <a:spcBef>
                <a:spcPts val="0"/>
              </a:spcBef>
            </a:pPr>
            <a:r>
              <a:rPr lang="en-US" sz="1600" dirty="0">
                <a:latin typeface="Roboto Condensed Light" panose="020B0604020202020204" charset="0"/>
                <a:ea typeface="Roboto Condensed Light" panose="020B0604020202020204" charset="0"/>
              </a:rPr>
              <a:t>Unique attributes</a:t>
            </a:r>
          </a:p>
          <a:p>
            <a:pPr lvl="1">
              <a:spcBef>
                <a:spcPts val="0"/>
              </a:spcBef>
            </a:pPr>
            <a:r>
              <a:rPr lang="en-US" sz="1600" dirty="0">
                <a:latin typeface="Roboto Condensed Light" panose="020B0604020202020204" charset="0"/>
                <a:ea typeface="Roboto Condensed Light" panose="020B0604020202020204" charset="0"/>
              </a:rPr>
              <a:t>Duplication</a:t>
            </a:r>
          </a:p>
          <a:p>
            <a:pPr lvl="1">
              <a:spcBef>
                <a:spcPts val="0"/>
              </a:spcBef>
            </a:pPr>
            <a:r>
              <a:rPr lang="en-US" sz="1600" dirty="0">
                <a:latin typeface="Roboto Condensed Light" panose="020B0604020202020204" charset="0"/>
                <a:ea typeface="Roboto Condensed Light" panose="020B0604020202020204" charset="0"/>
              </a:rPr>
              <a:t>Competitive resources/ substitutes</a:t>
            </a:r>
          </a:p>
          <a:p>
            <a:pPr lvl="0">
              <a:spcBef>
                <a:spcPts val="0"/>
              </a:spcBef>
            </a:pPr>
            <a:r>
              <a:rPr lang="en-US" sz="1800" dirty="0">
                <a:latin typeface="Roboto Condensed Light" panose="020B0604020202020204" charset="0"/>
                <a:ea typeface="Roboto Condensed Light" panose="020B0604020202020204" charset="0"/>
              </a:rPr>
              <a:t>Consortia status</a:t>
            </a:r>
          </a:p>
          <a:p>
            <a:pPr lvl="0">
              <a:spcBef>
                <a:spcPts val="0"/>
              </a:spcBef>
            </a:pPr>
            <a:r>
              <a:rPr lang="en-US" sz="1800" dirty="0">
                <a:latin typeface="Roboto Condensed Light" panose="020B0604020202020204" charset="0"/>
                <a:ea typeface="Roboto Condensed Light" panose="020B0604020202020204" charset="0"/>
              </a:rPr>
              <a:t>Multi-year contract agreements</a:t>
            </a:r>
            <a:endParaRPr sz="1800" dirty="0">
              <a:latin typeface="Roboto Condensed Light" panose="020B0604020202020204" charset="0"/>
              <a:ea typeface="Roboto Condensed Light" panose="020B0604020202020204" charset="0"/>
            </a:endParaRPr>
          </a:p>
        </p:txBody>
      </p:sp>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16</a:t>
            </a:fld>
            <a:endParaRPr dirty="0"/>
          </a:p>
        </p:txBody>
      </p:sp>
      <p:sp>
        <p:nvSpPr>
          <p:cNvPr id="10" name="Google Shape;586;p37">
            <a:extLst>
              <a:ext uri="{FF2B5EF4-FFF2-40B4-BE49-F238E27FC236}">
                <a16:creationId xmlns:a16="http://schemas.microsoft.com/office/drawing/2014/main" id="{495F189D-3C7B-4794-88A3-875DCEE61353}"/>
              </a:ext>
            </a:extLst>
          </p:cNvPr>
          <p:cNvSpPr/>
          <p:nvPr/>
        </p:nvSpPr>
        <p:spPr>
          <a:xfrm rot="3639718">
            <a:off x="5565089" y="763382"/>
            <a:ext cx="3341216" cy="3754119"/>
          </a:xfrm>
          <a:custGeom>
            <a:avLst/>
            <a:gdLst/>
            <a:ahLst/>
            <a:cxnLst/>
            <a:rect l="l" t="t" r="r" b="b"/>
            <a:pathLst>
              <a:path w="16173" h="14711" fill="none" extrusionOk="0">
                <a:moveTo>
                  <a:pt x="8087" y="1"/>
                </a:moveTo>
                <a:lnTo>
                  <a:pt x="8087" y="1"/>
                </a:lnTo>
                <a:lnTo>
                  <a:pt x="7672" y="1"/>
                </a:lnTo>
                <a:lnTo>
                  <a:pt x="7258" y="25"/>
                </a:lnTo>
                <a:lnTo>
                  <a:pt x="6844" y="74"/>
                </a:lnTo>
                <a:lnTo>
                  <a:pt x="6455" y="122"/>
                </a:lnTo>
                <a:lnTo>
                  <a:pt x="6065" y="195"/>
                </a:lnTo>
                <a:lnTo>
                  <a:pt x="5675" y="293"/>
                </a:lnTo>
                <a:lnTo>
                  <a:pt x="5310" y="415"/>
                </a:lnTo>
                <a:lnTo>
                  <a:pt x="4945" y="536"/>
                </a:lnTo>
                <a:lnTo>
                  <a:pt x="4579" y="658"/>
                </a:lnTo>
                <a:lnTo>
                  <a:pt x="4238" y="829"/>
                </a:lnTo>
                <a:lnTo>
                  <a:pt x="3897" y="975"/>
                </a:lnTo>
                <a:lnTo>
                  <a:pt x="3557" y="1170"/>
                </a:lnTo>
                <a:lnTo>
                  <a:pt x="3240" y="1364"/>
                </a:lnTo>
                <a:lnTo>
                  <a:pt x="2948" y="1559"/>
                </a:lnTo>
                <a:lnTo>
                  <a:pt x="2655" y="1778"/>
                </a:lnTo>
                <a:lnTo>
                  <a:pt x="2363" y="1998"/>
                </a:lnTo>
                <a:lnTo>
                  <a:pt x="2095" y="2241"/>
                </a:lnTo>
                <a:lnTo>
                  <a:pt x="1852" y="2485"/>
                </a:lnTo>
                <a:lnTo>
                  <a:pt x="1608" y="2753"/>
                </a:lnTo>
                <a:lnTo>
                  <a:pt x="1389" y="3021"/>
                </a:lnTo>
                <a:lnTo>
                  <a:pt x="1170" y="3288"/>
                </a:lnTo>
                <a:lnTo>
                  <a:pt x="975" y="3581"/>
                </a:lnTo>
                <a:lnTo>
                  <a:pt x="804" y="3873"/>
                </a:lnTo>
                <a:lnTo>
                  <a:pt x="634" y="4190"/>
                </a:lnTo>
                <a:lnTo>
                  <a:pt x="488" y="4506"/>
                </a:lnTo>
                <a:lnTo>
                  <a:pt x="366" y="4823"/>
                </a:lnTo>
                <a:lnTo>
                  <a:pt x="244" y="5139"/>
                </a:lnTo>
                <a:lnTo>
                  <a:pt x="171" y="5480"/>
                </a:lnTo>
                <a:lnTo>
                  <a:pt x="98" y="5821"/>
                </a:lnTo>
                <a:lnTo>
                  <a:pt x="49" y="6162"/>
                </a:lnTo>
                <a:lnTo>
                  <a:pt x="1" y="6503"/>
                </a:lnTo>
                <a:lnTo>
                  <a:pt x="1" y="6869"/>
                </a:lnTo>
                <a:lnTo>
                  <a:pt x="1" y="6869"/>
                </a:lnTo>
                <a:lnTo>
                  <a:pt x="1" y="7234"/>
                </a:lnTo>
                <a:lnTo>
                  <a:pt x="49" y="7624"/>
                </a:lnTo>
                <a:lnTo>
                  <a:pt x="98" y="7989"/>
                </a:lnTo>
                <a:lnTo>
                  <a:pt x="196" y="8330"/>
                </a:lnTo>
                <a:lnTo>
                  <a:pt x="293" y="8695"/>
                </a:lnTo>
                <a:lnTo>
                  <a:pt x="415" y="9036"/>
                </a:lnTo>
                <a:lnTo>
                  <a:pt x="561" y="9377"/>
                </a:lnTo>
                <a:lnTo>
                  <a:pt x="731" y="9718"/>
                </a:lnTo>
                <a:lnTo>
                  <a:pt x="902" y="10035"/>
                </a:lnTo>
                <a:lnTo>
                  <a:pt x="1097" y="10327"/>
                </a:lnTo>
                <a:lnTo>
                  <a:pt x="1340" y="10644"/>
                </a:lnTo>
                <a:lnTo>
                  <a:pt x="1559" y="10936"/>
                </a:lnTo>
                <a:lnTo>
                  <a:pt x="1827" y="11204"/>
                </a:lnTo>
                <a:lnTo>
                  <a:pt x="2095" y="11472"/>
                </a:lnTo>
                <a:lnTo>
                  <a:pt x="2387" y="11740"/>
                </a:lnTo>
                <a:lnTo>
                  <a:pt x="2680" y="11983"/>
                </a:lnTo>
                <a:lnTo>
                  <a:pt x="2680" y="11983"/>
                </a:lnTo>
                <a:lnTo>
                  <a:pt x="2485" y="12349"/>
                </a:lnTo>
                <a:lnTo>
                  <a:pt x="2266" y="12714"/>
                </a:lnTo>
                <a:lnTo>
                  <a:pt x="2022" y="13104"/>
                </a:lnTo>
                <a:lnTo>
                  <a:pt x="1706" y="13469"/>
                </a:lnTo>
                <a:lnTo>
                  <a:pt x="1365" y="13834"/>
                </a:lnTo>
                <a:lnTo>
                  <a:pt x="1170" y="14005"/>
                </a:lnTo>
                <a:lnTo>
                  <a:pt x="951" y="14151"/>
                </a:lnTo>
                <a:lnTo>
                  <a:pt x="731" y="14297"/>
                </a:lnTo>
                <a:lnTo>
                  <a:pt x="512" y="14443"/>
                </a:lnTo>
                <a:lnTo>
                  <a:pt x="269" y="14540"/>
                </a:lnTo>
                <a:lnTo>
                  <a:pt x="1" y="14662"/>
                </a:lnTo>
                <a:lnTo>
                  <a:pt x="1" y="14662"/>
                </a:lnTo>
                <a:lnTo>
                  <a:pt x="122" y="14662"/>
                </a:lnTo>
                <a:lnTo>
                  <a:pt x="488" y="14711"/>
                </a:lnTo>
                <a:lnTo>
                  <a:pt x="1024" y="14711"/>
                </a:lnTo>
                <a:lnTo>
                  <a:pt x="1365" y="14711"/>
                </a:lnTo>
                <a:lnTo>
                  <a:pt x="1706" y="14687"/>
                </a:lnTo>
                <a:lnTo>
                  <a:pt x="2095" y="14614"/>
                </a:lnTo>
                <a:lnTo>
                  <a:pt x="2485" y="14540"/>
                </a:lnTo>
                <a:lnTo>
                  <a:pt x="2899" y="14419"/>
                </a:lnTo>
                <a:lnTo>
                  <a:pt x="3313" y="14273"/>
                </a:lnTo>
                <a:lnTo>
                  <a:pt x="3751" y="14078"/>
                </a:lnTo>
                <a:lnTo>
                  <a:pt x="4165" y="13834"/>
                </a:lnTo>
                <a:lnTo>
                  <a:pt x="4579" y="13566"/>
                </a:lnTo>
                <a:lnTo>
                  <a:pt x="4969" y="13201"/>
                </a:lnTo>
                <a:lnTo>
                  <a:pt x="4969" y="13201"/>
                </a:lnTo>
                <a:lnTo>
                  <a:pt x="5334" y="13323"/>
                </a:lnTo>
                <a:lnTo>
                  <a:pt x="5700" y="13444"/>
                </a:lnTo>
                <a:lnTo>
                  <a:pt x="6089" y="13518"/>
                </a:lnTo>
                <a:lnTo>
                  <a:pt x="6479" y="13591"/>
                </a:lnTo>
                <a:lnTo>
                  <a:pt x="6869" y="13664"/>
                </a:lnTo>
                <a:lnTo>
                  <a:pt x="7258" y="13712"/>
                </a:lnTo>
                <a:lnTo>
                  <a:pt x="7672" y="13737"/>
                </a:lnTo>
                <a:lnTo>
                  <a:pt x="8087" y="13737"/>
                </a:lnTo>
                <a:lnTo>
                  <a:pt x="8087" y="13737"/>
                </a:lnTo>
                <a:lnTo>
                  <a:pt x="8501" y="13737"/>
                </a:lnTo>
                <a:lnTo>
                  <a:pt x="8915" y="13712"/>
                </a:lnTo>
                <a:lnTo>
                  <a:pt x="9329" y="13664"/>
                </a:lnTo>
                <a:lnTo>
                  <a:pt x="9718" y="13591"/>
                </a:lnTo>
                <a:lnTo>
                  <a:pt x="10108" y="13518"/>
                </a:lnTo>
                <a:lnTo>
                  <a:pt x="10498" y="13420"/>
                </a:lnTo>
                <a:lnTo>
                  <a:pt x="10863" y="13323"/>
                </a:lnTo>
                <a:lnTo>
                  <a:pt x="11228" y="13201"/>
                </a:lnTo>
                <a:lnTo>
                  <a:pt x="11594" y="13055"/>
                </a:lnTo>
                <a:lnTo>
                  <a:pt x="11935" y="12909"/>
                </a:lnTo>
                <a:lnTo>
                  <a:pt x="12276" y="12738"/>
                </a:lnTo>
                <a:lnTo>
                  <a:pt x="12617" y="12568"/>
                </a:lnTo>
                <a:lnTo>
                  <a:pt x="12933" y="12373"/>
                </a:lnTo>
                <a:lnTo>
                  <a:pt x="13225" y="12178"/>
                </a:lnTo>
                <a:lnTo>
                  <a:pt x="13518" y="11959"/>
                </a:lnTo>
                <a:lnTo>
                  <a:pt x="13810" y="11715"/>
                </a:lnTo>
                <a:lnTo>
                  <a:pt x="14078" y="11496"/>
                </a:lnTo>
                <a:lnTo>
                  <a:pt x="14321" y="11228"/>
                </a:lnTo>
                <a:lnTo>
                  <a:pt x="14565" y="10985"/>
                </a:lnTo>
                <a:lnTo>
                  <a:pt x="14784" y="10717"/>
                </a:lnTo>
                <a:lnTo>
                  <a:pt x="15003" y="10424"/>
                </a:lnTo>
                <a:lnTo>
                  <a:pt x="15198" y="10132"/>
                </a:lnTo>
                <a:lnTo>
                  <a:pt x="15369" y="9840"/>
                </a:lnTo>
                <a:lnTo>
                  <a:pt x="15539" y="9548"/>
                </a:lnTo>
                <a:lnTo>
                  <a:pt x="15685" y="9231"/>
                </a:lnTo>
                <a:lnTo>
                  <a:pt x="15807" y="8914"/>
                </a:lnTo>
                <a:lnTo>
                  <a:pt x="15929" y="8574"/>
                </a:lnTo>
                <a:lnTo>
                  <a:pt x="16002" y="8257"/>
                </a:lnTo>
                <a:lnTo>
                  <a:pt x="16075" y="7916"/>
                </a:lnTo>
                <a:lnTo>
                  <a:pt x="16124" y="7575"/>
                </a:lnTo>
                <a:lnTo>
                  <a:pt x="16172" y="7210"/>
                </a:lnTo>
                <a:lnTo>
                  <a:pt x="16172" y="6869"/>
                </a:lnTo>
                <a:lnTo>
                  <a:pt x="16172" y="6869"/>
                </a:lnTo>
                <a:lnTo>
                  <a:pt x="16172" y="6503"/>
                </a:lnTo>
                <a:lnTo>
                  <a:pt x="16124" y="6162"/>
                </a:lnTo>
                <a:lnTo>
                  <a:pt x="16075" y="5821"/>
                </a:lnTo>
                <a:lnTo>
                  <a:pt x="16002" y="5480"/>
                </a:lnTo>
                <a:lnTo>
                  <a:pt x="15929" y="5139"/>
                </a:lnTo>
                <a:lnTo>
                  <a:pt x="15807" y="4823"/>
                </a:lnTo>
                <a:lnTo>
                  <a:pt x="15685" y="4506"/>
                </a:lnTo>
                <a:lnTo>
                  <a:pt x="15539" y="4190"/>
                </a:lnTo>
                <a:lnTo>
                  <a:pt x="15369" y="3873"/>
                </a:lnTo>
                <a:lnTo>
                  <a:pt x="15198" y="3581"/>
                </a:lnTo>
                <a:lnTo>
                  <a:pt x="15003" y="3288"/>
                </a:lnTo>
                <a:lnTo>
                  <a:pt x="14784" y="3021"/>
                </a:lnTo>
                <a:lnTo>
                  <a:pt x="14565" y="2753"/>
                </a:lnTo>
                <a:lnTo>
                  <a:pt x="14321" y="2485"/>
                </a:lnTo>
                <a:lnTo>
                  <a:pt x="14078" y="2241"/>
                </a:lnTo>
                <a:lnTo>
                  <a:pt x="13810" y="1998"/>
                </a:lnTo>
                <a:lnTo>
                  <a:pt x="13518" y="1778"/>
                </a:lnTo>
                <a:lnTo>
                  <a:pt x="13225" y="1559"/>
                </a:lnTo>
                <a:lnTo>
                  <a:pt x="12933" y="1364"/>
                </a:lnTo>
                <a:lnTo>
                  <a:pt x="12617" y="1170"/>
                </a:lnTo>
                <a:lnTo>
                  <a:pt x="12276" y="975"/>
                </a:lnTo>
                <a:lnTo>
                  <a:pt x="11935" y="829"/>
                </a:lnTo>
                <a:lnTo>
                  <a:pt x="11594" y="658"/>
                </a:lnTo>
                <a:lnTo>
                  <a:pt x="11228" y="536"/>
                </a:lnTo>
                <a:lnTo>
                  <a:pt x="10863" y="415"/>
                </a:lnTo>
                <a:lnTo>
                  <a:pt x="10498" y="293"/>
                </a:lnTo>
                <a:lnTo>
                  <a:pt x="10108" y="195"/>
                </a:lnTo>
                <a:lnTo>
                  <a:pt x="9718" y="122"/>
                </a:lnTo>
                <a:lnTo>
                  <a:pt x="9329" y="74"/>
                </a:lnTo>
                <a:lnTo>
                  <a:pt x="8915" y="25"/>
                </a:lnTo>
                <a:lnTo>
                  <a:pt x="8501" y="1"/>
                </a:lnTo>
                <a:lnTo>
                  <a:pt x="8087" y="1"/>
                </a:lnTo>
                <a:lnTo>
                  <a:pt x="8087" y="1"/>
                </a:lnTo>
                <a:close/>
              </a:path>
            </a:pathLst>
          </a:custGeom>
          <a:noFill/>
          <a:ln w="5080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 name="TextBox 2">
            <a:extLst>
              <a:ext uri="{FF2B5EF4-FFF2-40B4-BE49-F238E27FC236}">
                <a16:creationId xmlns:a16="http://schemas.microsoft.com/office/drawing/2014/main" id="{9B72EDAE-5C1B-4AE3-BD4F-CC390A8BF8EE}"/>
              </a:ext>
            </a:extLst>
          </p:cNvPr>
          <p:cNvSpPr txBox="1"/>
          <p:nvPr/>
        </p:nvSpPr>
        <p:spPr>
          <a:xfrm>
            <a:off x="5907314" y="1279088"/>
            <a:ext cx="3069772" cy="2862322"/>
          </a:xfrm>
          <a:prstGeom prst="rect">
            <a:avLst/>
          </a:prstGeom>
          <a:noFill/>
        </p:spPr>
        <p:txBody>
          <a:bodyPr wrap="square" rtlCol="0">
            <a:spAutoFit/>
          </a:bodyPr>
          <a:lstStyle/>
          <a:p>
            <a:pPr algn="ctr"/>
            <a:r>
              <a:rPr lang="en-US" sz="1800" b="1" dirty="0">
                <a:solidFill>
                  <a:srgbClr val="263248"/>
                </a:solidFill>
                <a:latin typeface="Roboto Condensed Light" panose="020B0604020202020204" charset="0"/>
                <a:ea typeface="Roboto Condensed Light" panose="020B0604020202020204" charset="0"/>
                <a:sym typeface="Roboto Condensed Light"/>
              </a:rPr>
              <a:t>Average annual price increase/decrease </a:t>
            </a:r>
            <a:r>
              <a:rPr lang="en-US" sz="1800" dirty="0">
                <a:solidFill>
                  <a:srgbClr val="263248"/>
                </a:solidFill>
                <a:latin typeface="Roboto Condensed Light" panose="020B0604020202020204" charset="0"/>
                <a:ea typeface="Roboto Condensed Light" panose="020B0604020202020204" charset="0"/>
                <a:sym typeface="Roboto Condensed Light"/>
              </a:rPr>
              <a:t>indicates price sensitivity over the last 5 years. Higher average price increases are indicative of showing less price sensitivity toward a resource. </a:t>
            </a:r>
          </a:p>
          <a:p>
            <a:pPr algn="ctr"/>
            <a:endParaRPr lang="en-US" sz="1800" dirty="0">
              <a:solidFill>
                <a:srgbClr val="263248"/>
              </a:solidFill>
              <a:latin typeface="Roboto Condensed Light" panose="020B0604020202020204" charset="0"/>
              <a:ea typeface="Roboto Condensed Light" panose="020B0604020202020204" charset="0"/>
              <a:sym typeface="Roboto Condensed Light"/>
            </a:endParaRPr>
          </a:p>
          <a:p>
            <a:pPr algn="ctr"/>
            <a:r>
              <a:rPr lang="en-US" sz="1800" dirty="0">
                <a:solidFill>
                  <a:srgbClr val="263248"/>
                </a:solidFill>
                <a:latin typeface="Roboto Condensed Light" panose="020B0604020202020204" charset="0"/>
                <a:ea typeface="Roboto Condensed Light" panose="020B0604020202020204" charset="0"/>
                <a:sym typeface="Roboto Condensed Light"/>
              </a:rPr>
              <a:t>The other metrics reveal </a:t>
            </a:r>
          </a:p>
          <a:p>
            <a:pPr algn="ctr"/>
            <a:r>
              <a:rPr lang="en-US" sz="1800" dirty="0">
                <a:solidFill>
                  <a:srgbClr val="263248"/>
                </a:solidFill>
                <a:latin typeface="Roboto Condensed Light" panose="020B0604020202020204" charset="0"/>
                <a:ea typeface="Roboto Condensed Light" panose="020B0604020202020204" charset="0"/>
                <a:sym typeface="Roboto Condensed Light"/>
              </a:rPr>
              <a:t>why.</a:t>
            </a:r>
          </a:p>
        </p:txBody>
      </p:sp>
      <p:grpSp>
        <p:nvGrpSpPr>
          <p:cNvPr id="13" name="Google Shape;700;p37">
            <a:extLst>
              <a:ext uri="{FF2B5EF4-FFF2-40B4-BE49-F238E27FC236}">
                <a16:creationId xmlns:a16="http://schemas.microsoft.com/office/drawing/2014/main" id="{4995E238-BECA-43D0-BBAA-0A877BA2CDB8}"/>
              </a:ext>
            </a:extLst>
          </p:cNvPr>
          <p:cNvGrpSpPr/>
          <p:nvPr/>
        </p:nvGrpSpPr>
        <p:grpSpPr>
          <a:xfrm>
            <a:off x="197884" y="510685"/>
            <a:ext cx="558333" cy="529980"/>
            <a:chOff x="3951850" y="2985350"/>
            <a:chExt cx="407950" cy="416500"/>
          </a:xfrm>
        </p:grpSpPr>
        <p:sp>
          <p:nvSpPr>
            <p:cNvPr id="14" name="Google Shape;701;p37">
              <a:extLst>
                <a:ext uri="{FF2B5EF4-FFF2-40B4-BE49-F238E27FC236}">
                  <a16:creationId xmlns:a16="http://schemas.microsoft.com/office/drawing/2014/main" id="{7D93529F-D7BF-4623-A9E6-6BEA290A6B7E}"/>
                </a:ext>
              </a:extLst>
            </p:cNvPr>
            <p:cNvSpPr/>
            <p:nvPr/>
          </p:nvSpPr>
          <p:spPr>
            <a:xfrm>
              <a:off x="3951850" y="2985350"/>
              <a:ext cx="314800" cy="314825"/>
            </a:xfrm>
            <a:custGeom>
              <a:avLst/>
              <a:gdLst/>
              <a:ahLst/>
              <a:cxnLst/>
              <a:rect l="l" t="t" r="r" b="b"/>
              <a:pathLst>
                <a:path w="12592" h="12593" fill="none" extrusionOk="0">
                  <a:moveTo>
                    <a:pt x="6284" y="1"/>
                  </a:moveTo>
                  <a:lnTo>
                    <a:pt x="6284" y="1"/>
                  </a:lnTo>
                  <a:lnTo>
                    <a:pt x="5967" y="25"/>
                  </a:lnTo>
                  <a:lnTo>
                    <a:pt x="5651" y="49"/>
                  </a:lnTo>
                  <a:lnTo>
                    <a:pt x="5334" y="74"/>
                  </a:lnTo>
                  <a:lnTo>
                    <a:pt x="5017" y="147"/>
                  </a:lnTo>
                  <a:lnTo>
                    <a:pt x="4725" y="220"/>
                  </a:lnTo>
                  <a:lnTo>
                    <a:pt x="4433" y="293"/>
                  </a:lnTo>
                  <a:lnTo>
                    <a:pt x="4141" y="390"/>
                  </a:lnTo>
                  <a:lnTo>
                    <a:pt x="3848" y="512"/>
                  </a:lnTo>
                  <a:lnTo>
                    <a:pt x="3556" y="634"/>
                  </a:lnTo>
                  <a:lnTo>
                    <a:pt x="3288" y="780"/>
                  </a:lnTo>
                  <a:lnTo>
                    <a:pt x="3020" y="926"/>
                  </a:lnTo>
                  <a:lnTo>
                    <a:pt x="2777" y="1072"/>
                  </a:lnTo>
                  <a:lnTo>
                    <a:pt x="2290" y="1437"/>
                  </a:lnTo>
                  <a:lnTo>
                    <a:pt x="1851" y="1852"/>
                  </a:lnTo>
                  <a:lnTo>
                    <a:pt x="1437" y="2290"/>
                  </a:lnTo>
                  <a:lnTo>
                    <a:pt x="1072" y="2777"/>
                  </a:lnTo>
                  <a:lnTo>
                    <a:pt x="901" y="3045"/>
                  </a:lnTo>
                  <a:lnTo>
                    <a:pt x="755" y="3313"/>
                  </a:lnTo>
                  <a:lnTo>
                    <a:pt x="609" y="3581"/>
                  </a:lnTo>
                  <a:lnTo>
                    <a:pt x="487" y="3849"/>
                  </a:lnTo>
                  <a:lnTo>
                    <a:pt x="390" y="4141"/>
                  </a:lnTo>
                  <a:lnTo>
                    <a:pt x="292" y="4433"/>
                  </a:lnTo>
                  <a:lnTo>
                    <a:pt x="195" y="4725"/>
                  </a:lnTo>
                  <a:lnTo>
                    <a:pt x="122" y="5042"/>
                  </a:lnTo>
                  <a:lnTo>
                    <a:pt x="73" y="5334"/>
                  </a:lnTo>
                  <a:lnTo>
                    <a:pt x="25" y="5651"/>
                  </a:lnTo>
                  <a:lnTo>
                    <a:pt x="0" y="5968"/>
                  </a:lnTo>
                  <a:lnTo>
                    <a:pt x="0" y="6308"/>
                  </a:lnTo>
                  <a:lnTo>
                    <a:pt x="0" y="6308"/>
                  </a:lnTo>
                  <a:lnTo>
                    <a:pt x="0" y="6625"/>
                  </a:lnTo>
                  <a:lnTo>
                    <a:pt x="25" y="6942"/>
                  </a:lnTo>
                  <a:lnTo>
                    <a:pt x="73" y="7258"/>
                  </a:lnTo>
                  <a:lnTo>
                    <a:pt x="122" y="7575"/>
                  </a:lnTo>
                  <a:lnTo>
                    <a:pt x="195" y="7867"/>
                  </a:lnTo>
                  <a:lnTo>
                    <a:pt x="292" y="8184"/>
                  </a:lnTo>
                  <a:lnTo>
                    <a:pt x="390" y="8476"/>
                  </a:lnTo>
                  <a:lnTo>
                    <a:pt x="487" y="8744"/>
                  </a:lnTo>
                  <a:lnTo>
                    <a:pt x="609" y="9036"/>
                  </a:lnTo>
                  <a:lnTo>
                    <a:pt x="755" y="9304"/>
                  </a:lnTo>
                  <a:lnTo>
                    <a:pt x="901" y="9572"/>
                  </a:lnTo>
                  <a:lnTo>
                    <a:pt x="1072" y="9816"/>
                  </a:lnTo>
                  <a:lnTo>
                    <a:pt x="1437" y="10303"/>
                  </a:lnTo>
                  <a:lnTo>
                    <a:pt x="1851" y="10741"/>
                  </a:lnTo>
                  <a:lnTo>
                    <a:pt x="2290" y="11155"/>
                  </a:lnTo>
                  <a:lnTo>
                    <a:pt x="2777" y="11520"/>
                  </a:lnTo>
                  <a:lnTo>
                    <a:pt x="3020" y="11691"/>
                  </a:lnTo>
                  <a:lnTo>
                    <a:pt x="3288" y="11837"/>
                  </a:lnTo>
                  <a:lnTo>
                    <a:pt x="3556" y="11983"/>
                  </a:lnTo>
                  <a:lnTo>
                    <a:pt x="3848" y="12105"/>
                  </a:lnTo>
                  <a:lnTo>
                    <a:pt x="4141" y="12202"/>
                  </a:lnTo>
                  <a:lnTo>
                    <a:pt x="4433" y="12300"/>
                  </a:lnTo>
                  <a:lnTo>
                    <a:pt x="4725" y="12397"/>
                  </a:lnTo>
                  <a:lnTo>
                    <a:pt x="5017" y="12470"/>
                  </a:lnTo>
                  <a:lnTo>
                    <a:pt x="5334" y="12519"/>
                  </a:lnTo>
                  <a:lnTo>
                    <a:pt x="5651" y="12568"/>
                  </a:lnTo>
                  <a:lnTo>
                    <a:pt x="5967" y="12592"/>
                  </a:lnTo>
                  <a:lnTo>
                    <a:pt x="6284" y="12592"/>
                  </a:lnTo>
                  <a:lnTo>
                    <a:pt x="6284" y="12592"/>
                  </a:lnTo>
                  <a:lnTo>
                    <a:pt x="6625" y="12592"/>
                  </a:lnTo>
                  <a:lnTo>
                    <a:pt x="6941" y="12568"/>
                  </a:lnTo>
                  <a:lnTo>
                    <a:pt x="7258" y="12519"/>
                  </a:lnTo>
                  <a:lnTo>
                    <a:pt x="7550" y="12470"/>
                  </a:lnTo>
                  <a:lnTo>
                    <a:pt x="7867" y="12397"/>
                  </a:lnTo>
                  <a:lnTo>
                    <a:pt x="8159" y="12300"/>
                  </a:lnTo>
                  <a:lnTo>
                    <a:pt x="8451" y="12202"/>
                  </a:lnTo>
                  <a:lnTo>
                    <a:pt x="8744" y="12105"/>
                  </a:lnTo>
                  <a:lnTo>
                    <a:pt x="9012" y="11983"/>
                  </a:lnTo>
                  <a:lnTo>
                    <a:pt x="9279" y="11837"/>
                  </a:lnTo>
                  <a:lnTo>
                    <a:pt x="9547" y="11691"/>
                  </a:lnTo>
                  <a:lnTo>
                    <a:pt x="9815" y="11520"/>
                  </a:lnTo>
                  <a:lnTo>
                    <a:pt x="10302" y="11155"/>
                  </a:lnTo>
                  <a:lnTo>
                    <a:pt x="10741" y="10741"/>
                  </a:lnTo>
                  <a:lnTo>
                    <a:pt x="11155" y="10303"/>
                  </a:lnTo>
                  <a:lnTo>
                    <a:pt x="11520" y="9816"/>
                  </a:lnTo>
                  <a:lnTo>
                    <a:pt x="11666" y="9572"/>
                  </a:lnTo>
                  <a:lnTo>
                    <a:pt x="11812" y="9304"/>
                  </a:lnTo>
                  <a:lnTo>
                    <a:pt x="11958" y="9036"/>
                  </a:lnTo>
                  <a:lnTo>
                    <a:pt x="12080" y="8744"/>
                  </a:lnTo>
                  <a:lnTo>
                    <a:pt x="12202" y="8476"/>
                  </a:lnTo>
                  <a:lnTo>
                    <a:pt x="12299" y="8184"/>
                  </a:lnTo>
                  <a:lnTo>
                    <a:pt x="12397" y="7867"/>
                  </a:lnTo>
                  <a:lnTo>
                    <a:pt x="12446" y="7575"/>
                  </a:lnTo>
                  <a:lnTo>
                    <a:pt x="12519" y="7258"/>
                  </a:lnTo>
                  <a:lnTo>
                    <a:pt x="12543" y="6942"/>
                  </a:lnTo>
                  <a:lnTo>
                    <a:pt x="12567" y="6625"/>
                  </a:lnTo>
                  <a:lnTo>
                    <a:pt x="12592" y="6308"/>
                  </a:lnTo>
                  <a:lnTo>
                    <a:pt x="12592" y="6308"/>
                  </a:lnTo>
                  <a:lnTo>
                    <a:pt x="12567" y="5968"/>
                  </a:lnTo>
                  <a:lnTo>
                    <a:pt x="12543" y="5651"/>
                  </a:lnTo>
                  <a:lnTo>
                    <a:pt x="12519" y="5334"/>
                  </a:lnTo>
                  <a:lnTo>
                    <a:pt x="12446" y="5042"/>
                  </a:lnTo>
                  <a:lnTo>
                    <a:pt x="12397" y="4725"/>
                  </a:lnTo>
                  <a:lnTo>
                    <a:pt x="12299" y="4433"/>
                  </a:lnTo>
                  <a:lnTo>
                    <a:pt x="12202" y="4141"/>
                  </a:lnTo>
                  <a:lnTo>
                    <a:pt x="12080" y="3849"/>
                  </a:lnTo>
                  <a:lnTo>
                    <a:pt x="11958" y="3581"/>
                  </a:lnTo>
                  <a:lnTo>
                    <a:pt x="11812" y="3313"/>
                  </a:lnTo>
                  <a:lnTo>
                    <a:pt x="11666" y="3045"/>
                  </a:lnTo>
                  <a:lnTo>
                    <a:pt x="11520" y="2777"/>
                  </a:lnTo>
                  <a:lnTo>
                    <a:pt x="11155" y="2290"/>
                  </a:lnTo>
                  <a:lnTo>
                    <a:pt x="10741" y="1852"/>
                  </a:lnTo>
                  <a:lnTo>
                    <a:pt x="10302" y="1437"/>
                  </a:lnTo>
                  <a:lnTo>
                    <a:pt x="9815" y="1072"/>
                  </a:lnTo>
                  <a:lnTo>
                    <a:pt x="9547" y="926"/>
                  </a:lnTo>
                  <a:lnTo>
                    <a:pt x="9279" y="780"/>
                  </a:lnTo>
                  <a:lnTo>
                    <a:pt x="9012" y="634"/>
                  </a:lnTo>
                  <a:lnTo>
                    <a:pt x="8744" y="512"/>
                  </a:lnTo>
                  <a:lnTo>
                    <a:pt x="8451" y="390"/>
                  </a:lnTo>
                  <a:lnTo>
                    <a:pt x="8159" y="293"/>
                  </a:lnTo>
                  <a:lnTo>
                    <a:pt x="7867" y="220"/>
                  </a:lnTo>
                  <a:lnTo>
                    <a:pt x="7550" y="147"/>
                  </a:lnTo>
                  <a:lnTo>
                    <a:pt x="7258" y="74"/>
                  </a:lnTo>
                  <a:lnTo>
                    <a:pt x="6941" y="49"/>
                  </a:lnTo>
                  <a:lnTo>
                    <a:pt x="6625" y="25"/>
                  </a:lnTo>
                  <a:lnTo>
                    <a:pt x="6284" y="1"/>
                  </a:lnTo>
                  <a:lnTo>
                    <a:pt x="6284" y="1"/>
                  </a:lnTo>
                  <a:close/>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702;p37">
              <a:extLst>
                <a:ext uri="{FF2B5EF4-FFF2-40B4-BE49-F238E27FC236}">
                  <a16:creationId xmlns:a16="http://schemas.microsoft.com/office/drawing/2014/main" id="{3A585653-EDBC-4376-AA22-2CDA31597FEB}"/>
                </a:ext>
              </a:extLst>
            </p:cNvPr>
            <p:cNvSpPr/>
            <p:nvPr/>
          </p:nvSpPr>
          <p:spPr>
            <a:xfrm>
              <a:off x="3988375" y="3021875"/>
              <a:ext cx="241750" cy="241750"/>
            </a:xfrm>
            <a:custGeom>
              <a:avLst/>
              <a:gdLst/>
              <a:ahLst/>
              <a:cxnLst/>
              <a:rect l="l" t="t" r="r" b="b"/>
              <a:pathLst>
                <a:path w="9670" h="9670" fill="none" extrusionOk="0">
                  <a:moveTo>
                    <a:pt x="4823" y="1"/>
                  </a:moveTo>
                  <a:lnTo>
                    <a:pt x="4823" y="1"/>
                  </a:lnTo>
                  <a:lnTo>
                    <a:pt x="4336" y="25"/>
                  </a:lnTo>
                  <a:lnTo>
                    <a:pt x="3849" y="98"/>
                  </a:lnTo>
                  <a:lnTo>
                    <a:pt x="3386" y="220"/>
                  </a:lnTo>
                  <a:lnTo>
                    <a:pt x="2947" y="391"/>
                  </a:lnTo>
                  <a:lnTo>
                    <a:pt x="2533" y="585"/>
                  </a:lnTo>
                  <a:lnTo>
                    <a:pt x="2144" y="829"/>
                  </a:lnTo>
                  <a:lnTo>
                    <a:pt x="1754" y="1121"/>
                  </a:lnTo>
                  <a:lnTo>
                    <a:pt x="1413" y="1438"/>
                  </a:lnTo>
                  <a:lnTo>
                    <a:pt x="1096" y="1779"/>
                  </a:lnTo>
                  <a:lnTo>
                    <a:pt x="829" y="2144"/>
                  </a:lnTo>
                  <a:lnTo>
                    <a:pt x="585" y="2534"/>
                  </a:lnTo>
                  <a:lnTo>
                    <a:pt x="390" y="2972"/>
                  </a:lnTo>
                  <a:lnTo>
                    <a:pt x="220" y="3411"/>
                  </a:lnTo>
                  <a:lnTo>
                    <a:pt x="98" y="3873"/>
                  </a:lnTo>
                  <a:lnTo>
                    <a:pt x="25" y="4336"/>
                  </a:lnTo>
                  <a:lnTo>
                    <a:pt x="1" y="4847"/>
                  </a:lnTo>
                  <a:lnTo>
                    <a:pt x="1" y="4847"/>
                  </a:lnTo>
                  <a:lnTo>
                    <a:pt x="25" y="5335"/>
                  </a:lnTo>
                  <a:lnTo>
                    <a:pt x="98" y="5822"/>
                  </a:lnTo>
                  <a:lnTo>
                    <a:pt x="220" y="6284"/>
                  </a:lnTo>
                  <a:lnTo>
                    <a:pt x="390" y="6723"/>
                  </a:lnTo>
                  <a:lnTo>
                    <a:pt x="585" y="7137"/>
                  </a:lnTo>
                  <a:lnTo>
                    <a:pt x="829" y="7527"/>
                  </a:lnTo>
                  <a:lnTo>
                    <a:pt x="1096" y="7916"/>
                  </a:lnTo>
                  <a:lnTo>
                    <a:pt x="1413" y="8257"/>
                  </a:lnTo>
                  <a:lnTo>
                    <a:pt x="1754" y="8574"/>
                  </a:lnTo>
                  <a:lnTo>
                    <a:pt x="2144" y="8842"/>
                  </a:lnTo>
                  <a:lnTo>
                    <a:pt x="2533" y="9085"/>
                  </a:lnTo>
                  <a:lnTo>
                    <a:pt x="2947" y="9280"/>
                  </a:lnTo>
                  <a:lnTo>
                    <a:pt x="3386" y="9451"/>
                  </a:lnTo>
                  <a:lnTo>
                    <a:pt x="3849" y="9572"/>
                  </a:lnTo>
                  <a:lnTo>
                    <a:pt x="4336" y="9645"/>
                  </a:lnTo>
                  <a:lnTo>
                    <a:pt x="4823" y="9670"/>
                  </a:lnTo>
                  <a:lnTo>
                    <a:pt x="4823" y="9670"/>
                  </a:lnTo>
                  <a:lnTo>
                    <a:pt x="5334" y="9645"/>
                  </a:lnTo>
                  <a:lnTo>
                    <a:pt x="5797" y="9572"/>
                  </a:lnTo>
                  <a:lnTo>
                    <a:pt x="6260" y="9451"/>
                  </a:lnTo>
                  <a:lnTo>
                    <a:pt x="6698" y="9280"/>
                  </a:lnTo>
                  <a:lnTo>
                    <a:pt x="7136" y="9085"/>
                  </a:lnTo>
                  <a:lnTo>
                    <a:pt x="7526" y="8842"/>
                  </a:lnTo>
                  <a:lnTo>
                    <a:pt x="7892" y="8574"/>
                  </a:lnTo>
                  <a:lnTo>
                    <a:pt x="8232" y="8257"/>
                  </a:lnTo>
                  <a:lnTo>
                    <a:pt x="8549" y="7916"/>
                  </a:lnTo>
                  <a:lnTo>
                    <a:pt x="8841" y="7527"/>
                  </a:lnTo>
                  <a:lnTo>
                    <a:pt x="9085" y="7137"/>
                  </a:lnTo>
                  <a:lnTo>
                    <a:pt x="9280" y="6723"/>
                  </a:lnTo>
                  <a:lnTo>
                    <a:pt x="9450" y="6284"/>
                  </a:lnTo>
                  <a:lnTo>
                    <a:pt x="9572" y="5822"/>
                  </a:lnTo>
                  <a:lnTo>
                    <a:pt x="9645" y="5335"/>
                  </a:lnTo>
                  <a:lnTo>
                    <a:pt x="9669" y="4847"/>
                  </a:lnTo>
                  <a:lnTo>
                    <a:pt x="9669" y="4847"/>
                  </a:lnTo>
                  <a:lnTo>
                    <a:pt x="9645" y="4336"/>
                  </a:lnTo>
                  <a:lnTo>
                    <a:pt x="9572" y="3873"/>
                  </a:lnTo>
                  <a:lnTo>
                    <a:pt x="9450" y="3411"/>
                  </a:lnTo>
                  <a:lnTo>
                    <a:pt x="9280" y="2972"/>
                  </a:lnTo>
                  <a:lnTo>
                    <a:pt x="9085" y="2534"/>
                  </a:lnTo>
                  <a:lnTo>
                    <a:pt x="8841" y="2144"/>
                  </a:lnTo>
                  <a:lnTo>
                    <a:pt x="8549" y="1779"/>
                  </a:lnTo>
                  <a:lnTo>
                    <a:pt x="8232" y="1438"/>
                  </a:lnTo>
                  <a:lnTo>
                    <a:pt x="7892" y="1121"/>
                  </a:lnTo>
                  <a:lnTo>
                    <a:pt x="7526" y="829"/>
                  </a:lnTo>
                  <a:lnTo>
                    <a:pt x="7136" y="585"/>
                  </a:lnTo>
                  <a:lnTo>
                    <a:pt x="6698" y="391"/>
                  </a:lnTo>
                  <a:lnTo>
                    <a:pt x="6260" y="220"/>
                  </a:lnTo>
                  <a:lnTo>
                    <a:pt x="5797" y="98"/>
                  </a:lnTo>
                  <a:lnTo>
                    <a:pt x="5334" y="25"/>
                  </a:lnTo>
                  <a:lnTo>
                    <a:pt x="4823" y="1"/>
                  </a:lnTo>
                  <a:lnTo>
                    <a:pt x="4823" y="1"/>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 name="Google Shape;703;p37">
              <a:extLst>
                <a:ext uri="{FF2B5EF4-FFF2-40B4-BE49-F238E27FC236}">
                  <a16:creationId xmlns:a16="http://schemas.microsoft.com/office/drawing/2014/main" id="{6ECF5995-8C12-4757-A26E-12001E633540}"/>
                </a:ext>
              </a:extLst>
            </p:cNvPr>
            <p:cNvSpPr/>
            <p:nvPr/>
          </p:nvSpPr>
          <p:spPr>
            <a:xfrm>
              <a:off x="4024300" y="3058425"/>
              <a:ext cx="84650" cy="84650"/>
            </a:xfrm>
            <a:custGeom>
              <a:avLst/>
              <a:gdLst/>
              <a:ahLst/>
              <a:cxnLst/>
              <a:rect l="l" t="t" r="r" b="b"/>
              <a:pathLst>
                <a:path w="3386" h="3386" fill="none" extrusionOk="0">
                  <a:moveTo>
                    <a:pt x="0" y="3385"/>
                  </a:moveTo>
                  <a:lnTo>
                    <a:pt x="0" y="3385"/>
                  </a:lnTo>
                  <a:lnTo>
                    <a:pt x="25" y="3020"/>
                  </a:lnTo>
                  <a:lnTo>
                    <a:pt x="74" y="2704"/>
                  </a:lnTo>
                  <a:lnTo>
                    <a:pt x="147" y="2363"/>
                  </a:lnTo>
                  <a:lnTo>
                    <a:pt x="268" y="2070"/>
                  </a:lnTo>
                  <a:lnTo>
                    <a:pt x="414" y="1754"/>
                  </a:lnTo>
                  <a:lnTo>
                    <a:pt x="585" y="1486"/>
                  </a:lnTo>
                  <a:lnTo>
                    <a:pt x="780" y="1218"/>
                  </a:lnTo>
                  <a:lnTo>
                    <a:pt x="999" y="974"/>
                  </a:lnTo>
                  <a:lnTo>
                    <a:pt x="1243" y="755"/>
                  </a:lnTo>
                  <a:lnTo>
                    <a:pt x="1510" y="560"/>
                  </a:lnTo>
                  <a:lnTo>
                    <a:pt x="1778" y="390"/>
                  </a:lnTo>
                  <a:lnTo>
                    <a:pt x="2071" y="244"/>
                  </a:lnTo>
                  <a:lnTo>
                    <a:pt x="2387" y="146"/>
                  </a:lnTo>
                  <a:lnTo>
                    <a:pt x="2704" y="49"/>
                  </a:lnTo>
                  <a:lnTo>
                    <a:pt x="3045" y="0"/>
                  </a:lnTo>
                  <a:lnTo>
                    <a:pt x="3386" y="0"/>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704;p37">
              <a:extLst>
                <a:ext uri="{FF2B5EF4-FFF2-40B4-BE49-F238E27FC236}">
                  <a16:creationId xmlns:a16="http://schemas.microsoft.com/office/drawing/2014/main" id="{0C358589-D9FA-43F2-99A3-2D96010ED996}"/>
                </a:ext>
              </a:extLst>
            </p:cNvPr>
            <p:cNvSpPr/>
            <p:nvPr/>
          </p:nvSpPr>
          <p:spPr>
            <a:xfrm>
              <a:off x="4205750" y="3248375"/>
              <a:ext cx="154050" cy="153475"/>
            </a:xfrm>
            <a:custGeom>
              <a:avLst/>
              <a:gdLst/>
              <a:ahLst/>
              <a:cxnLst/>
              <a:rect l="l" t="t" r="r" b="b"/>
              <a:pathLst>
                <a:path w="6162" h="6139" fill="none" extrusionOk="0">
                  <a:moveTo>
                    <a:pt x="0" y="1024"/>
                  </a:moveTo>
                  <a:lnTo>
                    <a:pt x="4969" y="5992"/>
                  </a:lnTo>
                  <a:lnTo>
                    <a:pt x="4969" y="5992"/>
                  </a:lnTo>
                  <a:lnTo>
                    <a:pt x="5042" y="6041"/>
                  </a:lnTo>
                  <a:lnTo>
                    <a:pt x="5115" y="6090"/>
                  </a:lnTo>
                  <a:lnTo>
                    <a:pt x="5212" y="6114"/>
                  </a:lnTo>
                  <a:lnTo>
                    <a:pt x="5310" y="6138"/>
                  </a:lnTo>
                  <a:lnTo>
                    <a:pt x="5407" y="6114"/>
                  </a:lnTo>
                  <a:lnTo>
                    <a:pt x="5480" y="6090"/>
                  </a:lnTo>
                  <a:lnTo>
                    <a:pt x="5577" y="6041"/>
                  </a:lnTo>
                  <a:lnTo>
                    <a:pt x="5651" y="5992"/>
                  </a:lnTo>
                  <a:lnTo>
                    <a:pt x="6016" y="5627"/>
                  </a:lnTo>
                  <a:lnTo>
                    <a:pt x="6016" y="5627"/>
                  </a:lnTo>
                  <a:lnTo>
                    <a:pt x="6089" y="5554"/>
                  </a:lnTo>
                  <a:lnTo>
                    <a:pt x="6138" y="5456"/>
                  </a:lnTo>
                  <a:lnTo>
                    <a:pt x="6162" y="5359"/>
                  </a:lnTo>
                  <a:lnTo>
                    <a:pt x="6162" y="5286"/>
                  </a:lnTo>
                  <a:lnTo>
                    <a:pt x="6162" y="5188"/>
                  </a:lnTo>
                  <a:lnTo>
                    <a:pt x="6138" y="5091"/>
                  </a:lnTo>
                  <a:lnTo>
                    <a:pt x="6089" y="5018"/>
                  </a:lnTo>
                  <a:lnTo>
                    <a:pt x="6016" y="4921"/>
                  </a:lnTo>
                  <a:lnTo>
                    <a:pt x="1072" y="1"/>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extLst>
      <p:ext uri="{BB962C8B-B14F-4D97-AF65-F5344CB8AC3E}">
        <p14:creationId xmlns:p14="http://schemas.microsoft.com/office/powerpoint/2010/main" val="5567965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17"/>
          <p:cNvSpPr txBox="1">
            <a:spLocks noGrp="1"/>
          </p:cNvSpPr>
          <p:nvPr>
            <p:ph type="ctrTitle" idx="4294967295"/>
          </p:nvPr>
        </p:nvSpPr>
        <p:spPr>
          <a:xfrm>
            <a:off x="685800" y="2269150"/>
            <a:ext cx="6142084"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7200" dirty="0">
                <a:solidFill>
                  <a:srgbClr val="FF9800"/>
                </a:solidFill>
              </a:rPr>
              <a:t>Price Sensitivity</a:t>
            </a:r>
            <a:endParaRPr sz="7200" dirty="0">
              <a:solidFill>
                <a:srgbClr val="FF9800"/>
              </a:solidFill>
            </a:endParaRPr>
          </a:p>
        </p:txBody>
      </p:sp>
      <p:sp>
        <p:nvSpPr>
          <p:cNvPr id="249" name="Google Shape;249;p17"/>
          <p:cNvSpPr txBox="1">
            <a:spLocks noGrp="1"/>
          </p:cNvSpPr>
          <p:nvPr>
            <p:ph type="subTitle" idx="4294967295"/>
          </p:nvPr>
        </p:nvSpPr>
        <p:spPr>
          <a:xfrm>
            <a:off x="685800" y="3411552"/>
            <a:ext cx="5567700" cy="784800"/>
          </a:xfrm>
          <a:prstGeom prst="rect">
            <a:avLst/>
          </a:prstGeom>
        </p:spPr>
        <p:txBody>
          <a:bodyPr spcFirstLastPara="1" wrap="square" lIns="91425" tIns="91425" rIns="91425" bIns="91425" anchor="ctr" anchorCtr="0">
            <a:noAutofit/>
          </a:bodyPr>
          <a:lstStyle/>
          <a:p>
            <a:pPr marL="114300" indent="0">
              <a:buNone/>
            </a:pPr>
            <a:r>
              <a:rPr lang="en-US" dirty="0"/>
              <a:t>The extent to which buyers are sensitive to price increases. </a:t>
            </a:r>
          </a:p>
        </p:txBody>
      </p:sp>
      <p:sp>
        <p:nvSpPr>
          <p:cNvPr id="262" name="Google Shape;262;p17"/>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17</a:t>
            </a:fld>
            <a:endParaRPr dirty="0"/>
          </a:p>
        </p:txBody>
      </p:sp>
      <p:sp>
        <p:nvSpPr>
          <p:cNvPr id="17" name="Rectangle 16">
            <a:extLst>
              <a:ext uri="{FF2B5EF4-FFF2-40B4-BE49-F238E27FC236}">
                <a16:creationId xmlns:a16="http://schemas.microsoft.com/office/drawing/2014/main" id="{B8FE5F4C-3EEC-40CD-A51B-9B39C18ECC96}"/>
              </a:ext>
            </a:extLst>
          </p:cNvPr>
          <p:cNvSpPr/>
          <p:nvPr/>
        </p:nvSpPr>
        <p:spPr>
          <a:xfrm>
            <a:off x="832938" y="4794300"/>
            <a:ext cx="8272462" cy="215444"/>
          </a:xfrm>
          <a:prstGeom prst="rect">
            <a:avLst/>
          </a:prstGeom>
        </p:spPr>
        <p:txBody>
          <a:bodyPr wrap="square">
            <a:spAutoFit/>
          </a:bodyPr>
          <a:lstStyle/>
          <a:p>
            <a:pPr marL="457200" indent="-476250"/>
            <a:r>
              <a:rPr lang="en-US" sz="800" dirty="0">
                <a:latin typeface="+mn-lt"/>
                <a:ea typeface="Times New Roman" panose="02020603050405020304" pitchFamily="18" charset="0"/>
                <a:cs typeface="Times New Roman" panose="02020603050405020304" pitchFamily="18" charset="0"/>
              </a:rPr>
              <a:t>Porter, M. E. (2008), “The five competitive forces that shape strategy”, </a:t>
            </a:r>
            <a:r>
              <a:rPr lang="en-US" sz="800" i="1" dirty="0">
                <a:latin typeface="+mn-lt"/>
                <a:ea typeface="Times New Roman" panose="02020603050405020304" pitchFamily="18" charset="0"/>
                <a:cs typeface="Times New Roman" panose="02020603050405020304" pitchFamily="18" charset="0"/>
              </a:rPr>
              <a:t>Harvard Business Review</a:t>
            </a:r>
            <a:r>
              <a:rPr lang="en-US" sz="800" dirty="0">
                <a:latin typeface="+mn-lt"/>
                <a:ea typeface="Times New Roman" panose="02020603050405020304" pitchFamily="18" charset="0"/>
                <a:cs typeface="Times New Roman" panose="02020603050405020304" pitchFamily="18" charset="0"/>
              </a:rPr>
              <a:t>, Vol. 86 No. 1, pp. 78–93.</a:t>
            </a:r>
            <a:endParaRPr lang="en-US" sz="700" dirty="0">
              <a:latin typeface="+mn-lt"/>
              <a:ea typeface="Times New Roman" panose="02020603050405020304" pitchFamily="18" charset="0"/>
              <a:cs typeface="Times New Roman" panose="02020603050405020304" pitchFamily="18" charset="0"/>
            </a:endParaRPr>
          </a:p>
        </p:txBody>
      </p:sp>
      <p:grpSp>
        <p:nvGrpSpPr>
          <p:cNvPr id="20" name="Google Shape;705;p37">
            <a:extLst>
              <a:ext uri="{FF2B5EF4-FFF2-40B4-BE49-F238E27FC236}">
                <a16:creationId xmlns:a16="http://schemas.microsoft.com/office/drawing/2014/main" id="{5A1B22BF-3DE1-45EE-97BD-D04B577145EA}"/>
              </a:ext>
            </a:extLst>
          </p:cNvPr>
          <p:cNvGrpSpPr/>
          <p:nvPr/>
        </p:nvGrpSpPr>
        <p:grpSpPr>
          <a:xfrm rot="12500224">
            <a:off x="6804989" y="641983"/>
            <a:ext cx="1779029" cy="1469876"/>
            <a:chOff x="568950" y="3686775"/>
            <a:chExt cx="472500" cy="362900"/>
          </a:xfrm>
        </p:grpSpPr>
        <p:sp>
          <p:nvSpPr>
            <p:cNvPr id="21" name="Google Shape;706;p37">
              <a:extLst>
                <a:ext uri="{FF2B5EF4-FFF2-40B4-BE49-F238E27FC236}">
                  <a16:creationId xmlns:a16="http://schemas.microsoft.com/office/drawing/2014/main" id="{77ADB06C-18FD-47B6-8E2E-99B75C82D8FA}"/>
                </a:ext>
              </a:extLst>
            </p:cNvPr>
            <p:cNvSpPr/>
            <p:nvPr/>
          </p:nvSpPr>
          <p:spPr>
            <a:xfrm>
              <a:off x="568950" y="3686775"/>
              <a:ext cx="472500" cy="362900"/>
            </a:xfrm>
            <a:custGeom>
              <a:avLst/>
              <a:gdLst/>
              <a:ahLst/>
              <a:cxnLst/>
              <a:rect l="l" t="t" r="r" b="b"/>
              <a:pathLst>
                <a:path w="18900" h="14516" fill="none" extrusionOk="0">
                  <a:moveTo>
                    <a:pt x="18900" y="7989"/>
                  </a:moveTo>
                  <a:lnTo>
                    <a:pt x="18900" y="7989"/>
                  </a:lnTo>
                  <a:lnTo>
                    <a:pt x="18705" y="8111"/>
                  </a:lnTo>
                  <a:lnTo>
                    <a:pt x="18510" y="8184"/>
                  </a:lnTo>
                  <a:lnTo>
                    <a:pt x="18291" y="8232"/>
                  </a:lnTo>
                  <a:lnTo>
                    <a:pt x="18072" y="8232"/>
                  </a:lnTo>
                  <a:lnTo>
                    <a:pt x="17852" y="8184"/>
                  </a:lnTo>
                  <a:lnTo>
                    <a:pt x="17658" y="8111"/>
                  </a:lnTo>
                  <a:lnTo>
                    <a:pt x="17487" y="8013"/>
                  </a:lnTo>
                  <a:lnTo>
                    <a:pt x="17341" y="7891"/>
                  </a:lnTo>
                  <a:lnTo>
                    <a:pt x="17341" y="7891"/>
                  </a:lnTo>
                  <a:lnTo>
                    <a:pt x="17243" y="7745"/>
                  </a:lnTo>
                  <a:lnTo>
                    <a:pt x="17170" y="7575"/>
                  </a:lnTo>
                  <a:lnTo>
                    <a:pt x="17170" y="7404"/>
                  </a:lnTo>
                  <a:lnTo>
                    <a:pt x="17195" y="7234"/>
                  </a:lnTo>
                  <a:lnTo>
                    <a:pt x="17243" y="7088"/>
                  </a:lnTo>
                  <a:lnTo>
                    <a:pt x="17341" y="6942"/>
                  </a:lnTo>
                  <a:lnTo>
                    <a:pt x="17487" y="6844"/>
                  </a:lnTo>
                  <a:lnTo>
                    <a:pt x="17658" y="6795"/>
                  </a:lnTo>
                  <a:lnTo>
                    <a:pt x="17658" y="6795"/>
                  </a:lnTo>
                  <a:lnTo>
                    <a:pt x="17755" y="6771"/>
                  </a:lnTo>
                  <a:lnTo>
                    <a:pt x="17828" y="6771"/>
                  </a:lnTo>
                  <a:lnTo>
                    <a:pt x="17901" y="6795"/>
                  </a:lnTo>
                  <a:lnTo>
                    <a:pt x="17974" y="6820"/>
                  </a:lnTo>
                  <a:lnTo>
                    <a:pt x="18023" y="6869"/>
                  </a:lnTo>
                  <a:lnTo>
                    <a:pt x="18047" y="6917"/>
                  </a:lnTo>
                  <a:lnTo>
                    <a:pt x="18096" y="7063"/>
                  </a:lnTo>
                  <a:lnTo>
                    <a:pt x="18072" y="7210"/>
                  </a:lnTo>
                  <a:lnTo>
                    <a:pt x="18023" y="7356"/>
                  </a:lnTo>
                  <a:lnTo>
                    <a:pt x="17950" y="7477"/>
                  </a:lnTo>
                  <a:lnTo>
                    <a:pt x="17828" y="7599"/>
                  </a:lnTo>
                  <a:lnTo>
                    <a:pt x="17828" y="7599"/>
                  </a:lnTo>
                  <a:lnTo>
                    <a:pt x="17633" y="7697"/>
                  </a:lnTo>
                  <a:lnTo>
                    <a:pt x="17438" y="7770"/>
                  </a:lnTo>
                  <a:lnTo>
                    <a:pt x="17219" y="7794"/>
                  </a:lnTo>
                  <a:lnTo>
                    <a:pt x="17000" y="7794"/>
                  </a:lnTo>
                  <a:lnTo>
                    <a:pt x="17000" y="7794"/>
                  </a:lnTo>
                  <a:lnTo>
                    <a:pt x="16878" y="7794"/>
                  </a:lnTo>
                  <a:lnTo>
                    <a:pt x="16781" y="7770"/>
                  </a:lnTo>
                  <a:lnTo>
                    <a:pt x="16708" y="7745"/>
                  </a:lnTo>
                  <a:lnTo>
                    <a:pt x="16635" y="7697"/>
                  </a:lnTo>
                  <a:lnTo>
                    <a:pt x="16586" y="7648"/>
                  </a:lnTo>
                  <a:lnTo>
                    <a:pt x="16562" y="7550"/>
                  </a:lnTo>
                  <a:lnTo>
                    <a:pt x="16537" y="7331"/>
                  </a:lnTo>
                  <a:lnTo>
                    <a:pt x="16537" y="7331"/>
                  </a:lnTo>
                  <a:lnTo>
                    <a:pt x="16513" y="7015"/>
                  </a:lnTo>
                  <a:lnTo>
                    <a:pt x="16488" y="6698"/>
                  </a:lnTo>
                  <a:lnTo>
                    <a:pt x="16440" y="6381"/>
                  </a:lnTo>
                  <a:lnTo>
                    <a:pt x="16367" y="6065"/>
                  </a:lnTo>
                  <a:lnTo>
                    <a:pt x="16269" y="5748"/>
                  </a:lnTo>
                  <a:lnTo>
                    <a:pt x="16172" y="5456"/>
                  </a:lnTo>
                  <a:lnTo>
                    <a:pt x="16050" y="5164"/>
                  </a:lnTo>
                  <a:lnTo>
                    <a:pt x="15904" y="4871"/>
                  </a:lnTo>
                  <a:lnTo>
                    <a:pt x="15758" y="4604"/>
                  </a:lnTo>
                  <a:lnTo>
                    <a:pt x="15587" y="4311"/>
                  </a:lnTo>
                  <a:lnTo>
                    <a:pt x="15393" y="4068"/>
                  </a:lnTo>
                  <a:lnTo>
                    <a:pt x="15198" y="3800"/>
                  </a:lnTo>
                  <a:lnTo>
                    <a:pt x="14978" y="3556"/>
                  </a:lnTo>
                  <a:lnTo>
                    <a:pt x="14759" y="3313"/>
                  </a:lnTo>
                  <a:lnTo>
                    <a:pt x="14516" y="3094"/>
                  </a:lnTo>
                  <a:lnTo>
                    <a:pt x="14272" y="2874"/>
                  </a:lnTo>
                  <a:lnTo>
                    <a:pt x="14004" y="2655"/>
                  </a:lnTo>
                  <a:lnTo>
                    <a:pt x="13712" y="2460"/>
                  </a:lnTo>
                  <a:lnTo>
                    <a:pt x="13420" y="2265"/>
                  </a:lnTo>
                  <a:lnTo>
                    <a:pt x="13128" y="2095"/>
                  </a:lnTo>
                  <a:lnTo>
                    <a:pt x="12811" y="1924"/>
                  </a:lnTo>
                  <a:lnTo>
                    <a:pt x="12494" y="1778"/>
                  </a:lnTo>
                  <a:lnTo>
                    <a:pt x="12178" y="1632"/>
                  </a:lnTo>
                  <a:lnTo>
                    <a:pt x="11837" y="1510"/>
                  </a:lnTo>
                  <a:lnTo>
                    <a:pt x="11496" y="1389"/>
                  </a:lnTo>
                  <a:lnTo>
                    <a:pt x="11130" y="1291"/>
                  </a:lnTo>
                  <a:lnTo>
                    <a:pt x="10765" y="1218"/>
                  </a:lnTo>
                  <a:lnTo>
                    <a:pt x="10400" y="1145"/>
                  </a:lnTo>
                  <a:lnTo>
                    <a:pt x="10034" y="1096"/>
                  </a:lnTo>
                  <a:lnTo>
                    <a:pt x="9645" y="1048"/>
                  </a:lnTo>
                  <a:lnTo>
                    <a:pt x="9255" y="1023"/>
                  </a:lnTo>
                  <a:lnTo>
                    <a:pt x="8865" y="1023"/>
                  </a:lnTo>
                  <a:lnTo>
                    <a:pt x="8865" y="1023"/>
                  </a:lnTo>
                  <a:lnTo>
                    <a:pt x="8330" y="1023"/>
                  </a:lnTo>
                  <a:lnTo>
                    <a:pt x="7794" y="1072"/>
                  </a:lnTo>
                  <a:lnTo>
                    <a:pt x="7258" y="1145"/>
                  </a:lnTo>
                  <a:lnTo>
                    <a:pt x="6747" y="1267"/>
                  </a:lnTo>
                  <a:lnTo>
                    <a:pt x="6747" y="1267"/>
                  </a:lnTo>
                  <a:lnTo>
                    <a:pt x="6600" y="1048"/>
                  </a:lnTo>
                  <a:lnTo>
                    <a:pt x="6454" y="877"/>
                  </a:lnTo>
                  <a:lnTo>
                    <a:pt x="6284" y="707"/>
                  </a:lnTo>
                  <a:lnTo>
                    <a:pt x="6138" y="561"/>
                  </a:lnTo>
                  <a:lnTo>
                    <a:pt x="5967" y="439"/>
                  </a:lnTo>
                  <a:lnTo>
                    <a:pt x="5821" y="341"/>
                  </a:lnTo>
                  <a:lnTo>
                    <a:pt x="5504" y="195"/>
                  </a:lnTo>
                  <a:lnTo>
                    <a:pt x="5237" y="98"/>
                  </a:lnTo>
                  <a:lnTo>
                    <a:pt x="5017" y="49"/>
                  </a:lnTo>
                  <a:lnTo>
                    <a:pt x="4822" y="0"/>
                  </a:lnTo>
                  <a:lnTo>
                    <a:pt x="4822" y="0"/>
                  </a:lnTo>
                  <a:lnTo>
                    <a:pt x="4725" y="195"/>
                  </a:lnTo>
                  <a:lnTo>
                    <a:pt x="4628" y="390"/>
                  </a:lnTo>
                  <a:lnTo>
                    <a:pt x="4530" y="682"/>
                  </a:lnTo>
                  <a:lnTo>
                    <a:pt x="4433" y="999"/>
                  </a:lnTo>
                  <a:lnTo>
                    <a:pt x="4384" y="1389"/>
                  </a:lnTo>
                  <a:lnTo>
                    <a:pt x="4360" y="1778"/>
                  </a:lnTo>
                  <a:lnTo>
                    <a:pt x="4360" y="1998"/>
                  </a:lnTo>
                  <a:lnTo>
                    <a:pt x="4408" y="2217"/>
                  </a:lnTo>
                  <a:lnTo>
                    <a:pt x="4408" y="2217"/>
                  </a:lnTo>
                  <a:lnTo>
                    <a:pt x="4067" y="2436"/>
                  </a:lnTo>
                  <a:lnTo>
                    <a:pt x="3678" y="2728"/>
                  </a:lnTo>
                  <a:lnTo>
                    <a:pt x="3264" y="3142"/>
                  </a:lnTo>
                  <a:lnTo>
                    <a:pt x="2825" y="3605"/>
                  </a:lnTo>
                  <a:lnTo>
                    <a:pt x="2411" y="4116"/>
                  </a:lnTo>
                  <a:lnTo>
                    <a:pt x="2022" y="4652"/>
                  </a:lnTo>
                  <a:lnTo>
                    <a:pt x="1851" y="4945"/>
                  </a:lnTo>
                  <a:lnTo>
                    <a:pt x="1705" y="5237"/>
                  </a:lnTo>
                  <a:lnTo>
                    <a:pt x="1559" y="5529"/>
                  </a:lnTo>
                  <a:lnTo>
                    <a:pt x="1461" y="5797"/>
                  </a:lnTo>
                  <a:lnTo>
                    <a:pt x="560" y="5797"/>
                  </a:lnTo>
                  <a:lnTo>
                    <a:pt x="560" y="5797"/>
                  </a:lnTo>
                  <a:lnTo>
                    <a:pt x="463" y="5821"/>
                  </a:lnTo>
                  <a:lnTo>
                    <a:pt x="341" y="5846"/>
                  </a:lnTo>
                  <a:lnTo>
                    <a:pt x="244" y="5894"/>
                  </a:lnTo>
                  <a:lnTo>
                    <a:pt x="171" y="5967"/>
                  </a:lnTo>
                  <a:lnTo>
                    <a:pt x="98" y="6040"/>
                  </a:lnTo>
                  <a:lnTo>
                    <a:pt x="49" y="6138"/>
                  </a:lnTo>
                  <a:lnTo>
                    <a:pt x="25" y="6260"/>
                  </a:lnTo>
                  <a:lnTo>
                    <a:pt x="0" y="6357"/>
                  </a:lnTo>
                  <a:lnTo>
                    <a:pt x="0" y="8598"/>
                  </a:lnTo>
                  <a:lnTo>
                    <a:pt x="0" y="8598"/>
                  </a:lnTo>
                  <a:lnTo>
                    <a:pt x="25" y="8720"/>
                  </a:lnTo>
                  <a:lnTo>
                    <a:pt x="49" y="8817"/>
                  </a:lnTo>
                  <a:lnTo>
                    <a:pt x="98" y="8914"/>
                  </a:lnTo>
                  <a:lnTo>
                    <a:pt x="171" y="8987"/>
                  </a:lnTo>
                  <a:lnTo>
                    <a:pt x="244" y="9060"/>
                  </a:lnTo>
                  <a:lnTo>
                    <a:pt x="341" y="9109"/>
                  </a:lnTo>
                  <a:lnTo>
                    <a:pt x="463" y="9158"/>
                  </a:lnTo>
                  <a:lnTo>
                    <a:pt x="560" y="9158"/>
                  </a:lnTo>
                  <a:lnTo>
                    <a:pt x="1510" y="9158"/>
                  </a:lnTo>
                  <a:lnTo>
                    <a:pt x="1510" y="9158"/>
                  </a:lnTo>
                  <a:lnTo>
                    <a:pt x="1583" y="9353"/>
                  </a:lnTo>
                  <a:lnTo>
                    <a:pt x="1681" y="9572"/>
                  </a:lnTo>
                  <a:lnTo>
                    <a:pt x="1924" y="9986"/>
                  </a:lnTo>
                  <a:lnTo>
                    <a:pt x="2216" y="10376"/>
                  </a:lnTo>
                  <a:lnTo>
                    <a:pt x="2582" y="10765"/>
                  </a:lnTo>
                  <a:lnTo>
                    <a:pt x="2972" y="11131"/>
                  </a:lnTo>
                  <a:lnTo>
                    <a:pt x="3410" y="11472"/>
                  </a:lnTo>
                  <a:lnTo>
                    <a:pt x="3897" y="11788"/>
                  </a:lnTo>
                  <a:lnTo>
                    <a:pt x="4408" y="12032"/>
                  </a:lnTo>
                  <a:lnTo>
                    <a:pt x="4408" y="14516"/>
                  </a:lnTo>
                  <a:lnTo>
                    <a:pt x="5090" y="14516"/>
                  </a:lnTo>
                  <a:lnTo>
                    <a:pt x="6308" y="12860"/>
                  </a:lnTo>
                  <a:lnTo>
                    <a:pt x="6308" y="12860"/>
                  </a:lnTo>
                  <a:lnTo>
                    <a:pt x="6917" y="13030"/>
                  </a:lnTo>
                  <a:lnTo>
                    <a:pt x="7550" y="13128"/>
                  </a:lnTo>
                  <a:lnTo>
                    <a:pt x="8208" y="13201"/>
                  </a:lnTo>
                  <a:lnTo>
                    <a:pt x="8865" y="13225"/>
                  </a:lnTo>
                  <a:lnTo>
                    <a:pt x="8865" y="13225"/>
                  </a:lnTo>
                  <a:lnTo>
                    <a:pt x="9523" y="13201"/>
                  </a:lnTo>
                  <a:lnTo>
                    <a:pt x="10181" y="13128"/>
                  </a:lnTo>
                  <a:lnTo>
                    <a:pt x="10814" y="13030"/>
                  </a:lnTo>
                  <a:lnTo>
                    <a:pt x="11423" y="12860"/>
                  </a:lnTo>
                  <a:lnTo>
                    <a:pt x="12592" y="14516"/>
                  </a:lnTo>
                  <a:lnTo>
                    <a:pt x="13347" y="14516"/>
                  </a:lnTo>
                  <a:lnTo>
                    <a:pt x="13347" y="12032"/>
                  </a:lnTo>
                  <a:lnTo>
                    <a:pt x="13347" y="12032"/>
                  </a:lnTo>
                  <a:lnTo>
                    <a:pt x="13688" y="11886"/>
                  </a:lnTo>
                  <a:lnTo>
                    <a:pt x="14004" y="11715"/>
                  </a:lnTo>
                  <a:lnTo>
                    <a:pt x="14297" y="11545"/>
                  </a:lnTo>
                  <a:lnTo>
                    <a:pt x="14589" y="11350"/>
                  </a:lnTo>
                  <a:lnTo>
                    <a:pt x="14857" y="11131"/>
                  </a:lnTo>
                  <a:lnTo>
                    <a:pt x="15100" y="10911"/>
                  </a:lnTo>
                  <a:lnTo>
                    <a:pt x="15344" y="10668"/>
                  </a:lnTo>
                  <a:lnTo>
                    <a:pt x="15563" y="10400"/>
                  </a:lnTo>
                  <a:lnTo>
                    <a:pt x="15733" y="10132"/>
                  </a:lnTo>
                  <a:lnTo>
                    <a:pt x="15904" y="9864"/>
                  </a:lnTo>
                  <a:lnTo>
                    <a:pt x="16074" y="9572"/>
                  </a:lnTo>
                  <a:lnTo>
                    <a:pt x="16196" y="9255"/>
                  </a:lnTo>
                  <a:lnTo>
                    <a:pt x="16318" y="8939"/>
                  </a:lnTo>
                  <a:lnTo>
                    <a:pt x="16391" y="8598"/>
                  </a:lnTo>
                  <a:lnTo>
                    <a:pt x="16464" y="8257"/>
                  </a:lnTo>
                  <a:lnTo>
                    <a:pt x="16513" y="7916"/>
                  </a:lnTo>
                  <a:lnTo>
                    <a:pt x="16513" y="7916"/>
                  </a:lnTo>
                  <a:lnTo>
                    <a:pt x="16513" y="7599"/>
                  </a:lnTo>
                </a:path>
              </a:pathLst>
            </a:custGeom>
            <a:noFill/>
            <a:ln w="444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dirty="0"/>
            </a:p>
          </p:txBody>
        </p:sp>
        <p:sp>
          <p:nvSpPr>
            <p:cNvPr id="22" name="Google Shape;707;p37">
              <a:extLst>
                <a:ext uri="{FF2B5EF4-FFF2-40B4-BE49-F238E27FC236}">
                  <a16:creationId xmlns:a16="http://schemas.microsoft.com/office/drawing/2014/main" id="{DFBA534C-A124-4608-89C4-4126C8892EFC}"/>
                </a:ext>
              </a:extLst>
            </p:cNvPr>
            <p:cNvSpPr/>
            <p:nvPr/>
          </p:nvSpPr>
          <p:spPr>
            <a:xfrm>
              <a:off x="645650" y="3820725"/>
              <a:ext cx="34125" cy="34125"/>
            </a:xfrm>
            <a:custGeom>
              <a:avLst/>
              <a:gdLst/>
              <a:ahLst/>
              <a:cxnLst/>
              <a:rect l="l" t="t" r="r" b="b"/>
              <a:pathLst>
                <a:path w="1365" h="1365" fill="none" extrusionOk="0">
                  <a:moveTo>
                    <a:pt x="683" y="1364"/>
                  </a:moveTo>
                  <a:lnTo>
                    <a:pt x="683" y="1364"/>
                  </a:lnTo>
                  <a:lnTo>
                    <a:pt x="537" y="1340"/>
                  </a:lnTo>
                  <a:lnTo>
                    <a:pt x="415" y="1316"/>
                  </a:lnTo>
                  <a:lnTo>
                    <a:pt x="293" y="1243"/>
                  </a:lnTo>
                  <a:lnTo>
                    <a:pt x="196" y="1170"/>
                  </a:lnTo>
                  <a:lnTo>
                    <a:pt x="123" y="1072"/>
                  </a:lnTo>
                  <a:lnTo>
                    <a:pt x="50" y="950"/>
                  </a:lnTo>
                  <a:lnTo>
                    <a:pt x="25" y="829"/>
                  </a:lnTo>
                  <a:lnTo>
                    <a:pt x="1" y="682"/>
                  </a:lnTo>
                  <a:lnTo>
                    <a:pt x="1" y="682"/>
                  </a:lnTo>
                  <a:lnTo>
                    <a:pt x="25" y="536"/>
                  </a:lnTo>
                  <a:lnTo>
                    <a:pt x="50" y="415"/>
                  </a:lnTo>
                  <a:lnTo>
                    <a:pt x="123" y="317"/>
                  </a:lnTo>
                  <a:lnTo>
                    <a:pt x="196" y="195"/>
                  </a:lnTo>
                  <a:lnTo>
                    <a:pt x="293" y="122"/>
                  </a:lnTo>
                  <a:lnTo>
                    <a:pt x="415" y="74"/>
                  </a:lnTo>
                  <a:lnTo>
                    <a:pt x="537" y="25"/>
                  </a:lnTo>
                  <a:lnTo>
                    <a:pt x="683" y="1"/>
                  </a:lnTo>
                  <a:lnTo>
                    <a:pt x="683" y="1"/>
                  </a:lnTo>
                  <a:lnTo>
                    <a:pt x="805" y="25"/>
                  </a:lnTo>
                  <a:lnTo>
                    <a:pt x="951" y="74"/>
                  </a:lnTo>
                  <a:lnTo>
                    <a:pt x="1048" y="122"/>
                  </a:lnTo>
                  <a:lnTo>
                    <a:pt x="1170" y="195"/>
                  </a:lnTo>
                  <a:lnTo>
                    <a:pt x="1243" y="317"/>
                  </a:lnTo>
                  <a:lnTo>
                    <a:pt x="1292" y="415"/>
                  </a:lnTo>
                  <a:lnTo>
                    <a:pt x="1340" y="536"/>
                  </a:lnTo>
                  <a:lnTo>
                    <a:pt x="1365" y="682"/>
                  </a:lnTo>
                  <a:lnTo>
                    <a:pt x="1365" y="682"/>
                  </a:lnTo>
                  <a:lnTo>
                    <a:pt x="1340" y="829"/>
                  </a:lnTo>
                  <a:lnTo>
                    <a:pt x="1292" y="950"/>
                  </a:lnTo>
                  <a:lnTo>
                    <a:pt x="1243" y="1072"/>
                  </a:lnTo>
                  <a:lnTo>
                    <a:pt x="1170" y="1170"/>
                  </a:lnTo>
                  <a:lnTo>
                    <a:pt x="1048" y="1243"/>
                  </a:lnTo>
                  <a:lnTo>
                    <a:pt x="951" y="1316"/>
                  </a:lnTo>
                  <a:lnTo>
                    <a:pt x="805" y="1340"/>
                  </a:lnTo>
                  <a:lnTo>
                    <a:pt x="683" y="1364"/>
                  </a:lnTo>
                  <a:lnTo>
                    <a:pt x="683" y="1364"/>
                  </a:lnTo>
                </a:path>
              </a:pathLst>
            </a:custGeom>
            <a:noFill/>
            <a:ln w="2540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dirty="0"/>
            </a:p>
          </p:txBody>
        </p:sp>
        <p:sp>
          <p:nvSpPr>
            <p:cNvPr id="23" name="Google Shape;708;p37">
              <a:extLst>
                <a:ext uri="{FF2B5EF4-FFF2-40B4-BE49-F238E27FC236}">
                  <a16:creationId xmlns:a16="http://schemas.microsoft.com/office/drawing/2014/main" id="{EBD84C73-0AF0-4558-9F54-4AE055BF80AC}"/>
                </a:ext>
              </a:extLst>
            </p:cNvPr>
            <p:cNvSpPr/>
            <p:nvPr/>
          </p:nvSpPr>
          <p:spPr>
            <a:xfrm>
              <a:off x="747950" y="3753750"/>
              <a:ext cx="85275" cy="12200"/>
            </a:xfrm>
            <a:custGeom>
              <a:avLst/>
              <a:gdLst/>
              <a:ahLst/>
              <a:cxnLst/>
              <a:rect l="l" t="t" r="r" b="b"/>
              <a:pathLst>
                <a:path w="3411" h="488" fill="none" extrusionOk="0">
                  <a:moveTo>
                    <a:pt x="3410" y="488"/>
                  </a:moveTo>
                  <a:lnTo>
                    <a:pt x="3410" y="488"/>
                  </a:lnTo>
                  <a:lnTo>
                    <a:pt x="3215" y="366"/>
                  </a:lnTo>
                  <a:lnTo>
                    <a:pt x="3021" y="268"/>
                  </a:lnTo>
                  <a:lnTo>
                    <a:pt x="2826" y="195"/>
                  </a:lnTo>
                  <a:lnTo>
                    <a:pt x="2607" y="122"/>
                  </a:lnTo>
                  <a:lnTo>
                    <a:pt x="2387" y="74"/>
                  </a:lnTo>
                  <a:lnTo>
                    <a:pt x="2168" y="25"/>
                  </a:lnTo>
                  <a:lnTo>
                    <a:pt x="1925" y="0"/>
                  </a:lnTo>
                  <a:lnTo>
                    <a:pt x="1705" y="0"/>
                  </a:lnTo>
                  <a:lnTo>
                    <a:pt x="1462" y="0"/>
                  </a:lnTo>
                  <a:lnTo>
                    <a:pt x="1243" y="25"/>
                  </a:lnTo>
                  <a:lnTo>
                    <a:pt x="1023" y="74"/>
                  </a:lnTo>
                  <a:lnTo>
                    <a:pt x="804" y="122"/>
                  </a:lnTo>
                  <a:lnTo>
                    <a:pt x="585" y="195"/>
                  </a:lnTo>
                  <a:lnTo>
                    <a:pt x="366" y="268"/>
                  </a:lnTo>
                  <a:lnTo>
                    <a:pt x="171" y="366"/>
                  </a:lnTo>
                  <a:lnTo>
                    <a:pt x="1" y="488"/>
                  </a:lnTo>
                </a:path>
              </a:pathLst>
            </a:custGeom>
            <a:noFill/>
            <a:ln w="2540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b="1" dirty="0"/>
            </a:p>
          </p:txBody>
        </p:sp>
      </p:grpSp>
      <p:sp>
        <p:nvSpPr>
          <p:cNvPr id="4" name="Oval 3">
            <a:extLst>
              <a:ext uri="{FF2B5EF4-FFF2-40B4-BE49-F238E27FC236}">
                <a16:creationId xmlns:a16="http://schemas.microsoft.com/office/drawing/2014/main" id="{5CA3556A-DA5E-4954-92B0-2C9E642AA75D}"/>
              </a:ext>
            </a:extLst>
          </p:cNvPr>
          <p:cNvSpPr/>
          <p:nvPr/>
        </p:nvSpPr>
        <p:spPr>
          <a:xfrm>
            <a:off x="7228520" y="2057590"/>
            <a:ext cx="306053" cy="279846"/>
          </a:xfrm>
          <a:prstGeom prst="ellipse">
            <a:avLst/>
          </a:prstGeom>
          <a:noFill/>
          <a:ln w="19050">
            <a:solidFill>
              <a:srgbClr val="3F537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5" name="Oval 24">
            <a:extLst>
              <a:ext uri="{FF2B5EF4-FFF2-40B4-BE49-F238E27FC236}">
                <a16:creationId xmlns:a16="http://schemas.microsoft.com/office/drawing/2014/main" id="{FBC896C4-9CC2-4972-BB8D-576CBA1C8F47}"/>
              </a:ext>
            </a:extLst>
          </p:cNvPr>
          <p:cNvSpPr/>
          <p:nvPr/>
        </p:nvSpPr>
        <p:spPr>
          <a:xfrm>
            <a:off x="7464973" y="2585417"/>
            <a:ext cx="306053" cy="279846"/>
          </a:xfrm>
          <a:prstGeom prst="ellipse">
            <a:avLst/>
          </a:prstGeom>
          <a:noFill/>
          <a:ln w="19050">
            <a:solidFill>
              <a:srgbClr val="3F537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
        <p:nvSpPr>
          <p:cNvPr id="26" name="Oval 25">
            <a:extLst>
              <a:ext uri="{FF2B5EF4-FFF2-40B4-BE49-F238E27FC236}">
                <a16:creationId xmlns:a16="http://schemas.microsoft.com/office/drawing/2014/main" id="{31F5E69C-126D-469C-96AD-1617C8133EF2}"/>
              </a:ext>
            </a:extLst>
          </p:cNvPr>
          <p:cNvSpPr/>
          <p:nvPr/>
        </p:nvSpPr>
        <p:spPr>
          <a:xfrm>
            <a:off x="7129742" y="3043955"/>
            <a:ext cx="306053" cy="279846"/>
          </a:xfrm>
          <a:prstGeom prst="ellipse">
            <a:avLst/>
          </a:prstGeom>
          <a:noFill/>
          <a:ln w="19050">
            <a:solidFill>
              <a:srgbClr val="3F5378"/>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spTree>
    <p:extLst>
      <p:ext uri="{BB962C8B-B14F-4D97-AF65-F5344CB8AC3E}">
        <p14:creationId xmlns:p14="http://schemas.microsoft.com/office/powerpoint/2010/main" val="8727230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Four factors that influence price sensitivity</a:t>
            </a:r>
            <a:endParaRPr dirty="0"/>
          </a:p>
        </p:txBody>
      </p:sp>
      <p:sp>
        <p:nvSpPr>
          <p:cNvPr id="237" name="Google Shape;237;p16"/>
          <p:cNvSpPr txBox="1">
            <a:spLocks noGrp="1"/>
          </p:cNvSpPr>
          <p:nvPr>
            <p:ph type="body" idx="1"/>
          </p:nvPr>
        </p:nvSpPr>
        <p:spPr>
          <a:xfrm>
            <a:off x="814275" y="1327350"/>
            <a:ext cx="6132600" cy="3145500"/>
          </a:xfrm>
          <a:prstGeom prst="rect">
            <a:avLst/>
          </a:prstGeom>
        </p:spPr>
        <p:txBody>
          <a:bodyPr spcFirstLastPara="1" wrap="square" lIns="91425" tIns="91425" rIns="91425" bIns="91425" anchor="ctr" anchorCtr="0">
            <a:noAutofit/>
          </a:bodyPr>
          <a:lstStyle/>
          <a:p>
            <a:pPr lvl="0">
              <a:spcBef>
                <a:spcPts val="0"/>
              </a:spcBef>
            </a:pPr>
            <a:r>
              <a:rPr lang="en-US" dirty="0"/>
              <a:t>proportion of total cost</a:t>
            </a:r>
          </a:p>
          <a:p>
            <a:pPr lvl="0">
              <a:spcBef>
                <a:spcPts val="0"/>
              </a:spcBef>
            </a:pPr>
            <a:r>
              <a:rPr lang="en-US" dirty="0"/>
              <a:t>the level of differentiation between products</a:t>
            </a:r>
          </a:p>
          <a:p>
            <a:pPr lvl="0">
              <a:spcBef>
                <a:spcPts val="0"/>
              </a:spcBef>
            </a:pPr>
            <a:r>
              <a:rPr lang="en-US" dirty="0"/>
              <a:t>the importance of a product/service to the buyer for offering a quality service or product to their own customers </a:t>
            </a:r>
          </a:p>
          <a:p>
            <a:pPr lvl="0">
              <a:spcBef>
                <a:spcPts val="0"/>
              </a:spcBef>
            </a:pPr>
            <a:r>
              <a:rPr lang="en-US" dirty="0"/>
              <a:t>the level of competition between end users</a:t>
            </a:r>
          </a:p>
        </p:txBody>
      </p:sp>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18</a:t>
            </a:fld>
            <a:endParaRPr dirty="0"/>
          </a:p>
        </p:txBody>
      </p:sp>
      <p:grpSp>
        <p:nvGrpSpPr>
          <p:cNvPr id="239" name="Google Shape;239;p16"/>
          <p:cNvGrpSpPr/>
          <p:nvPr/>
        </p:nvGrpSpPr>
        <p:grpSpPr>
          <a:xfrm>
            <a:off x="282216" y="508000"/>
            <a:ext cx="532059" cy="452423"/>
            <a:chOff x="2594050" y="1631825"/>
            <a:chExt cx="439625" cy="439625"/>
          </a:xfrm>
        </p:grpSpPr>
        <p:sp>
          <p:nvSpPr>
            <p:cNvPr id="240" name="Google Shape;240;p16"/>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1" name="Google Shape;241;p16"/>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2" name="Google Shape;242;p16"/>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3" name="Google Shape;243;p16"/>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0" name="Rectangle 9">
            <a:extLst>
              <a:ext uri="{FF2B5EF4-FFF2-40B4-BE49-F238E27FC236}">
                <a16:creationId xmlns:a16="http://schemas.microsoft.com/office/drawing/2014/main" id="{F9433A58-BF71-4D4E-B433-AFBFA3F9FC59}"/>
              </a:ext>
            </a:extLst>
          </p:cNvPr>
          <p:cNvSpPr/>
          <p:nvPr/>
        </p:nvSpPr>
        <p:spPr>
          <a:xfrm>
            <a:off x="832938" y="4794300"/>
            <a:ext cx="8272462" cy="215444"/>
          </a:xfrm>
          <a:prstGeom prst="rect">
            <a:avLst/>
          </a:prstGeom>
        </p:spPr>
        <p:txBody>
          <a:bodyPr wrap="square">
            <a:spAutoFit/>
          </a:bodyPr>
          <a:lstStyle/>
          <a:p>
            <a:pPr marL="457200" indent="-476250"/>
            <a:r>
              <a:rPr lang="en-US" sz="800" dirty="0">
                <a:latin typeface="+mn-lt"/>
                <a:ea typeface="Times New Roman" panose="02020603050405020304" pitchFamily="18" charset="0"/>
                <a:cs typeface="Times New Roman" panose="02020603050405020304" pitchFamily="18" charset="0"/>
              </a:rPr>
              <a:t>Porter, M. E. (2008), “The five competitive forces that shape strategy”, </a:t>
            </a:r>
            <a:r>
              <a:rPr lang="en-US" sz="800" i="1" dirty="0">
                <a:latin typeface="+mn-lt"/>
                <a:ea typeface="Times New Roman" panose="02020603050405020304" pitchFamily="18" charset="0"/>
                <a:cs typeface="Times New Roman" panose="02020603050405020304" pitchFamily="18" charset="0"/>
              </a:rPr>
              <a:t>Harvard Business Review</a:t>
            </a:r>
            <a:r>
              <a:rPr lang="en-US" sz="800" dirty="0">
                <a:latin typeface="+mn-lt"/>
                <a:ea typeface="Times New Roman" panose="02020603050405020304" pitchFamily="18" charset="0"/>
                <a:cs typeface="Times New Roman" panose="02020603050405020304" pitchFamily="18" charset="0"/>
              </a:rPr>
              <a:t>, Vol. 86 No. 1, pp. 78–93.</a:t>
            </a:r>
            <a:endParaRPr lang="en-US" sz="700" dirty="0">
              <a:latin typeface="+mn-l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706172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23"/>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Metrics to determine price sensitivity factors</a:t>
            </a:r>
            <a:endParaRPr dirty="0"/>
          </a:p>
        </p:txBody>
      </p:sp>
      <p:sp>
        <p:nvSpPr>
          <p:cNvPr id="343" name="Google Shape;343;p23"/>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19</a:t>
            </a:fld>
            <a:endParaRPr dirty="0"/>
          </a:p>
        </p:txBody>
      </p:sp>
      <p:grpSp>
        <p:nvGrpSpPr>
          <p:cNvPr id="344" name="Google Shape;344;p23"/>
          <p:cNvGrpSpPr/>
          <p:nvPr/>
        </p:nvGrpSpPr>
        <p:grpSpPr>
          <a:xfrm>
            <a:off x="166111" y="503868"/>
            <a:ext cx="506431" cy="524480"/>
            <a:chOff x="5292575" y="3681900"/>
            <a:chExt cx="420150" cy="373275"/>
          </a:xfrm>
        </p:grpSpPr>
        <p:sp>
          <p:nvSpPr>
            <p:cNvPr id="345" name="Google Shape;345;p23"/>
            <p:cNvSpPr/>
            <p:nvPr/>
          </p:nvSpPr>
          <p:spPr>
            <a:xfrm>
              <a:off x="5292575" y="3706875"/>
              <a:ext cx="420150" cy="266700"/>
            </a:xfrm>
            <a:custGeom>
              <a:avLst/>
              <a:gdLst/>
              <a:ahLst/>
              <a:cxnLst/>
              <a:rect l="l" t="t" r="r" b="b"/>
              <a:pathLst>
                <a:path w="16806" h="10668" fill="none" extrusionOk="0">
                  <a:moveTo>
                    <a:pt x="16319" y="0"/>
                  </a:moveTo>
                  <a:lnTo>
                    <a:pt x="488" y="0"/>
                  </a:lnTo>
                  <a:lnTo>
                    <a:pt x="488" y="0"/>
                  </a:lnTo>
                  <a:lnTo>
                    <a:pt x="390" y="0"/>
                  </a:lnTo>
                  <a:lnTo>
                    <a:pt x="293" y="25"/>
                  </a:lnTo>
                  <a:lnTo>
                    <a:pt x="196" y="73"/>
                  </a:lnTo>
                  <a:lnTo>
                    <a:pt x="123" y="146"/>
                  </a:lnTo>
                  <a:lnTo>
                    <a:pt x="74" y="219"/>
                  </a:lnTo>
                  <a:lnTo>
                    <a:pt x="25" y="292"/>
                  </a:lnTo>
                  <a:lnTo>
                    <a:pt x="1" y="390"/>
                  </a:lnTo>
                  <a:lnTo>
                    <a:pt x="1" y="487"/>
                  </a:lnTo>
                  <a:lnTo>
                    <a:pt x="1" y="10181"/>
                  </a:lnTo>
                  <a:lnTo>
                    <a:pt x="1" y="10181"/>
                  </a:lnTo>
                  <a:lnTo>
                    <a:pt x="1" y="10278"/>
                  </a:lnTo>
                  <a:lnTo>
                    <a:pt x="25" y="10375"/>
                  </a:lnTo>
                  <a:lnTo>
                    <a:pt x="74" y="10448"/>
                  </a:lnTo>
                  <a:lnTo>
                    <a:pt x="123" y="10522"/>
                  </a:lnTo>
                  <a:lnTo>
                    <a:pt x="196" y="10570"/>
                  </a:lnTo>
                  <a:lnTo>
                    <a:pt x="293" y="10619"/>
                  </a:lnTo>
                  <a:lnTo>
                    <a:pt x="390" y="10643"/>
                  </a:lnTo>
                  <a:lnTo>
                    <a:pt x="488" y="10668"/>
                  </a:lnTo>
                  <a:lnTo>
                    <a:pt x="16319" y="10668"/>
                  </a:lnTo>
                  <a:lnTo>
                    <a:pt x="16319" y="10668"/>
                  </a:lnTo>
                  <a:lnTo>
                    <a:pt x="16416" y="10643"/>
                  </a:lnTo>
                  <a:lnTo>
                    <a:pt x="16513" y="10619"/>
                  </a:lnTo>
                  <a:lnTo>
                    <a:pt x="16611" y="10570"/>
                  </a:lnTo>
                  <a:lnTo>
                    <a:pt x="16684" y="10522"/>
                  </a:lnTo>
                  <a:lnTo>
                    <a:pt x="16733" y="10448"/>
                  </a:lnTo>
                  <a:lnTo>
                    <a:pt x="16781" y="10375"/>
                  </a:lnTo>
                  <a:lnTo>
                    <a:pt x="16806" y="10278"/>
                  </a:lnTo>
                  <a:lnTo>
                    <a:pt x="16806" y="10181"/>
                  </a:lnTo>
                  <a:lnTo>
                    <a:pt x="16806" y="487"/>
                  </a:lnTo>
                  <a:lnTo>
                    <a:pt x="16806" y="487"/>
                  </a:lnTo>
                  <a:lnTo>
                    <a:pt x="16806" y="390"/>
                  </a:lnTo>
                  <a:lnTo>
                    <a:pt x="16781" y="292"/>
                  </a:lnTo>
                  <a:lnTo>
                    <a:pt x="16733" y="219"/>
                  </a:lnTo>
                  <a:lnTo>
                    <a:pt x="16684" y="146"/>
                  </a:lnTo>
                  <a:lnTo>
                    <a:pt x="16611" y="73"/>
                  </a:lnTo>
                  <a:lnTo>
                    <a:pt x="16513" y="25"/>
                  </a:lnTo>
                  <a:lnTo>
                    <a:pt x="16416" y="0"/>
                  </a:lnTo>
                  <a:lnTo>
                    <a:pt x="16319" y="0"/>
                  </a:lnTo>
                  <a:lnTo>
                    <a:pt x="16319" y="0"/>
                  </a:lnTo>
                  <a:close/>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6" name="Google Shape;346;p23"/>
            <p:cNvSpPr/>
            <p:nvPr/>
          </p:nvSpPr>
          <p:spPr>
            <a:xfrm>
              <a:off x="5490475" y="3681900"/>
              <a:ext cx="24375" cy="25000"/>
            </a:xfrm>
            <a:custGeom>
              <a:avLst/>
              <a:gdLst/>
              <a:ahLst/>
              <a:cxnLst/>
              <a:rect l="l" t="t" r="r" b="b"/>
              <a:pathLst>
                <a:path w="975" h="1000" fill="none" extrusionOk="0">
                  <a:moveTo>
                    <a:pt x="974" y="999"/>
                  </a:moveTo>
                  <a:lnTo>
                    <a:pt x="974" y="488"/>
                  </a:lnTo>
                  <a:lnTo>
                    <a:pt x="974" y="488"/>
                  </a:lnTo>
                  <a:lnTo>
                    <a:pt x="974" y="390"/>
                  </a:lnTo>
                  <a:lnTo>
                    <a:pt x="926" y="293"/>
                  </a:lnTo>
                  <a:lnTo>
                    <a:pt x="901" y="220"/>
                  </a:lnTo>
                  <a:lnTo>
                    <a:pt x="828" y="147"/>
                  </a:lnTo>
                  <a:lnTo>
                    <a:pt x="755" y="74"/>
                  </a:lnTo>
                  <a:lnTo>
                    <a:pt x="682" y="49"/>
                  </a:lnTo>
                  <a:lnTo>
                    <a:pt x="585" y="1"/>
                  </a:lnTo>
                  <a:lnTo>
                    <a:pt x="487" y="1"/>
                  </a:lnTo>
                  <a:lnTo>
                    <a:pt x="487" y="1"/>
                  </a:lnTo>
                  <a:lnTo>
                    <a:pt x="390" y="1"/>
                  </a:lnTo>
                  <a:lnTo>
                    <a:pt x="292" y="49"/>
                  </a:lnTo>
                  <a:lnTo>
                    <a:pt x="219" y="74"/>
                  </a:lnTo>
                  <a:lnTo>
                    <a:pt x="146" y="147"/>
                  </a:lnTo>
                  <a:lnTo>
                    <a:pt x="73" y="220"/>
                  </a:lnTo>
                  <a:lnTo>
                    <a:pt x="49" y="293"/>
                  </a:lnTo>
                  <a:lnTo>
                    <a:pt x="0" y="390"/>
                  </a:lnTo>
                  <a:lnTo>
                    <a:pt x="0" y="488"/>
                  </a:lnTo>
                  <a:lnTo>
                    <a:pt x="0" y="999"/>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7" name="Google Shape;347;p23"/>
            <p:cNvSpPr/>
            <p:nvPr/>
          </p:nvSpPr>
          <p:spPr>
            <a:xfrm>
              <a:off x="5358350" y="3973550"/>
              <a:ext cx="60900" cy="81625"/>
            </a:xfrm>
            <a:custGeom>
              <a:avLst/>
              <a:gdLst/>
              <a:ahLst/>
              <a:cxnLst/>
              <a:rect l="l" t="t" r="r" b="b"/>
              <a:pathLst>
                <a:path w="2436" h="3265" fill="none" extrusionOk="0">
                  <a:moveTo>
                    <a:pt x="1340" y="1"/>
                  </a:moveTo>
                  <a:lnTo>
                    <a:pt x="49" y="2558"/>
                  </a:lnTo>
                  <a:lnTo>
                    <a:pt x="49" y="2558"/>
                  </a:lnTo>
                  <a:lnTo>
                    <a:pt x="24" y="2631"/>
                  </a:lnTo>
                  <a:lnTo>
                    <a:pt x="0" y="2728"/>
                  </a:lnTo>
                  <a:lnTo>
                    <a:pt x="0" y="2826"/>
                  </a:lnTo>
                  <a:lnTo>
                    <a:pt x="24" y="2923"/>
                  </a:lnTo>
                  <a:lnTo>
                    <a:pt x="73" y="2996"/>
                  </a:lnTo>
                  <a:lnTo>
                    <a:pt x="122" y="3094"/>
                  </a:lnTo>
                  <a:lnTo>
                    <a:pt x="195" y="3142"/>
                  </a:lnTo>
                  <a:lnTo>
                    <a:pt x="268" y="3215"/>
                  </a:lnTo>
                  <a:lnTo>
                    <a:pt x="268" y="3215"/>
                  </a:lnTo>
                  <a:lnTo>
                    <a:pt x="390" y="3240"/>
                  </a:lnTo>
                  <a:lnTo>
                    <a:pt x="487" y="3264"/>
                  </a:lnTo>
                  <a:lnTo>
                    <a:pt x="487" y="3264"/>
                  </a:lnTo>
                  <a:lnTo>
                    <a:pt x="633" y="3240"/>
                  </a:lnTo>
                  <a:lnTo>
                    <a:pt x="755" y="3191"/>
                  </a:lnTo>
                  <a:lnTo>
                    <a:pt x="853" y="3094"/>
                  </a:lnTo>
                  <a:lnTo>
                    <a:pt x="926" y="2996"/>
                  </a:lnTo>
                  <a:lnTo>
                    <a:pt x="2436" y="1"/>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8" name="Google Shape;348;p23"/>
            <p:cNvSpPr/>
            <p:nvPr/>
          </p:nvSpPr>
          <p:spPr>
            <a:xfrm>
              <a:off x="5586050" y="3973550"/>
              <a:ext cx="60925" cy="81625"/>
            </a:xfrm>
            <a:custGeom>
              <a:avLst/>
              <a:gdLst/>
              <a:ahLst/>
              <a:cxnLst/>
              <a:rect l="l" t="t" r="r" b="b"/>
              <a:pathLst>
                <a:path w="2437" h="3265" fill="none" extrusionOk="0">
                  <a:moveTo>
                    <a:pt x="1" y="1"/>
                  </a:moveTo>
                  <a:lnTo>
                    <a:pt x="1511" y="2996"/>
                  </a:lnTo>
                  <a:lnTo>
                    <a:pt x="1511" y="2996"/>
                  </a:lnTo>
                  <a:lnTo>
                    <a:pt x="1584" y="3094"/>
                  </a:lnTo>
                  <a:lnTo>
                    <a:pt x="1681" y="3191"/>
                  </a:lnTo>
                  <a:lnTo>
                    <a:pt x="1803" y="3240"/>
                  </a:lnTo>
                  <a:lnTo>
                    <a:pt x="1949" y="3264"/>
                  </a:lnTo>
                  <a:lnTo>
                    <a:pt x="1949" y="3264"/>
                  </a:lnTo>
                  <a:lnTo>
                    <a:pt x="2047" y="3240"/>
                  </a:lnTo>
                  <a:lnTo>
                    <a:pt x="2168" y="3215"/>
                  </a:lnTo>
                  <a:lnTo>
                    <a:pt x="2168" y="3215"/>
                  </a:lnTo>
                  <a:lnTo>
                    <a:pt x="2241" y="3142"/>
                  </a:lnTo>
                  <a:lnTo>
                    <a:pt x="2315" y="3094"/>
                  </a:lnTo>
                  <a:lnTo>
                    <a:pt x="2363" y="2996"/>
                  </a:lnTo>
                  <a:lnTo>
                    <a:pt x="2412" y="2923"/>
                  </a:lnTo>
                  <a:lnTo>
                    <a:pt x="2436" y="2826"/>
                  </a:lnTo>
                  <a:lnTo>
                    <a:pt x="2436" y="2728"/>
                  </a:lnTo>
                  <a:lnTo>
                    <a:pt x="2412" y="2631"/>
                  </a:lnTo>
                  <a:lnTo>
                    <a:pt x="2388" y="2558"/>
                  </a:lnTo>
                  <a:lnTo>
                    <a:pt x="1097" y="1"/>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9" name="Google Shape;349;p23"/>
            <p:cNvSpPr/>
            <p:nvPr/>
          </p:nvSpPr>
          <p:spPr>
            <a:xfrm>
              <a:off x="5316925" y="3731225"/>
              <a:ext cx="371450" cy="218000"/>
            </a:xfrm>
            <a:custGeom>
              <a:avLst/>
              <a:gdLst/>
              <a:ahLst/>
              <a:cxnLst/>
              <a:rect l="l" t="t" r="r" b="b"/>
              <a:pathLst>
                <a:path w="14858" h="8720" fill="none" extrusionOk="0">
                  <a:moveTo>
                    <a:pt x="1" y="0"/>
                  </a:moveTo>
                  <a:lnTo>
                    <a:pt x="1" y="8719"/>
                  </a:lnTo>
                  <a:lnTo>
                    <a:pt x="14857" y="8719"/>
                  </a:lnTo>
                  <a:lnTo>
                    <a:pt x="14857" y="0"/>
                  </a:lnTo>
                  <a:lnTo>
                    <a:pt x="1" y="0"/>
                  </a:lnTo>
                  <a:close/>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0" name="Google Shape;350;p23"/>
            <p:cNvSpPr/>
            <p:nvPr/>
          </p:nvSpPr>
          <p:spPr>
            <a:xfrm>
              <a:off x="5380250" y="3784800"/>
              <a:ext cx="230200" cy="115725"/>
            </a:xfrm>
            <a:custGeom>
              <a:avLst/>
              <a:gdLst/>
              <a:ahLst/>
              <a:cxnLst/>
              <a:rect l="l" t="t" r="r" b="b"/>
              <a:pathLst>
                <a:path w="9208" h="4629" fill="none" extrusionOk="0">
                  <a:moveTo>
                    <a:pt x="9207" y="1"/>
                  </a:moveTo>
                  <a:lnTo>
                    <a:pt x="5213" y="3995"/>
                  </a:lnTo>
                  <a:lnTo>
                    <a:pt x="5213" y="3995"/>
                  </a:lnTo>
                  <a:lnTo>
                    <a:pt x="5140" y="4044"/>
                  </a:lnTo>
                  <a:lnTo>
                    <a:pt x="5067" y="4092"/>
                  </a:lnTo>
                  <a:lnTo>
                    <a:pt x="4969" y="4117"/>
                  </a:lnTo>
                  <a:lnTo>
                    <a:pt x="4872" y="4141"/>
                  </a:lnTo>
                  <a:lnTo>
                    <a:pt x="4774" y="4117"/>
                  </a:lnTo>
                  <a:lnTo>
                    <a:pt x="4677" y="4092"/>
                  </a:lnTo>
                  <a:lnTo>
                    <a:pt x="4604" y="4044"/>
                  </a:lnTo>
                  <a:lnTo>
                    <a:pt x="4531" y="3995"/>
                  </a:lnTo>
                  <a:lnTo>
                    <a:pt x="2582" y="2046"/>
                  </a:lnTo>
                  <a:lnTo>
                    <a:pt x="1" y="4628"/>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1" name="Google Shape;351;p23"/>
            <p:cNvSpPr/>
            <p:nvPr/>
          </p:nvSpPr>
          <p:spPr>
            <a:xfrm>
              <a:off x="5547700" y="3779925"/>
              <a:ext cx="68825" cy="68825"/>
            </a:xfrm>
            <a:custGeom>
              <a:avLst/>
              <a:gdLst/>
              <a:ahLst/>
              <a:cxnLst/>
              <a:rect l="l" t="t" r="r" b="b"/>
              <a:pathLst>
                <a:path w="2753" h="2753" fill="none" extrusionOk="0">
                  <a:moveTo>
                    <a:pt x="0" y="1"/>
                  </a:moveTo>
                  <a:lnTo>
                    <a:pt x="2265" y="1"/>
                  </a:lnTo>
                  <a:lnTo>
                    <a:pt x="2265" y="1"/>
                  </a:lnTo>
                  <a:lnTo>
                    <a:pt x="2363" y="1"/>
                  </a:lnTo>
                  <a:lnTo>
                    <a:pt x="2460" y="25"/>
                  </a:lnTo>
                  <a:lnTo>
                    <a:pt x="2533" y="74"/>
                  </a:lnTo>
                  <a:lnTo>
                    <a:pt x="2606" y="147"/>
                  </a:lnTo>
                  <a:lnTo>
                    <a:pt x="2680" y="220"/>
                  </a:lnTo>
                  <a:lnTo>
                    <a:pt x="2728" y="293"/>
                  </a:lnTo>
                  <a:lnTo>
                    <a:pt x="2753" y="390"/>
                  </a:lnTo>
                  <a:lnTo>
                    <a:pt x="2753" y="488"/>
                  </a:lnTo>
                  <a:lnTo>
                    <a:pt x="2753" y="2753"/>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aphicFrame>
        <p:nvGraphicFramePr>
          <p:cNvPr id="14" name="Table 13">
            <a:extLst>
              <a:ext uri="{FF2B5EF4-FFF2-40B4-BE49-F238E27FC236}">
                <a16:creationId xmlns:a16="http://schemas.microsoft.com/office/drawing/2014/main" id="{CCEB57FC-D7EC-4324-BE77-B8AED1C8408E}"/>
              </a:ext>
            </a:extLst>
          </p:cNvPr>
          <p:cNvGraphicFramePr>
            <a:graphicFrameLocks noGrp="1"/>
          </p:cNvGraphicFramePr>
          <p:nvPr>
            <p:extLst>
              <p:ext uri="{D42A27DB-BD31-4B8C-83A1-F6EECF244321}">
                <p14:modId xmlns:p14="http://schemas.microsoft.com/office/powerpoint/2010/main" val="1837540990"/>
              </p:ext>
            </p:extLst>
          </p:nvPr>
        </p:nvGraphicFramePr>
        <p:xfrm>
          <a:off x="166111" y="1422400"/>
          <a:ext cx="8680346" cy="3429726"/>
        </p:xfrm>
        <a:graphic>
          <a:graphicData uri="http://schemas.openxmlformats.org/drawingml/2006/table">
            <a:tbl>
              <a:tblPr firstRow="1" bandRow="1">
                <a:tableStyleId>{5C22544A-7EE6-4342-B048-85BDC9FD1C3A}</a:tableStyleId>
              </a:tblPr>
              <a:tblGrid>
                <a:gridCol w="3516760">
                  <a:extLst>
                    <a:ext uri="{9D8B030D-6E8A-4147-A177-3AD203B41FA5}">
                      <a16:colId xmlns:a16="http://schemas.microsoft.com/office/drawing/2014/main" val="914546236"/>
                    </a:ext>
                  </a:extLst>
                </a:gridCol>
                <a:gridCol w="5163586">
                  <a:extLst>
                    <a:ext uri="{9D8B030D-6E8A-4147-A177-3AD203B41FA5}">
                      <a16:colId xmlns:a16="http://schemas.microsoft.com/office/drawing/2014/main" val="3785777136"/>
                    </a:ext>
                  </a:extLst>
                </a:gridCol>
              </a:tblGrid>
              <a:tr h="465035">
                <a:tc>
                  <a:txBody>
                    <a:bodyPr/>
                    <a:lstStyle/>
                    <a:p>
                      <a:r>
                        <a:rPr lang="en-US" sz="1800" dirty="0">
                          <a:latin typeface="Roboto Condensed Light" panose="020B0604020202020204" charset="0"/>
                          <a:ea typeface="Roboto Condensed Light" panose="020B0604020202020204" charset="0"/>
                        </a:rPr>
                        <a:t>Price sensitivity factor</a:t>
                      </a:r>
                    </a:p>
                  </a:txBody>
                  <a:tcPr>
                    <a:solidFill>
                      <a:srgbClr val="FF9800"/>
                    </a:solidFill>
                  </a:tcPr>
                </a:tc>
                <a:tc>
                  <a:txBody>
                    <a:bodyPr/>
                    <a:lstStyle/>
                    <a:p>
                      <a:r>
                        <a:rPr lang="en-US" sz="1800" dirty="0">
                          <a:latin typeface="Roboto Condensed Light" panose="020B0604020202020204" charset="0"/>
                          <a:ea typeface="Roboto Condensed Light" panose="020B0604020202020204" charset="0"/>
                        </a:rPr>
                        <a:t>Metric</a:t>
                      </a:r>
                    </a:p>
                  </a:txBody>
                  <a:tcPr>
                    <a:solidFill>
                      <a:srgbClr val="FF9800"/>
                    </a:solidFill>
                  </a:tcPr>
                </a:tc>
                <a:extLst>
                  <a:ext uri="{0D108BD9-81ED-4DB2-BD59-A6C34878D82A}">
                    <a16:rowId xmlns:a16="http://schemas.microsoft.com/office/drawing/2014/main" val="794404375"/>
                  </a:ext>
                </a:extLst>
              </a:tr>
              <a:tr h="310023">
                <a:tc>
                  <a:txBody>
                    <a:bodyPr/>
                    <a:lstStyle/>
                    <a:p>
                      <a:pPr marL="0" marR="0" algn="l" rtl="0">
                        <a:lnSpc>
                          <a:spcPct val="100000"/>
                        </a:lnSpc>
                        <a:spcBef>
                          <a:spcPts val="0"/>
                        </a:spcBef>
                        <a:spcAft>
                          <a:spcPts val="0"/>
                        </a:spcAft>
                        <a:buClr>
                          <a:srgbClr val="000000"/>
                        </a:buClr>
                        <a:buFont typeface="Arial"/>
                      </a:pPr>
                      <a:r>
                        <a:rPr lang="en-US" sz="1800" u="none" strike="noStrike" cap="none" dirty="0">
                          <a:latin typeface="Roboto Condensed Light" panose="020B0604020202020204" charset="0"/>
                          <a:ea typeface="Roboto Condensed Light" panose="020B0604020202020204" charset="0"/>
                          <a:sym typeface="Arial"/>
                        </a:rPr>
                        <a:t>Proportion of total cost</a:t>
                      </a:r>
                      <a:endParaRPr lang="en-US" sz="1800" b="0" i="0" u="none" strike="noStrike" cap="none" dirty="0">
                        <a:solidFill>
                          <a:schemeClr val="dk1"/>
                        </a:solidFill>
                        <a:latin typeface="Roboto Condensed Light" panose="020B0604020202020204" charset="0"/>
                        <a:ea typeface="Roboto Condensed Light" panose="020B0604020202020204" charset="0"/>
                        <a:cs typeface="+mn-cs"/>
                        <a:sym typeface="Arial"/>
                      </a:endParaRPr>
                    </a:p>
                  </a:txBody>
                  <a:tcPr marL="68580" marR="68580" marT="0" marB="0"/>
                </a:tc>
                <a:tc>
                  <a:txBody>
                    <a:bodyPr/>
                    <a:lstStyle/>
                    <a:p>
                      <a:pPr marL="285750" marR="0" indent="-285750" algn="l" rtl="0">
                        <a:lnSpc>
                          <a:spcPct val="100000"/>
                        </a:lnSpc>
                        <a:spcBef>
                          <a:spcPts val="0"/>
                        </a:spcBef>
                        <a:spcAft>
                          <a:spcPts val="0"/>
                        </a:spcAft>
                        <a:buClr>
                          <a:srgbClr val="000000"/>
                        </a:buClr>
                        <a:buFont typeface="Arial" panose="020B0604020202020204" pitchFamily="34" charset="0"/>
                        <a:buChar char="•"/>
                      </a:pPr>
                      <a:r>
                        <a:rPr lang="en-US" sz="1800" u="none" strike="noStrike" cap="none" dirty="0">
                          <a:latin typeface="Roboto Condensed Light" panose="020B0604020202020204" charset="0"/>
                          <a:ea typeface="Roboto Condensed Light" panose="020B0604020202020204" charset="0"/>
                          <a:sym typeface="Arial"/>
                        </a:rPr>
                        <a:t>Portion of spend</a:t>
                      </a:r>
                      <a:endParaRPr lang="en-US" sz="1800" b="0" i="0" u="none" strike="noStrike" cap="none" dirty="0">
                        <a:solidFill>
                          <a:schemeClr val="dk1"/>
                        </a:solidFill>
                        <a:latin typeface="Roboto Condensed Light" panose="020B0604020202020204" charset="0"/>
                        <a:ea typeface="Roboto Condensed Light" panose="020B0604020202020204" charset="0"/>
                        <a:cs typeface="+mn-cs"/>
                        <a:sym typeface="Arial"/>
                      </a:endParaRPr>
                    </a:p>
                  </a:txBody>
                  <a:tcPr marL="68580" marR="68580" marT="0" marB="0"/>
                </a:tc>
                <a:extLst>
                  <a:ext uri="{0D108BD9-81ED-4DB2-BD59-A6C34878D82A}">
                    <a16:rowId xmlns:a16="http://schemas.microsoft.com/office/drawing/2014/main" val="3266028226"/>
                  </a:ext>
                </a:extLst>
              </a:tr>
              <a:tr h="509456">
                <a:tc>
                  <a:txBody>
                    <a:bodyPr/>
                    <a:lstStyle/>
                    <a:p>
                      <a:pPr marL="0" marR="0" algn="l" rtl="0">
                        <a:lnSpc>
                          <a:spcPct val="100000"/>
                        </a:lnSpc>
                        <a:spcBef>
                          <a:spcPts val="0"/>
                        </a:spcBef>
                        <a:spcAft>
                          <a:spcPts val="0"/>
                        </a:spcAft>
                        <a:buClr>
                          <a:srgbClr val="000000"/>
                        </a:buClr>
                        <a:buFont typeface="Arial"/>
                      </a:pPr>
                      <a:r>
                        <a:rPr lang="en-US" sz="1800" u="none" strike="noStrike" cap="none" dirty="0">
                          <a:latin typeface="Roboto Condensed Light" panose="020B0604020202020204" charset="0"/>
                          <a:ea typeface="Roboto Condensed Light" panose="020B0604020202020204" charset="0"/>
                          <a:sym typeface="Arial"/>
                        </a:rPr>
                        <a:t>The level of differentiation between products</a:t>
                      </a:r>
                      <a:endParaRPr lang="en-US" sz="1800" b="0" i="0" u="none" strike="noStrike" cap="none" dirty="0">
                        <a:solidFill>
                          <a:schemeClr val="dk1"/>
                        </a:solidFill>
                        <a:latin typeface="Roboto Condensed Light" panose="020B0604020202020204" charset="0"/>
                        <a:ea typeface="Roboto Condensed Light" panose="020B0604020202020204" charset="0"/>
                        <a:cs typeface="+mn-cs"/>
                        <a:sym typeface="Arial"/>
                      </a:endParaRPr>
                    </a:p>
                  </a:txBody>
                  <a:tcPr marL="68580" marR="68580" marT="0" marB="0"/>
                </a:tc>
                <a:tc>
                  <a:txBody>
                    <a:bodyPr/>
                    <a:lstStyle/>
                    <a:p>
                      <a:pPr marL="285750" marR="0" indent="-285750" algn="l" rtl="0">
                        <a:lnSpc>
                          <a:spcPct val="100000"/>
                        </a:lnSpc>
                        <a:spcBef>
                          <a:spcPts val="0"/>
                        </a:spcBef>
                        <a:spcAft>
                          <a:spcPts val="0"/>
                        </a:spcAft>
                        <a:buClr>
                          <a:srgbClr val="000000"/>
                        </a:buClr>
                        <a:buFont typeface="Arial" panose="020B0604020202020204" pitchFamily="34" charset="0"/>
                        <a:buChar char="•"/>
                      </a:pPr>
                      <a:r>
                        <a:rPr lang="en-US" sz="1800" u="none" strike="noStrike" cap="none" dirty="0">
                          <a:latin typeface="Roboto Condensed Light" panose="020B0604020202020204" charset="0"/>
                          <a:ea typeface="Roboto Condensed Light" panose="020B0604020202020204" charset="0"/>
                          <a:sym typeface="Arial"/>
                        </a:rPr>
                        <a:t>Content coverage (i.e. overlaps, uniqueness)</a:t>
                      </a:r>
                      <a:endParaRPr lang="en-US" sz="1800" b="0" i="0" u="none" strike="noStrike" cap="none" dirty="0">
                        <a:solidFill>
                          <a:schemeClr val="dk1"/>
                        </a:solidFill>
                        <a:latin typeface="Roboto Condensed Light" panose="020B0604020202020204" charset="0"/>
                        <a:ea typeface="Roboto Condensed Light" panose="020B0604020202020204" charset="0"/>
                        <a:cs typeface="+mn-cs"/>
                        <a:sym typeface="Arial"/>
                      </a:endParaRPr>
                    </a:p>
                  </a:txBody>
                  <a:tcPr marL="68580" marR="68580" marT="0" marB="0"/>
                </a:tc>
                <a:extLst>
                  <a:ext uri="{0D108BD9-81ED-4DB2-BD59-A6C34878D82A}">
                    <a16:rowId xmlns:a16="http://schemas.microsoft.com/office/drawing/2014/main" val="1887669999"/>
                  </a:ext>
                </a:extLst>
              </a:tr>
              <a:tr h="1485981">
                <a:tc>
                  <a:txBody>
                    <a:bodyPr/>
                    <a:lstStyle/>
                    <a:p>
                      <a:pPr marL="0" marR="0" algn="l" rtl="0">
                        <a:lnSpc>
                          <a:spcPct val="100000"/>
                        </a:lnSpc>
                        <a:spcBef>
                          <a:spcPts val="0"/>
                        </a:spcBef>
                        <a:spcAft>
                          <a:spcPts val="0"/>
                        </a:spcAft>
                        <a:buClr>
                          <a:srgbClr val="000000"/>
                        </a:buClr>
                        <a:buFont typeface="Arial"/>
                      </a:pPr>
                      <a:r>
                        <a:rPr lang="en-US" sz="1800" u="none" strike="noStrike" cap="none" dirty="0">
                          <a:latin typeface="Roboto Condensed Light" panose="020B0604020202020204" charset="0"/>
                          <a:ea typeface="Roboto Condensed Light" panose="020B0604020202020204" charset="0"/>
                          <a:sym typeface="Arial"/>
                        </a:rPr>
                        <a:t>The importance of product/service to the buyer for offering a quality service or product to their own customers</a:t>
                      </a:r>
                      <a:endParaRPr lang="en-US" sz="1800" b="0" i="0" u="none" strike="noStrike" cap="none" dirty="0">
                        <a:solidFill>
                          <a:schemeClr val="dk1"/>
                        </a:solidFill>
                        <a:latin typeface="Roboto Condensed Light" panose="020B0604020202020204" charset="0"/>
                        <a:ea typeface="Roboto Condensed Light" panose="020B0604020202020204" charset="0"/>
                        <a:cs typeface="+mn-cs"/>
                        <a:sym typeface="Arial"/>
                      </a:endParaRPr>
                    </a:p>
                  </a:txBody>
                  <a:tcPr marL="68580" marR="68580" marT="0" marB="0"/>
                </a:tc>
                <a:tc>
                  <a:txBody>
                    <a:bodyPr/>
                    <a:lstStyle/>
                    <a:p>
                      <a:pPr marL="285750" marR="0" indent="-285750" algn="l" rtl="0">
                        <a:lnSpc>
                          <a:spcPct val="100000"/>
                        </a:lnSpc>
                        <a:spcBef>
                          <a:spcPts val="0"/>
                        </a:spcBef>
                        <a:spcAft>
                          <a:spcPts val="0"/>
                        </a:spcAft>
                        <a:buClr>
                          <a:srgbClr val="000000"/>
                        </a:buClr>
                        <a:buFont typeface="Arial" panose="020B0604020202020204" pitchFamily="34" charset="0"/>
                        <a:buChar char="•"/>
                      </a:pPr>
                      <a:r>
                        <a:rPr lang="en-US" sz="1800" u="none" strike="noStrike" cap="none" dirty="0">
                          <a:latin typeface="Roboto Condensed Light" panose="020B0604020202020204" charset="0"/>
                          <a:ea typeface="Roboto Condensed Light" panose="020B0604020202020204" charset="0"/>
                          <a:sym typeface="Arial"/>
                        </a:rPr>
                        <a:t>Cost per use </a:t>
                      </a:r>
                    </a:p>
                    <a:p>
                      <a:pPr marL="285750" marR="0" indent="-285750" algn="l" rtl="0">
                        <a:lnSpc>
                          <a:spcPct val="100000"/>
                        </a:lnSpc>
                        <a:spcBef>
                          <a:spcPts val="0"/>
                        </a:spcBef>
                        <a:spcAft>
                          <a:spcPts val="0"/>
                        </a:spcAft>
                        <a:buClr>
                          <a:srgbClr val="000000"/>
                        </a:buClr>
                        <a:buFont typeface="Arial" panose="020B0604020202020204" pitchFamily="34" charset="0"/>
                        <a:buChar char="•"/>
                      </a:pPr>
                      <a:r>
                        <a:rPr lang="en-US" sz="1800" u="none" strike="noStrike" cap="none" dirty="0">
                          <a:latin typeface="Roboto Condensed Light" panose="020B0604020202020204" charset="0"/>
                          <a:ea typeface="Roboto Condensed Light" panose="020B0604020202020204" charset="0"/>
                          <a:sym typeface="Arial"/>
                        </a:rPr>
                        <a:t>Cost per citation</a:t>
                      </a:r>
                    </a:p>
                    <a:p>
                      <a:pPr marL="285750" marR="0" indent="-285750" algn="l" rtl="0">
                        <a:lnSpc>
                          <a:spcPct val="100000"/>
                        </a:lnSpc>
                        <a:spcBef>
                          <a:spcPts val="0"/>
                        </a:spcBef>
                        <a:spcAft>
                          <a:spcPts val="0"/>
                        </a:spcAft>
                        <a:buClr>
                          <a:srgbClr val="000000"/>
                        </a:buClr>
                        <a:buFont typeface="Arial" panose="020B0604020202020204" pitchFamily="34" charset="0"/>
                        <a:buChar char="•"/>
                      </a:pPr>
                      <a:r>
                        <a:rPr lang="en-US" sz="1800" u="none" strike="noStrike" cap="none" dirty="0">
                          <a:latin typeface="Roboto Condensed Light" panose="020B0604020202020204" charset="0"/>
                          <a:ea typeface="Roboto Condensed Light" panose="020B0604020202020204" charset="0"/>
                          <a:sym typeface="Arial"/>
                        </a:rPr>
                        <a:t>Stakeholder</a:t>
                      </a:r>
                      <a:r>
                        <a:rPr lang="en-US" sz="1800" u="none" strike="noStrike" cap="none" baseline="0" dirty="0">
                          <a:latin typeface="Roboto Condensed Light" panose="020B0604020202020204" charset="0"/>
                          <a:ea typeface="Roboto Condensed Light" panose="020B0604020202020204" charset="0"/>
                          <a:sym typeface="Arial"/>
                        </a:rPr>
                        <a:t> use in research or teaching (curriculum)</a:t>
                      </a:r>
                    </a:p>
                    <a:p>
                      <a:pPr marL="285750" marR="0" indent="-285750" algn="l" rtl="0">
                        <a:lnSpc>
                          <a:spcPct val="100000"/>
                        </a:lnSpc>
                        <a:spcBef>
                          <a:spcPts val="0"/>
                        </a:spcBef>
                        <a:spcAft>
                          <a:spcPts val="0"/>
                        </a:spcAft>
                        <a:buClr>
                          <a:srgbClr val="000000"/>
                        </a:buClr>
                        <a:buFont typeface="Arial" panose="020B0604020202020204" pitchFamily="34" charset="0"/>
                        <a:buChar char="•"/>
                      </a:pPr>
                      <a:r>
                        <a:rPr lang="en-US" sz="1800" u="none" strike="noStrike" cap="none" dirty="0">
                          <a:latin typeface="Roboto Condensed Light" panose="020B0604020202020204" charset="0"/>
                          <a:ea typeface="Roboto Condensed Light" panose="020B0604020202020204" charset="0"/>
                          <a:sym typeface="Arial"/>
                        </a:rPr>
                        <a:t>Uniqueness within the collection</a:t>
                      </a:r>
                    </a:p>
                    <a:p>
                      <a:pPr marL="285750" marR="0" indent="-285750" algn="l" rtl="0">
                        <a:lnSpc>
                          <a:spcPct val="100000"/>
                        </a:lnSpc>
                        <a:spcBef>
                          <a:spcPts val="0"/>
                        </a:spcBef>
                        <a:spcAft>
                          <a:spcPts val="0"/>
                        </a:spcAft>
                        <a:buClr>
                          <a:srgbClr val="000000"/>
                        </a:buClr>
                        <a:buFont typeface="Arial" panose="020B0604020202020204" pitchFamily="34" charset="0"/>
                        <a:buChar char="•"/>
                      </a:pPr>
                      <a:r>
                        <a:rPr lang="en-US" sz="1800" u="none" strike="noStrike" cap="none" dirty="0">
                          <a:latin typeface="Roboto Condensed Light" panose="020B0604020202020204" charset="0"/>
                          <a:ea typeface="Roboto Condensed Light" panose="020B0604020202020204" charset="0"/>
                          <a:sym typeface="Arial"/>
                        </a:rPr>
                        <a:t>Consortia agreements</a:t>
                      </a:r>
                      <a:endParaRPr lang="en-US" sz="1800" b="0" i="0" u="none" strike="noStrike" cap="none" dirty="0">
                        <a:solidFill>
                          <a:schemeClr val="dk1"/>
                        </a:solidFill>
                        <a:latin typeface="Roboto Condensed Light" panose="020B0604020202020204" charset="0"/>
                        <a:ea typeface="Roboto Condensed Light" panose="020B0604020202020204" charset="0"/>
                        <a:cs typeface="+mn-cs"/>
                        <a:sym typeface="Arial"/>
                      </a:endParaRPr>
                    </a:p>
                  </a:txBody>
                  <a:tcPr marL="68580" marR="68580" marT="0" marB="0"/>
                </a:tc>
                <a:extLst>
                  <a:ext uri="{0D108BD9-81ED-4DB2-BD59-A6C34878D82A}">
                    <a16:rowId xmlns:a16="http://schemas.microsoft.com/office/drawing/2014/main" val="3096759782"/>
                  </a:ext>
                </a:extLst>
              </a:tr>
              <a:tr h="620047">
                <a:tc>
                  <a:txBody>
                    <a:bodyPr/>
                    <a:lstStyle/>
                    <a:p>
                      <a:pPr marL="0" marR="0" algn="l" rtl="0">
                        <a:lnSpc>
                          <a:spcPct val="100000"/>
                        </a:lnSpc>
                        <a:spcBef>
                          <a:spcPts val="0"/>
                        </a:spcBef>
                        <a:spcAft>
                          <a:spcPts val="0"/>
                        </a:spcAft>
                        <a:buClr>
                          <a:srgbClr val="000000"/>
                        </a:buClr>
                        <a:buFont typeface="Arial"/>
                      </a:pPr>
                      <a:r>
                        <a:rPr lang="en-US" sz="1800" u="none" strike="noStrike" cap="none" dirty="0">
                          <a:latin typeface="Roboto Condensed Light" panose="020B0604020202020204" charset="0"/>
                          <a:ea typeface="Roboto Condensed Light" panose="020B0604020202020204" charset="0"/>
                          <a:sym typeface="Arial"/>
                        </a:rPr>
                        <a:t>The level of competition among end users (customers)</a:t>
                      </a:r>
                      <a:endParaRPr lang="en-US" sz="1800" b="0" i="0" u="none" strike="noStrike" cap="none" dirty="0">
                        <a:solidFill>
                          <a:schemeClr val="dk1"/>
                        </a:solidFill>
                        <a:latin typeface="Roboto Condensed Light" panose="020B0604020202020204" charset="0"/>
                        <a:ea typeface="Roboto Condensed Light" panose="020B0604020202020204" charset="0"/>
                        <a:cs typeface="+mn-cs"/>
                        <a:sym typeface="Arial"/>
                      </a:endParaRPr>
                    </a:p>
                  </a:txBody>
                  <a:tcPr marL="68580" marR="68580" marT="0" marB="0"/>
                </a:tc>
                <a:tc>
                  <a:txBody>
                    <a:bodyPr/>
                    <a:lstStyle/>
                    <a:p>
                      <a:pPr marL="285750" marR="0" indent="-285750" algn="l" rtl="0">
                        <a:lnSpc>
                          <a:spcPct val="100000"/>
                        </a:lnSpc>
                        <a:spcBef>
                          <a:spcPts val="0"/>
                        </a:spcBef>
                        <a:spcAft>
                          <a:spcPts val="0"/>
                        </a:spcAft>
                        <a:buClr>
                          <a:srgbClr val="000000"/>
                        </a:buClr>
                        <a:buFont typeface="Arial" panose="020B0604020202020204" pitchFamily="34" charset="0"/>
                        <a:buChar char="•"/>
                      </a:pPr>
                      <a:r>
                        <a:rPr lang="en-US" sz="1800" u="none" strike="noStrike" cap="none" dirty="0">
                          <a:latin typeface="Roboto Condensed Light" panose="020B0604020202020204" charset="0"/>
                          <a:ea typeface="Roboto Condensed Light" panose="020B0604020202020204" charset="0"/>
                          <a:sym typeface="Arial"/>
                        </a:rPr>
                        <a:t>Competitive products</a:t>
                      </a:r>
                    </a:p>
                    <a:p>
                      <a:pPr marL="285750" marR="0" indent="-285750" algn="l" rtl="0">
                        <a:lnSpc>
                          <a:spcPct val="100000"/>
                        </a:lnSpc>
                        <a:spcBef>
                          <a:spcPts val="0"/>
                        </a:spcBef>
                        <a:spcAft>
                          <a:spcPts val="0"/>
                        </a:spcAft>
                        <a:buClr>
                          <a:srgbClr val="000000"/>
                        </a:buClr>
                        <a:buFont typeface="Arial" panose="020B0604020202020204" pitchFamily="34" charset="0"/>
                        <a:buChar char="•"/>
                      </a:pPr>
                      <a:r>
                        <a:rPr lang="en-US" sz="1800" u="none" strike="noStrike" cap="none" dirty="0">
                          <a:latin typeface="Roboto Condensed Light" panose="020B0604020202020204" charset="0"/>
                          <a:ea typeface="Roboto Condensed Light" panose="020B0604020202020204" charset="0"/>
                          <a:sym typeface="Arial"/>
                        </a:rPr>
                        <a:t>Substitutes</a:t>
                      </a:r>
                      <a:endParaRPr lang="en-US" sz="1800" b="0" i="0" u="none" strike="noStrike" cap="none" dirty="0">
                        <a:solidFill>
                          <a:schemeClr val="dk1"/>
                        </a:solidFill>
                        <a:latin typeface="Roboto Condensed Light" panose="020B0604020202020204" charset="0"/>
                        <a:ea typeface="Roboto Condensed Light" panose="020B0604020202020204" charset="0"/>
                        <a:cs typeface="+mn-cs"/>
                        <a:sym typeface="Arial"/>
                      </a:endParaRPr>
                    </a:p>
                  </a:txBody>
                  <a:tcPr marL="68580" marR="68580" marT="0" marB="0"/>
                </a:tc>
                <a:extLst>
                  <a:ext uri="{0D108BD9-81ED-4DB2-BD59-A6C34878D82A}">
                    <a16:rowId xmlns:a16="http://schemas.microsoft.com/office/drawing/2014/main" val="1001446876"/>
                  </a:ext>
                </a:extLst>
              </a:tr>
            </a:tbl>
          </a:graphicData>
        </a:graphic>
      </p:graphicFrame>
    </p:spTree>
    <p:extLst>
      <p:ext uri="{BB962C8B-B14F-4D97-AF65-F5344CB8AC3E}">
        <p14:creationId xmlns:p14="http://schemas.microsoft.com/office/powerpoint/2010/main" val="2251057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p13"/>
          <p:cNvSpPr txBox="1">
            <a:spLocks noGrp="1"/>
          </p:cNvSpPr>
          <p:nvPr>
            <p:ph type="ctrTitle" idx="4294967295"/>
          </p:nvPr>
        </p:nvSpPr>
        <p:spPr>
          <a:xfrm>
            <a:off x="1275150" y="2364400"/>
            <a:ext cx="6593700" cy="115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US" sz="6000" dirty="0">
                <a:solidFill>
                  <a:srgbClr val="FF9800"/>
                </a:solidFill>
              </a:rPr>
              <a:t>Katharine Macy</a:t>
            </a:r>
            <a:endParaRPr sz="6000" dirty="0">
              <a:solidFill>
                <a:srgbClr val="FF9800"/>
              </a:solidFill>
            </a:endParaRPr>
          </a:p>
        </p:txBody>
      </p:sp>
      <p:sp>
        <p:nvSpPr>
          <p:cNvPr id="214" name="Google Shape;214;p13"/>
          <p:cNvSpPr txBox="1">
            <a:spLocks noGrp="1"/>
          </p:cNvSpPr>
          <p:nvPr>
            <p:ph type="subTitle" idx="4294967295"/>
          </p:nvPr>
        </p:nvSpPr>
        <p:spPr>
          <a:xfrm>
            <a:off x="1275150" y="3409250"/>
            <a:ext cx="6593700" cy="13422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Clr>
                <a:schemeClr val="dk1"/>
              </a:buClr>
              <a:buSzPts val="1100"/>
              <a:buFont typeface="Arial"/>
              <a:buNone/>
            </a:pPr>
            <a:r>
              <a:rPr lang="en-US" sz="2000" dirty="0"/>
              <a:t>Collection Assessment Librarian</a:t>
            </a:r>
          </a:p>
          <a:p>
            <a:pPr marL="0" lvl="0" indent="0" algn="ctr" rtl="0">
              <a:spcBef>
                <a:spcPts val="0"/>
              </a:spcBef>
              <a:spcAft>
                <a:spcPts val="0"/>
              </a:spcAft>
              <a:buClr>
                <a:schemeClr val="dk1"/>
              </a:buClr>
              <a:buSzPts val="1100"/>
              <a:buFont typeface="Arial"/>
              <a:buNone/>
            </a:pPr>
            <a:r>
              <a:rPr lang="en-US" sz="2000" dirty="0"/>
              <a:t>Subject Liaison to Business &amp; Economics</a:t>
            </a:r>
            <a:endParaRPr lang="en" sz="2000" dirty="0"/>
          </a:p>
          <a:p>
            <a:pPr marL="0" lvl="0" indent="0" algn="ctr" rtl="0">
              <a:spcBef>
                <a:spcPts val="0"/>
              </a:spcBef>
              <a:spcAft>
                <a:spcPts val="0"/>
              </a:spcAft>
              <a:buClr>
                <a:schemeClr val="dk1"/>
              </a:buClr>
              <a:buSzPts val="1100"/>
              <a:buFont typeface="Arial"/>
              <a:buNone/>
            </a:pPr>
            <a:r>
              <a:rPr lang="en" sz="2000" dirty="0"/>
              <a:t>IUPUI University Library</a:t>
            </a:r>
            <a:br>
              <a:rPr lang="en-US" sz="2000" dirty="0"/>
            </a:br>
            <a:r>
              <a:rPr lang="en-US" sz="2000" dirty="0"/>
              <a:t>macyk@iupui.edu</a:t>
            </a:r>
            <a:br>
              <a:rPr lang="en-US" sz="2000" dirty="0"/>
            </a:br>
            <a:r>
              <a:rPr lang="en-US" sz="2000" dirty="0"/>
              <a:t>ORCID ID: 0000-0002-6283-7143</a:t>
            </a:r>
            <a:endParaRPr sz="2000" b="1" dirty="0"/>
          </a:p>
        </p:txBody>
      </p:sp>
      <p:pic>
        <p:nvPicPr>
          <p:cNvPr id="215" name="Google Shape;215;p13"/>
          <p:cNvPicPr preferRelativeResize="0"/>
          <p:nvPr/>
        </p:nvPicPr>
        <p:blipFill>
          <a:blip r:embed="rId3"/>
          <a:stretch>
            <a:fillRect/>
          </a:stretch>
        </p:blipFill>
        <p:spPr>
          <a:xfrm rot="5400000">
            <a:off x="3539200" y="625587"/>
            <a:ext cx="2065500" cy="1549125"/>
          </a:xfrm>
          <a:prstGeom prst="diamond">
            <a:avLst/>
          </a:prstGeom>
          <a:noFill/>
          <a:ln w="38100" cap="flat" cmpd="sng">
            <a:solidFill>
              <a:srgbClr val="3F5378"/>
            </a:solidFill>
            <a:prstDash val="solid"/>
            <a:miter lim="8000"/>
            <a:headEnd type="none" w="sm" len="sm"/>
            <a:tailEnd type="none" w="sm" len="sm"/>
          </a:ln>
        </p:spPr>
      </p:pic>
      <p:sp>
        <p:nvSpPr>
          <p:cNvPr id="216" name="Google Shape;216;p13"/>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a:t>
            </a:fld>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sp>
        <p:nvSpPr>
          <p:cNvPr id="341" name="Google Shape;341;p23"/>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Data sources</a:t>
            </a:r>
            <a:endParaRPr dirty="0"/>
          </a:p>
        </p:txBody>
      </p:sp>
      <p:sp>
        <p:nvSpPr>
          <p:cNvPr id="343" name="Google Shape;343;p23"/>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20</a:t>
            </a:fld>
            <a:endParaRPr dirty="0"/>
          </a:p>
        </p:txBody>
      </p:sp>
      <p:grpSp>
        <p:nvGrpSpPr>
          <p:cNvPr id="344" name="Google Shape;344;p23"/>
          <p:cNvGrpSpPr/>
          <p:nvPr/>
        </p:nvGrpSpPr>
        <p:grpSpPr>
          <a:xfrm>
            <a:off x="187399" y="510877"/>
            <a:ext cx="626876" cy="524480"/>
            <a:chOff x="5292575" y="3681900"/>
            <a:chExt cx="420150" cy="373275"/>
          </a:xfrm>
        </p:grpSpPr>
        <p:sp>
          <p:nvSpPr>
            <p:cNvPr id="345" name="Google Shape;345;p23"/>
            <p:cNvSpPr/>
            <p:nvPr/>
          </p:nvSpPr>
          <p:spPr>
            <a:xfrm>
              <a:off x="5292575" y="3706875"/>
              <a:ext cx="420150" cy="266700"/>
            </a:xfrm>
            <a:custGeom>
              <a:avLst/>
              <a:gdLst/>
              <a:ahLst/>
              <a:cxnLst/>
              <a:rect l="l" t="t" r="r" b="b"/>
              <a:pathLst>
                <a:path w="16806" h="10668" fill="none" extrusionOk="0">
                  <a:moveTo>
                    <a:pt x="16319" y="0"/>
                  </a:moveTo>
                  <a:lnTo>
                    <a:pt x="488" y="0"/>
                  </a:lnTo>
                  <a:lnTo>
                    <a:pt x="488" y="0"/>
                  </a:lnTo>
                  <a:lnTo>
                    <a:pt x="390" y="0"/>
                  </a:lnTo>
                  <a:lnTo>
                    <a:pt x="293" y="25"/>
                  </a:lnTo>
                  <a:lnTo>
                    <a:pt x="196" y="73"/>
                  </a:lnTo>
                  <a:lnTo>
                    <a:pt x="123" y="146"/>
                  </a:lnTo>
                  <a:lnTo>
                    <a:pt x="74" y="219"/>
                  </a:lnTo>
                  <a:lnTo>
                    <a:pt x="25" y="292"/>
                  </a:lnTo>
                  <a:lnTo>
                    <a:pt x="1" y="390"/>
                  </a:lnTo>
                  <a:lnTo>
                    <a:pt x="1" y="487"/>
                  </a:lnTo>
                  <a:lnTo>
                    <a:pt x="1" y="10181"/>
                  </a:lnTo>
                  <a:lnTo>
                    <a:pt x="1" y="10181"/>
                  </a:lnTo>
                  <a:lnTo>
                    <a:pt x="1" y="10278"/>
                  </a:lnTo>
                  <a:lnTo>
                    <a:pt x="25" y="10375"/>
                  </a:lnTo>
                  <a:lnTo>
                    <a:pt x="74" y="10448"/>
                  </a:lnTo>
                  <a:lnTo>
                    <a:pt x="123" y="10522"/>
                  </a:lnTo>
                  <a:lnTo>
                    <a:pt x="196" y="10570"/>
                  </a:lnTo>
                  <a:lnTo>
                    <a:pt x="293" y="10619"/>
                  </a:lnTo>
                  <a:lnTo>
                    <a:pt x="390" y="10643"/>
                  </a:lnTo>
                  <a:lnTo>
                    <a:pt x="488" y="10668"/>
                  </a:lnTo>
                  <a:lnTo>
                    <a:pt x="16319" y="10668"/>
                  </a:lnTo>
                  <a:lnTo>
                    <a:pt x="16319" y="10668"/>
                  </a:lnTo>
                  <a:lnTo>
                    <a:pt x="16416" y="10643"/>
                  </a:lnTo>
                  <a:lnTo>
                    <a:pt x="16513" y="10619"/>
                  </a:lnTo>
                  <a:lnTo>
                    <a:pt x="16611" y="10570"/>
                  </a:lnTo>
                  <a:lnTo>
                    <a:pt x="16684" y="10522"/>
                  </a:lnTo>
                  <a:lnTo>
                    <a:pt x="16733" y="10448"/>
                  </a:lnTo>
                  <a:lnTo>
                    <a:pt x="16781" y="10375"/>
                  </a:lnTo>
                  <a:lnTo>
                    <a:pt x="16806" y="10278"/>
                  </a:lnTo>
                  <a:lnTo>
                    <a:pt x="16806" y="10181"/>
                  </a:lnTo>
                  <a:lnTo>
                    <a:pt x="16806" y="487"/>
                  </a:lnTo>
                  <a:lnTo>
                    <a:pt x="16806" y="487"/>
                  </a:lnTo>
                  <a:lnTo>
                    <a:pt x="16806" y="390"/>
                  </a:lnTo>
                  <a:lnTo>
                    <a:pt x="16781" y="292"/>
                  </a:lnTo>
                  <a:lnTo>
                    <a:pt x="16733" y="219"/>
                  </a:lnTo>
                  <a:lnTo>
                    <a:pt x="16684" y="146"/>
                  </a:lnTo>
                  <a:lnTo>
                    <a:pt x="16611" y="73"/>
                  </a:lnTo>
                  <a:lnTo>
                    <a:pt x="16513" y="25"/>
                  </a:lnTo>
                  <a:lnTo>
                    <a:pt x="16416" y="0"/>
                  </a:lnTo>
                  <a:lnTo>
                    <a:pt x="16319" y="0"/>
                  </a:lnTo>
                  <a:lnTo>
                    <a:pt x="16319" y="0"/>
                  </a:lnTo>
                  <a:close/>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6" name="Google Shape;346;p23"/>
            <p:cNvSpPr/>
            <p:nvPr/>
          </p:nvSpPr>
          <p:spPr>
            <a:xfrm>
              <a:off x="5490475" y="3681900"/>
              <a:ext cx="24375" cy="25000"/>
            </a:xfrm>
            <a:custGeom>
              <a:avLst/>
              <a:gdLst/>
              <a:ahLst/>
              <a:cxnLst/>
              <a:rect l="l" t="t" r="r" b="b"/>
              <a:pathLst>
                <a:path w="975" h="1000" fill="none" extrusionOk="0">
                  <a:moveTo>
                    <a:pt x="974" y="999"/>
                  </a:moveTo>
                  <a:lnTo>
                    <a:pt x="974" y="488"/>
                  </a:lnTo>
                  <a:lnTo>
                    <a:pt x="974" y="488"/>
                  </a:lnTo>
                  <a:lnTo>
                    <a:pt x="974" y="390"/>
                  </a:lnTo>
                  <a:lnTo>
                    <a:pt x="926" y="293"/>
                  </a:lnTo>
                  <a:lnTo>
                    <a:pt x="901" y="220"/>
                  </a:lnTo>
                  <a:lnTo>
                    <a:pt x="828" y="147"/>
                  </a:lnTo>
                  <a:lnTo>
                    <a:pt x="755" y="74"/>
                  </a:lnTo>
                  <a:lnTo>
                    <a:pt x="682" y="49"/>
                  </a:lnTo>
                  <a:lnTo>
                    <a:pt x="585" y="1"/>
                  </a:lnTo>
                  <a:lnTo>
                    <a:pt x="487" y="1"/>
                  </a:lnTo>
                  <a:lnTo>
                    <a:pt x="487" y="1"/>
                  </a:lnTo>
                  <a:lnTo>
                    <a:pt x="390" y="1"/>
                  </a:lnTo>
                  <a:lnTo>
                    <a:pt x="292" y="49"/>
                  </a:lnTo>
                  <a:lnTo>
                    <a:pt x="219" y="74"/>
                  </a:lnTo>
                  <a:lnTo>
                    <a:pt x="146" y="147"/>
                  </a:lnTo>
                  <a:lnTo>
                    <a:pt x="73" y="220"/>
                  </a:lnTo>
                  <a:lnTo>
                    <a:pt x="49" y="293"/>
                  </a:lnTo>
                  <a:lnTo>
                    <a:pt x="0" y="390"/>
                  </a:lnTo>
                  <a:lnTo>
                    <a:pt x="0" y="488"/>
                  </a:lnTo>
                  <a:lnTo>
                    <a:pt x="0" y="999"/>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7" name="Google Shape;347;p23"/>
            <p:cNvSpPr/>
            <p:nvPr/>
          </p:nvSpPr>
          <p:spPr>
            <a:xfrm>
              <a:off x="5358350" y="3973550"/>
              <a:ext cx="60900" cy="81625"/>
            </a:xfrm>
            <a:custGeom>
              <a:avLst/>
              <a:gdLst/>
              <a:ahLst/>
              <a:cxnLst/>
              <a:rect l="l" t="t" r="r" b="b"/>
              <a:pathLst>
                <a:path w="2436" h="3265" fill="none" extrusionOk="0">
                  <a:moveTo>
                    <a:pt x="1340" y="1"/>
                  </a:moveTo>
                  <a:lnTo>
                    <a:pt x="49" y="2558"/>
                  </a:lnTo>
                  <a:lnTo>
                    <a:pt x="49" y="2558"/>
                  </a:lnTo>
                  <a:lnTo>
                    <a:pt x="24" y="2631"/>
                  </a:lnTo>
                  <a:lnTo>
                    <a:pt x="0" y="2728"/>
                  </a:lnTo>
                  <a:lnTo>
                    <a:pt x="0" y="2826"/>
                  </a:lnTo>
                  <a:lnTo>
                    <a:pt x="24" y="2923"/>
                  </a:lnTo>
                  <a:lnTo>
                    <a:pt x="73" y="2996"/>
                  </a:lnTo>
                  <a:lnTo>
                    <a:pt x="122" y="3094"/>
                  </a:lnTo>
                  <a:lnTo>
                    <a:pt x="195" y="3142"/>
                  </a:lnTo>
                  <a:lnTo>
                    <a:pt x="268" y="3215"/>
                  </a:lnTo>
                  <a:lnTo>
                    <a:pt x="268" y="3215"/>
                  </a:lnTo>
                  <a:lnTo>
                    <a:pt x="390" y="3240"/>
                  </a:lnTo>
                  <a:lnTo>
                    <a:pt x="487" y="3264"/>
                  </a:lnTo>
                  <a:lnTo>
                    <a:pt x="487" y="3264"/>
                  </a:lnTo>
                  <a:lnTo>
                    <a:pt x="633" y="3240"/>
                  </a:lnTo>
                  <a:lnTo>
                    <a:pt x="755" y="3191"/>
                  </a:lnTo>
                  <a:lnTo>
                    <a:pt x="853" y="3094"/>
                  </a:lnTo>
                  <a:lnTo>
                    <a:pt x="926" y="2996"/>
                  </a:lnTo>
                  <a:lnTo>
                    <a:pt x="2436" y="1"/>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8" name="Google Shape;348;p23"/>
            <p:cNvSpPr/>
            <p:nvPr/>
          </p:nvSpPr>
          <p:spPr>
            <a:xfrm>
              <a:off x="5586050" y="3973550"/>
              <a:ext cx="60925" cy="81625"/>
            </a:xfrm>
            <a:custGeom>
              <a:avLst/>
              <a:gdLst/>
              <a:ahLst/>
              <a:cxnLst/>
              <a:rect l="l" t="t" r="r" b="b"/>
              <a:pathLst>
                <a:path w="2437" h="3265" fill="none" extrusionOk="0">
                  <a:moveTo>
                    <a:pt x="1" y="1"/>
                  </a:moveTo>
                  <a:lnTo>
                    <a:pt x="1511" y="2996"/>
                  </a:lnTo>
                  <a:lnTo>
                    <a:pt x="1511" y="2996"/>
                  </a:lnTo>
                  <a:lnTo>
                    <a:pt x="1584" y="3094"/>
                  </a:lnTo>
                  <a:lnTo>
                    <a:pt x="1681" y="3191"/>
                  </a:lnTo>
                  <a:lnTo>
                    <a:pt x="1803" y="3240"/>
                  </a:lnTo>
                  <a:lnTo>
                    <a:pt x="1949" y="3264"/>
                  </a:lnTo>
                  <a:lnTo>
                    <a:pt x="1949" y="3264"/>
                  </a:lnTo>
                  <a:lnTo>
                    <a:pt x="2047" y="3240"/>
                  </a:lnTo>
                  <a:lnTo>
                    <a:pt x="2168" y="3215"/>
                  </a:lnTo>
                  <a:lnTo>
                    <a:pt x="2168" y="3215"/>
                  </a:lnTo>
                  <a:lnTo>
                    <a:pt x="2241" y="3142"/>
                  </a:lnTo>
                  <a:lnTo>
                    <a:pt x="2315" y="3094"/>
                  </a:lnTo>
                  <a:lnTo>
                    <a:pt x="2363" y="2996"/>
                  </a:lnTo>
                  <a:lnTo>
                    <a:pt x="2412" y="2923"/>
                  </a:lnTo>
                  <a:lnTo>
                    <a:pt x="2436" y="2826"/>
                  </a:lnTo>
                  <a:lnTo>
                    <a:pt x="2436" y="2728"/>
                  </a:lnTo>
                  <a:lnTo>
                    <a:pt x="2412" y="2631"/>
                  </a:lnTo>
                  <a:lnTo>
                    <a:pt x="2388" y="2558"/>
                  </a:lnTo>
                  <a:lnTo>
                    <a:pt x="1097" y="1"/>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9" name="Google Shape;349;p23"/>
            <p:cNvSpPr/>
            <p:nvPr/>
          </p:nvSpPr>
          <p:spPr>
            <a:xfrm>
              <a:off x="5316925" y="3731225"/>
              <a:ext cx="371450" cy="218000"/>
            </a:xfrm>
            <a:custGeom>
              <a:avLst/>
              <a:gdLst/>
              <a:ahLst/>
              <a:cxnLst/>
              <a:rect l="l" t="t" r="r" b="b"/>
              <a:pathLst>
                <a:path w="14858" h="8720" fill="none" extrusionOk="0">
                  <a:moveTo>
                    <a:pt x="1" y="0"/>
                  </a:moveTo>
                  <a:lnTo>
                    <a:pt x="1" y="8719"/>
                  </a:lnTo>
                  <a:lnTo>
                    <a:pt x="14857" y="8719"/>
                  </a:lnTo>
                  <a:lnTo>
                    <a:pt x="14857" y="0"/>
                  </a:lnTo>
                  <a:lnTo>
                    <a:pt x="1" y="0"/>
                  </a:lnTo>
                  <a:close/>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0" name="Google Shape;350;p23"/>
            <p:cNvSpPr/>
            <p:nvPr/>
          </p:nvSpPr>
          <p:spPr>
            <a:xfrm>
              <a:off x="5380250" y="3784800"/>
              <a:ext cx="230200" cy="115725"/>
            </a:xfrm>
            <a:custGeom>
              <a:avLst/>
              <a:gdLst/>
              <a:ahLst/>
              <a:cxnLst/>
              <a:rect l="l" t="t" r="r" b="b"/>
              <a:pathLst>
                <a:path w="9208" h="4629" fill="none" extrusionOk="0">
                  <a:moveTo>
                    <a:pt x="9207" y="1"/>
                  </a:moveTo>
                  <a:lnTo>
                    <a:pt x="5213" y="3995"/>
                  </a:lnTo>
                  <a:lnTo>
                    <a:pt x="5213" y="3995"/>
                  </a:lnTo>
                  <a:lnTo>
                    <a:pt x="5140" y="4044"/>
                  </a:lnTo>
                  <a:lnTo>
                    <a:pt x="5067" y="4092"/>
                  </a:lnTo>
                  <a:lnTo>
                    <a:pt x="4969" y="4117"/>
                  </a:lnTo>
                  <a:lnTo>
                    <a:pt x="4872" y="4141"/>
                  </a:lnTo>
                  <a:lnTo>
                    <a:pt x="4774" y="4117"/>
                  </a:lnTo>
                  <a:lnTo>
                    <a:pt x="4677" y="4092"/>
                  </a:lnTo>
                  <a:lnTo>
                    <a:pt x="4604" y="4044"/>
                  </a:lnTo>
                  <a:lnTo>
                    <a:pt x="4531" y="3995"/>
                  </a:lnTo>
                  <a:lnTo>
                    <a:pt x="2582" y="2046"/>
                  </a:lnTo>
                  <a:lnTo>
                    <a:pt x="1" y="4628"/>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1" name="Google Shape;351;p23"/>
            <p:cNvSpPr/>
            <p:nvPr/>
          </p:nvSpPr>
          <p:spPr>
            <a:xfrm>
              <a:off x="5547700" y="3779925"/>
              <a:ext cx="68825" cy="68825"/>
            </a:xfrm>
            <a:custGeom>
              <a:avLst/>
              <a:gdLst/>
              <a:ahLst/>
              <a:cxnLst/>
              <a:rect l="l" t="t" r="r" b="b"/>
              <a:pathLst>
                <a:path w="2753" h="2753" fill="none" extrusionOk="0">
                  <a:moveTo>
                    <a:pt x="0" y="1"/>
                  </a:moveTo>
                  <a:lnTo>
                    <a:pt x="2265" y="1"/>
                  </a:lnTo>
                  <a:lnTo>
                    <a:pt x="2265" y="1"/>
                  </a:lnTo>
                  <a:lnTo>
                    <a:pt x="2363" y="1"/>
                  </a:lnTo>
                  <a:lnTo>
                    <a:pt x="2460" y="25"/>
                  </a:lnTo>
                  <a:lnTo>
                    <a:pt x="2533" y="74"/>
                  </a:lnTo>
                  <a:lnTo>
                    <a:pt x="2606" y="147"/>
                  </a:lnTo>
                  <a:lnTo>
                    <a:pt x="2680" y="220"/>
                  </a:lnTo>
                  <a:lnTo>
                    <a:pt x="2728" y="293"/>
                  </a:lnTo>
                  <a:lnTo>
                    <a:pt x="2753" y="390"/>
                  </a:lnTo>
                  <a:lnTo>
                    <a:pt x="2753" y="488"/>
                  </a:lnTo>
                  <a:lnTo>
                    <a:pt x="2753" y="2753"/>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aphicFrame>
        <p:nvGraphicFramePr>
          <p:cNvPr id="13" name="Table 12">
            <a:extLst>
              <a:ext uri="{FF2B5EF4-FFF2-40B4-BE49-F238E27FC236}">
                <a16:creationId xmlns:a16="http://schemas.microsoft.com/office/drawing/2014/main" id="{95430427-BF26-4F0B-85B0-AF085AD3DB00}"/>
              </a:ext>
            </a:extLst>
          </p:cNvPr>
          <p:cNvGraphicFramePr>
            <a:graphicFrameLocks noGrp="1"/>
          </p:cNvGraphicFramePr>
          <p:nvPr>
            <p:extLst>
              <p:ext uri="{D42A27DB-BD31-4B8C-83A1-F6EECF244321}">
                <p14:modId xmlns:p14="http://schemas.microsoft.com/office/powerpoint/2010/main" val="3705034789"/>
              </p:ext>
            </p:extLst>
          </p:nvPr>
        </p:nvGraphicFramePr>
        <p:xfrm>
          <a:off x="187211" y="1436419"/>
          <a:ext cx="8673760" cy="3592461"/>
        </p:xfrm>
        <a:graphic>
          <a:graphicData uri="http://schemas.openxmlformats.org/drawingml/2006/table">
            <a:tbl>
              <a:tblPr firstRow="1" bandRow="1">
                <a:tableStyleId>{5C22544A-7EE6-4342-B048-85BDC9FD1C3A}</a:tableStyleId>
              </a:tblPr>
              <a:tblGrid>
                <a:gridCol w="3406101">
                  <a:extLst>
                    <a:ext uri="{9D8B030D-6E8A-4147-A177-3AD203B41FA5}">
                      <a16:colId xmlns:a16="http://schemas.microsoft.com/office/drawing/2014/main" val="4120491119"/>
                    </a:ext>
                  </a:extLst>
                </a:gridCol>
                <a:gridCol w="5267659">
                  <a:extLst>
                    <a:ext uri="{9D8B030D-6E8A-4147-A177-3AD203B41FA5}">
                      <a16:colId xmlns:a16="http://schemas.microsoft.com/office/drawing/2014/main" val="2600409249"/>
                    </a:ext>
                  </a:extLst>
                </a:gridCol>
              </a:tblGrid>
              <a:tr h="351567">
                <a:tc>
                  <a:txBody>
                    <a:bodyPr/>
                    <a:lstStyle/>
                    <a:p>
                      <a:r>
                        <a:rPr lang="en-US" sz="1800" dirty="0">
                          <a:latin typeface="Roboto Condensed Light" panose="020B0604020202020204" charset="0"/>
                          <a:ea typeface="Roboto Condensed Light" panose="020B0604020202020204" charset="0"/>
                        </a:rPr>
                        <a:t>Data</a:t>
                      </a:r>
                      <a:r>
                        <a:rPr lang="en-US" sz="1800" baseline="0" dirty="0">
                          <a:latin typeface="Roboto Condensed Light" panose="020B0604020202020204" charset="0"/>
                          <a:ea typeface="Roboto Condensed Light" panose="020B0604020202020204" charset="0"/>
                        </a:rPr>
                        <a:t> Gathered</a:t>
                      </a:r>
                      <a:endParaRPr lang="en-US" sz="1800" dirty="0">
                        <a:latin typeface="Roboto Condensed Light" panose="020B0604020202020204" charset="0"/>
                        <a:ea typeface="Roboto Condensed Light" panose="020B0604020202020204" charset="0"/>
                      </a:endParaRPr>
                    </a:p>
                  </a:txBody>
                  <a:tcPr>
                    <a:solidFill>
                      <a:srgbClr val="FF9800"/>
                    </a:solidFill>
                  </a:tcPr>
                </a:tc>
                <a:tc>
                  <a:txBody>
                    <a:bodyPr/>
                    <a:lstStyle/>
                    <a:p>
                      <a:r>
                        <a:rPr lang="en-US" sz="1800" dirty="0">
                          <a:latin typeface="Roboto Condensed Light" panose="020B0604020202020204" charset="0"/>
                          <a:ea typeface="Roboto Condensed Light" panose="020B0604020202020204" charset="0"/>
                        </a:rPr>
                        <a:t>Source</a:t>
                      </a:r>
                    </a:p>
                  </a:txBody>
                  <a:tcPr>
                    <a:solidFill>
                      <a:srgbClr val="FF9800"/>
                    </a:solidFill>
                  </a:tcPr>
                </a:tc>
                <a:extLst>
                  <a:ext uri="{0D108BD9-81ED-4DB2-BD59-A6C34878D82A}">
                    <a16:rowId xmlns:a16="http://schemas.microsoft.com/office/drawing/2014/main" val="1978306531"/>
                  </a:ext>
                </a:extLst>
              </a:tr>
              <a:tr h="593773">
                <a:tc>
                  <a:txBody>
                    <a:bodyPr/>
                    <a:lstStyle/>
                    <a:p>
                      <a:r>
                        <a:rPr lang="en-US" sz="1600" dirty="0">
                          <a:latin typeface="Roboto Condensed Light" panose="020B0604020202020204" charset="0"/>
                          <a:ea typeface="Roboto Condensed Light" panose="020B0604020202020204" charset="0"/>
                        </a:rPr>
                        <a:t>Historical</a:t>
                      </a:r>
                      <a:r>
                        <a:rPr lang="en-US" sz="1600" baseline="0" dirty="0">
                          <a:latin typeface="Roboto Condensed Light" panose="020B0604020202020204" charset="0"/>
                          <a:ea typeface="Roboto Condensed Light" panose="020B0604020202020204" charset="0"/>
                        </a:rPr>
                        <a:t> cost </a:t>
                      </a:r>
                      <a:r>
                        <a:rPr lang="en-US" sz="1400" baseline="0" dirty="0">
                          <a:latin typeface="Roboto Condensed Light" panose="020B0604020202020204" charset="0"/>
                          <a:ea typeface="Roboto Condensed Light" panose="020B0604020202020204" charset="0"/>
                        </a:rPr>
                        <a:t>(at least 6 years)</a:t>
                      </a:r>
                      <a:endParaRPr lang="en-US" sz="1400" dirty="0">
                        <a:latin typeface="Roboto Condensed Light" panose="020B0604020202020204" charset="0"/>
                        <a:ea typeface="Roboto Condensed Light" panose="020B0604020202020204" charset="0"/>
                      </a:endParaRPr>
                    </a:p>
                  </a:txBody>
                  <a:tcPr/>
                </a:tc>
                <a:tc>
                  <a:txBody>
                    <a:bodyPr/>
                    <a:lstStyle/>
                    <a:p>
                      <a:r>
                        <a:rPr lang="en-US" sz="1600" dirty="0">
                          <a:latin typeface="Roboto Condensed Light" panose="020B0604020202020204" charset="0"/>
                          <a:ea typeface="Roboto Condensed Light" panose="020B0604020202020204" charset="0"/>
                        </a:rPr>
                        <a:t>ILS</a:t>
                      </a:r>
                    </a:p>
                    <a:p>
                      <a:r>
                        <a:rPr lang="en-US" sz="1600" dirty="0">
                          <a:latin typeface="Roboto Condensed Light" panose="020B0604020202020204" charset="0"/>
                          <a:ea typeface="Roboto Condensed Light" panose="020B0604020202020204" charset="0"/>
                        </a:rPr>
                        <a:t>Internal budget reports</a:t>
                      </a:r>
                    </a:p>
                  </a:txBody>
                  <a:tcPr/>
                </a:tc>
                <a:extLst>
                  <a:ext uri="{0D108BD9-81ED-4DB2-BD59-A6C34878D82A}">
                    <a16:rowId xmlns:a16="http://schemas.microsoft.com/office/drawing/2014/main" val="2036676235"/>
                  </a:ext>
                </a:extLst>
              </a:tr>
              <a:tr h="593773">
                <a:tc>
                  <a:txBody>
                    <a:bodyPr/>
                    <a:lstStyle/>
                    <a:p>
                      <a:r>
                        <a:rPr lang="en-US" sz="1600" dirty="0">
                          <a:latin typeface="Roboto Condensed Light" panose="020B0604020202020204" charset="0"/>
                          <a:ea typeface="Roboto Condensed Light" panose="020B0604020202020204" charset="0"/>
                        </a:rPr>
                        <a:t>Historical use data </a:t>
                      </a:r>
                      <a:r>
                        <a:rPr lang="en-US" sz="1400" dirty="0">
                          <a:latin typeface="Roboto Condensed Light" panose="020B0604020202020204" charset="0"/>
                          <a:ea typeface="Roboto Condensed Light" panose="020B0604020202020204" charset="0"/>
                        </a:rPr>
                        <a:t>(at least 6 years)</a:t>
                      </a:r>
                    </a:p>
                  </a:txBody>
                  <a:tcPr/>
                </a:tc>
                <a:tc>
                  <a:txBody>
                    <a:bodyPr/>
                    <a:lstStyle/>
                    <a:p>
                      <a:r>
                        <a:rPr lang="en-US" sz="1600" dirty="0">
                          <a:latin typeface="Roboto Condensed Light" panose="020B0604020202020204" charset="0"/>
                          <a:ea typeface="Roboto Condensed Light" panose="020B0604020202020204" charset="0"/>
                        </a:rPr>
                        <a:t>Historical tracking spreadsheet </a:t>
                      </a:r>
                    </a:p>
                    <a:p>
                      <a:r>
                        <a:rPr lang="en-US" sz="1600" dirty="0">
                          <a:latin typeface="Roboto Condensed Light" panose="020B0604020202020204" charset="0"/>
                          <a:ea typeface="Roboto Condensed Light" panose="020B0604020202020204" charset="0"/>
                        </a:rPr>
                        <a:t>Archived</a:t>
                      </a:r>
                      <a:r>
                        <a:rPr lang="en-US" sz="1600" baseline="0" dirty="0">
                          <a:latin typeface="Roboto Condensed Light" panose="020B0604020202020204" charset="0"/>
                          <a:ea typeface="Roboto Condensed Light" panose="020B0604020202020204" charset="0"/>
                        </a:rPr>
                        <a:t> original usage reports from vendors</a:t>
                      </a:r>
                      <a:endParaRPr lang="en-US" sz="1600" dirty="0">
                        <a:latin typeface="Roboto Condensed Light" panose="020B0604020202020204" charset="0"/>
                        <a:ea typeface="Roboto Condensed Light" panose="020B0604020202020204" charset="0"/>
                      </a:endParaRPr>
                    </a:p>
                  </a:txBody>
                  <a:tcPr/>
                </a:tc>
                <a:extLst>
                  <a:ext uri="{0D108BD9-81ED-4DB2-BD59-A6C34878D82A}">
                    <a16:rowId xmlns:a16="http://schemas.microsoft.com/office/drawing/2014/main" val="4162673993"/>
                  </a:ext>
                </a:extLst>
              </a:tr>
              <a:tr h="339299">
                <a:tc>
                  <a:txBody>
                    <a:bodyPr/>
                    <a:lstStyle/>
                    <a:p>
                      <a:r>
                        <a:rPr lang="en-US" sz="1600" dirty="0">
                          <a:latin typeface="Roboto Condensed Light" panose="020B0604020202020204" charset="0"/>
                          <a:ea typeface="Roboto Condensed Light" panose="020B0604020202020204" charset="0"/>
                        </a:rPr>
                        <a:t>LibGuide</a:t>
                      </a:r>
                      <a:r>
                        <a:rPr lang="en-US" sz="1600" baseline="0" dirty="0">
                          <a:latin typeface="Roboto Condensed Light" panose="020B0604020202020204" charset="0"/>
                          <a:ea typeface="Roboto Condensed Light" panose="020B0604020202020204" charset="0"/>
                        </a:rPr>
                        <a:t> clicks</a:t>
                      </a:r>
                      <a:endParaRPr lang="en-US" sz="1600" dirty="0">
                        <a:latin typeface="Roboto Condensed Light" panose="020B0604020202020204" charset="0"/>
                        <a:ea typeface="Roboto Condensed Light" panose="020B0604020202020204" charset="0"/>
                      </a:endParaRPr>
                    </a:p>
                  </a:txBody>
                  <a:tcPr/>
                </a:tc>
                <a:tc>
                  <a:txBody>
                    <a:bodyPr/>
                    <a:lstStyle/>
                    <a:p>
                      <a:r>
                        <a:rPr lang="en-US" sz="1600" dirty="0">
                          <a:latin typeface="Roboto Condensed Light" panose="020B0604020202020204" charset="0"/>
                          <a:ea typeface="Roboto Condensed Light" panose="020B0604020202020204" charset="0"/>
                        </a:rPr>
                        <a:t>LibGuides</a:t>
                      </a:r>
                      <a:r>
                        <a:rPr lang="en-US" sz="1600" baseline="0" dirty="0">
                          <a:latin typeface="Roboto Condensed Light" panose="020B0604020202020204" charset="0"/>
                          <a:ea typeface="Roboto Condensed Light" panose="020B0604020202020204" charset="0"/>
                        </a:rPr>
                        <a:t> statistics (Springshare)</a:t>
                      </a:r>
                      <a:endParaRPr lang="en-US" sz="1600" dirty="0">
                        <a:latin typeface="Roboto Condensed Light" panose="020B0604020202020204" charset="0"/>
                        <a:ea typeface="Roboto Condensed Light" panose="020B0604020202020204" charset="0"/>
                      </a:endParaRPr>
                    </a:p>
                  </a:txBody>
                  <a:tcPr/>
                </a:tc>
                <a:extLst>
                  <a:ext uri="{0D108BD9-81ED-4DB2-BD59-A6C34878D82A}">
                    <a16:rowId xmlns:a16="http://schemas.microsoft.com/office/drawing/2014/main" val="1156125186"/>
                  </a:ext>
                </a:extLst>
              </a:tr>
              <a:tr h="339299">
                <a:tc>
                  <a:txBody>
                    <a:bodyPr/>
                    <a:lstStyle/>
                    <a:p>
                      <a:r>
                        <a:rPr lang="en-US" sz="1600" dirty="0">
                          <a:latin typeface="Roboto Condensed Light" panose="020B0604020202020204" charset="0"/>
                          <a:ea typeface="Roboto Condensed Light" panose="020B0604020202020204" charset="0"/>
                        </a:rPr>
                        <a:t>Overlap analysis</a:t>
                      </a:r>
                    </a:p>
                  </a:txBody>
                  <a:tcPr/>
                </a:tc>
                <a:tc>
                  <a:txBody>
                    <a:bodyPr/>
                    <a:lstStyle/>
                    <a:p>
                      <a:r>
                        <a:rPr lang="en-US" sz="1600" dirty="0">
                          <a:latin typeface="Roboto Condensed Light" panose="020B0604020202020204" charset="0"/>
                          <a:ea typeface="Roboto Condensed Light" panose="020B0604020202020204" charset="0"/>
                        </a:rPr>
                        <a:t>Serials Solutions</a:t>
                      </a:r>
                    </a:p>
                  </a:txBody>
                  <a:tcPr/>
                </a:tc>
                <a:extLst>
                  <a:ext uri="{0D108BD9-81ED-4DB2-BD59-A6C34878D82A}">
                    <a16:rowId xmlns:a16="http://schemas.microsoft.com/office/drawing/2014/main" val="3959381865"/>
                  </a:ext>
                </a:extLst>
              </a:tr>
              <a:tr h="593773">
                <a:tc>
                  <a:txBody>
                    <a:bodyPr/>
                    <a:lstStyle/>
                    <a:p>
                      <a:r>
                        <a:rPr lang="en-US" sz="1600" dirty="0">
                          <a:latin typeface="Roboto Condensed Light" panose="020B0604020202020204" charset="0"/>
                          <a:ea typeface="Roboto Condensed Light" panose="020B0604020202020204" charset="0"/>
                        </a:rPr>
                        <a:t>Resource</a:t>
                      </a:r>
                      <a:r>
                        <a:rPr lang="en-US" sz="1600" baseline="0" dirty="0">
                          <a:latin typeface="Roboto Condensed Light" panose="020B0604020202020204" charset="0"/>
                          <a:ea typeface="Roboto Condensed Light" panose="020B0604020202020204" charset="0"/>
                        </a:rPr>
                        <a:t> content</a:t>
                      </a:r>
                      <a:endParaRPr lang="en-US" sz="1600" dirty="0">
                        <a:latin typeface="Roboto Condensed Light" panose="020B0604020202020204" charset="0"/>
                        <a:ea typeface="Roboto Condensed Light" panose="020B0604020202020204" charset="0"/>
                      </a:endParaRPr>
                    </a:p>
                  </a:txBody>
                  <a:tcPr/>
                </a:tc>
                <a:tc>
                  <a:txBody>
                    <a:bodyPr/>
                    <a:lstStyle/>
                    <a:p>
                      <a:r>
                        <a:rPr lang="en-US" sz="1600" dirty="0">
                          <a:latin typeface="Roboto Condensed Light" panose="020B0604020202020204" charset="0"/>
                          <a:ea typeface="Roboto Condensed Light" panose="020B0604020202020204" charset="0"/>
                        </a:rPr>
                        <a:t>Library website </a:t>
                      </a:r>
                    </a:p>
                    <a:p>
                      <a:r>
                        <a:rPr lang="en-US" sz="1600" dirty="0">
                          <a:latin typeface="Roboto Condensed Light" panose="020B0604020202020204" charset="0"/>
                          <a:ea typeface="Roboto Condensed Light" panose="020B0604020202020204" charset="0"/>
                        </a:rPr>
                        <a:t>LibGuides</a:t>
                      </a:r>
                    </a:p>
                  </a:txBody>
                  <a:tcPr/>
                </a:tc>
                <a:extLst>
                  <a:ext uri="{0D108BD9-81ED-4DB2-BD59-A6C34878D82A}">
                    <a16:rowId xmlns:a16="http://schemas.microsoft.com/office/drawing/2014/main" val="1828024090"/>
                  </a:ext>
                </a:extLst>
              </a:tr>
              <a:tr h="357624">
                <a:tc>
                  <a:txBody>
                    <a:bodyPr/>
                    <a:lstStyle/>
                    <a:p>
                      <a:r>
                        <a:rPr lang="en-US" sz="1600" dirty="0">
                          <a:latin typeface="Roboto Condensed Light" panose="020B0604020202020204" charset="0"/>
                          <a:ea typeface="Roboto Condensed Light" panose="020B0604020202020204" charset="0"/>
                        </a:rPr>
                        <a:t>Portion of spend </a:t>
                      </a:r>
                      <a:r>
                        <a:rPr lang="en-US" sz="1400" dirty="0">
                          <a:latin typeface="Roboto Condensed Light" panose="020B0604020202020204" charset="0"/>
                          <a:ea typeface="Roboto Condensed Light" panose="020B0604020202020204" charset="0"/>
                        </a:rPr>
                        <a:t>(Pareto analysis)</a:t>
                      </a:r>
                    </a:p>
                  </a:txBody>
                  <a:tcPr/>
                </a:tc>
                <a:tc>
                  <a:txBody>
                    <a:bodyPr/>
                    <a:lstStyle/>
                    <a:p>
                      <a:r>
                        <a:rPr lang="en-US" sz="1600" dirty="0">
                          <a:latin typeface="Roboto Condensed Light" panose="020B0604020202020204" charset="0"/>
                          <a:ea typeface="Roboto Condensed Light" panose="020B0604020202020204" charset="0"/>
                        </a:rPr>
                        <a:t>Internal Budget Reports</a:t>
                      </a:r>
                    </a:p>
                  </a:txBody>
                  <a:tcPr/>
                </a:tc>
                <a:extLst>
                  <a:ext uri="{0D108BD9-81ED-4DB2-BD59-A6C34878D82A}">
                    <a16:rowId xmlns:a16="http://schemas.microsoft.com/office/drawing/2014/main" val="3091730838"/>
                  </a:ext>
                </a:extLst>
              </a:tr>
              <a:tr h="409160">
                <a:tc>
                  <a:txBody>
                    <a:bodyPr/>
                    <a:lstStyle/>
                    <a:p>
                      <a:r>
                        <a:rPr lang="en-US" sz="1600" dirty="0">
                          <a:latin typeface="Roboto Condensed Light" panose="020B0604020202020204" charset="0"/>
                          <a:ea typeface="Roboto Condensed Light" panose="020B0604020202020204" charset="0"/>
                        </a:rPr>
                        <a:t>Consortia</a:t>
                      </a:r>
                      <a:r>
                        <a:rPr lang="en-US" sz="1600" baseline="0" dirty="0">
                          <a:latin typeface="Roboto Condensed Light" panose="020B0604020202020204" charset="0"/>
                          <a:ea typeface="Roboto Condensed Light" panose="020B0604020202020204" charset="0"/>
                        </a:rPr>
                        <a:t> agreements</a:t>
                      </a:r>
                      <a:endParaRPr lang="en-US" sz="1600" dirty="0">
                        <a:latin typeface="Roboto Condensed Light" panose="020B0604020202020204" charset="0"/>
                        <a:ea typeface="Roboto Condensed Light" panose="020B0604020202020204" charset="0"/>
                      </a:endParaRPr>
                    </a:p>
                  </a:txBody>
                  <a:tcPr/>
                </a:tc>
                <a:tc>
                  <a:txBody>
                    <a:bodyPr/>
                    <a:lstStyle/>
                    <a:p>
                      <a:r>
                        <a:rPr lang="en-US" sz="1600" dirty="0">
                          <a:latin typeface="Roboto Condensed Light" panose="020B0604020202020204" charset="0"/>
                          <a:ea typeface="Roboto Condensed Light" panose="020B0604020202020204" charset="0"/>
                        </a:rPr>
                        <a:t>ILS</a:t>
                      </a:r>
                    </a:p>
                  </a:txBody>
                  <a:tcPr/>
                </a:tc>
                <a:extLst>
                  <a:ext uri="{0D108BD9-81ED-4DB2-BD59-A6C34878D82A}">
                    <a16:rowId xmlns:a16="http://schemas.microsoft.com/office/drawing/2014/main" val="2350895698"/>
                  </a:ext>
                </a:extLst>
              </a:tr>
            </a:tbl>
          </a:graphicData>
        </a:graphic>
      </p:graphicFrame>
    </p:spTree>
    <p:extLst>
      <p:ext uri="{BB962C8B-B14F-4D97-AF65-F5344CB8AC3E}">
        <p14:creationId xmlns:p14="http://schemas.microsoft.com/office/powerpoint/2010/main" val="18877228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Analysis tools &amp; software</a:t>
            </a:r>
            <a:endParaRPr dirty="0"/>
          </a:p>
        </p:txBody>
      </p:sp>
      <p:sp>
        <p:nvSpPr>
          <p:cNvPr id="237" name="Google Shape;237;p16"/>
          <p:cNvSpPr txBox="1">
            <a:spLocks noGrp="1"/>
          </p:cNvSpPr>
          <p:nvPr>
            <p:ph type="body" idx="1"/>
          </p:nvPr>
        </p:nvSpPr>
        <p:spPr>
          <a:xfrm>
            <a:off x="340043" y="1327350"/>
            <a:ext cx="7991158" cy="3145500"/>
          </a:xfrm>
          <a:prstGeom prst="rect">
            <a:avLst/>
          </a:prstGeom>
        </p:spPr>
        <p:txBody>
          <a:bodyPr spcFirstLastPara="1" wrap="square" lIns="91425" tIns="91425" rIns="91425" bIns="91425" anchor="ctr" anchorCtr="0">
            <a:noAutofit/>
          </a:bodyPr>
          <a:lstStyle/>
          <a:p>
            <a:pPr marL="76200" lvl="0" indent="0" algn="l" rtl="0">
              <a:spcBef>
                <a:spcPts val="0"/>
              </a:spcBef>
              <a:spcAft>
                <a:spcPts val="0"/>
              </a:spcAft>
              <a:buSzPts val="2400"/>
              <a:buNone/>
            </a:pPr>
            <a:r>
              <a:rPr lang="en-US" sz="2000" dirty="0"/>
              <a:t>Currently managed using spreadsheet software (MS Excel), which offers the following</a:t>
            </a:r>
            <a:endParaRPr sz="2000" dirty="0"/>
          </a:p>
          <a:p>
            <a:pPr marL="457200" lvl="0" indent="-381000" algn="l" rtl="0">
              <a:spcBef>
                <a:spcPts val="1000"/>
              </a:spcBef>
              <a:spcAft>
                <a:spcPts val="0"/>
              </a:spcAft>
              <a:buSzPts val="2400"/>
              <a:buChar char="▰"/>
            </a:pPr>
            <a:r>
              <a:rPr lang="en-US" sz="2000" dirty="0"/>
              <a:t>Text to Columns</a:t>
            </a:r>
            <a:endParaRPr sz="2000" dirty="0"/>
          </a:p>
          <a:p>
            <a:pPr marL="457200" lvl="0" indent="-381000" algn="l" rtl="0">
              <a:spcBef>
                <a:spcPts val="1000"/>
              </a:spcBef>
              <a:spcAft>
                <a:spcPts val="0"/>
              </a:spcAft>
              <a:buSzPts val="2400"/>
              <a:buChar char="▰"/>
            </a:pPr>
            <a:r>
              <a:rPr lang="en-US" sz="2000" dirty="0"/>
              <a:t>Removing Duplicates</a:t>
            </a:r>
          </a:p>
          <a:p>
            <a:pPr marL="457200" lvl="0" indent="-381000" algn="l" rtl="0">
              <a:spcBef>
                <a:spcPts val="1000"/>
              </a:spcBef>
              <a:spcAft>
                <a:spcPts val="0"/>
              </a:spcAft>
              <a:buSzPts val="2400"/>
              <a:buChar char="▰"/>
            </a:pPr>
            <a:r>
              <a:rPr lang="en-US" sz="2000" dirty="0"/>
              <a:t>Pivot Tables </a:t>
            </a:r>
          </a:p>
          <a:p>
            <a:pPr marL="457200" lvl="0" indent="-381000" algn="l" rtl="0">
              <a:spcBef>
                <a:spcPts val="1000"/>
              </a:spcBef>
              <a:spcAft>
                <a:spcPts val="0"/>
              </a:spcAft>
              <a:buSzPts val="2400"/>
              <a:buChar char="▰"/>
            </a:pPr>
            <a:r>
              <a:rPr lang="en-US" sz="2000" dirty="0"/>
              <a:t>Conditional Formatting</a:t>
            </a:r>
            <a:endParaRPr sz="2000" dirty="0"/>
          </a:p>
          <a:p>
            <a:pPr marL="0" lvl="0" indent="0" algn="l" rtl="0">
              <a:spcBef>
                <a:spcPts val="1000"/>
              </a:spcBef>
              <a:spcAft>
                <a:spcPts val="1000"/>
              </a:spcAft>
              <a:buNone/>
            </a:pPr>
            <a:r>
              <a:rPr lang="en-US" sz="2000" dirty="0"/>
              <a:t>Alternate software that may be used includes Google Sheets and Open Refine.</a:t>
            </a:r>
            <a:endParaRPr sz="2000" dirty="0"/>
          </a:p>
        </p:txBody>
      </p:sp>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21</a:t>
            </a:fld>
            <a:endParaRPr dirty="0"/>
          </a:p>
        </p:txBody>
      </p:sp>
      <p:grpSp>
        <p:nvGrpSpPr>
          <p:cNvPr id="13" name="Google Shape;735;p37">
            <a:extLst>
              <a:ext uri="{FF2B5EF4-FFF2-40B4-BE49-F238E27FC236}">
                <a16:creationId xmlns:a16="http://schemas.microsoft.com/office/drawing/2014/main" id="{CD7F5E0A-770E-4EC4-A6C8-77CAF15E61F0}"/>
              </a:ext>
            </a:extLst>
          </p:cNvPr>
          <p:cNvGrpSpPr/>
          <p:nvPr/>
        </p:nvGrpSpPr>
        <p:grpSpPr>
          <a:xfrm>
            <a:off x="173525" y="548641"/>
            <a:ext cx="640750" cy="398684"/>
            <a:chOff x="3932350" y="3714775"/>
            <a:chExt cx="439650" cy="319075"/>
          </a:xfrm>
        </p:grpSpPr>
        <p:sp>
          <p:nvSpPr>
            <p:cNvPr id="14" name="Google Shape;736;p37">
              <a:extLst>
                <a:ext uri="{FF2B5EF4-FFF2-40B4-BE49-F238E27FC236}">
                  <a16:creationId xmlns:a16="http://schemas.microsoft.com/office/drawing/2014/main" id="{1E93CDEB-2422-4723-BB22-43DABA418816}"/>
                </a:ext>
              </a:extLst>
            </p:cNvPr>
            <p:cNvSpPr/>
            <p:nvPr/>
          </p:nvSpPr>
          <p:spPr>
            <a:xfrm>
              <a:off x="3932350" y="3714775"/>
              <a:ext cx="439650" cy="319075"/>
            </a:xfrm>
            <a:custGeom>
              <a:avLst/>
              <a:gdLst/>
              <a:ahLst/>
              <a:cxnLst/>
              <a:rect l="l" t="t" r="r" b="b"/>
              <a:pathLst>
                <a:path w="17586" h="12763" fill="none" extrusionOk="0">
                  <a:moveTo>
                    <a:pt x="1" y="1"/>
                  </a:moveTo>
                  <a:lnTo>
                    <a:pt x="1" y="12276"/>
                  </a:lnTo>
                  <a:lnTo>
                    <a:pt x="1" y="12276"/>
                  </a:lnTo>
                  <a:lnTo>
                    <a:pt x="1" y="12373"/>
                  </a:lnTo>
                  <a:lnTo>
                    <a:pt x="25" y="12471"/>
                  </a:lnTo>
                  <a:lnTo>
                    <a:pt x="74" y="12544"/>
                  </a:lnTo>
                  <a:lnTo>
                    <a:pt x="123" y="12617"/>
                  </a:lnTo>
                  <a:lnTo>
                    <a:pt x="196" y="12690"/>
                  </a:lnTo>
                  <a:lnTo>
                    <a:pt x="293" y="12714"/>
                  </a:lnTo>
                  <a:lnTo>
                    <a:pt x="366" y="12763"/>
                  </a:lnTo>
                  <a:lnTo>
                    <a:pt x="488" y="12763"/>
                  </a:lnTo>
                  <a:lnTo>
                    <a:pt x="17585" y="12763"/>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737;p37">
              <a:extLst>
                <a:ext uri="{FF2B5EF4-FFF2-40B4-BE49-F238E27FC236}">
                  <a16:creationId xmlns:a16="http://schemas.microsoft.com/office/drawing/2014/main" id="{DCE29E96-B028-463C-8FE0-B7601D1B78AB}"/>
                </a:ext>
              </a:extLst>
            </p:cNvPr>
            <p:cNvSpPr/>
            <p:nvPr/>
          </p:nvSpPr>
          <p:spPr>
            <a:xfrm>
              <a:off x="3970100" y="3862750"/>
              <a:ext cx="77350" cy="132750"/>
            </a:xfrm>
            <a:custGeom>
              <a:avLst/>
              <a:gdLst/>
              <a:ahLst/>
              <a:cxnLst/>
              <a:rect l="l" t="t" r="r" b="b"/>
              <a:pathLst>
                <a:path w="3094" h="5310" fill="none" extrusionOk="0">
                  <a:moveTo>
                    <a:pt x="3094" y="5309"/>
                  </a:moveTo>
                  <a:lnTo>
                    <a:pt x="3094" y="487"/>
                  </a:lnTo>
                  <a:lnTo>
                    <a:pt x="3094" y="487"/>
                  </a:lnTo>
                  <a:lnTo>
                    <a:pt x="3094" y="390"/>
                  </a:lnTo>
                  <a:lnTo>
                    <a:pt x="3070" y="292"/>
                  </a:lnTo>
                  <a:lnTo>
                    <a:pt x="3021" y="219"/>
                  </a:lnTo>
                  <a:lnTo>
                    <a:pt x="2948" y="146"/>
                  </a:lnTo>
                  <a:lnTo>
                    <a:pt x="2899" y="97"/>
                  </a:lnTo>
                  <a:lnTo>
                    <a:pt x="2802" y="49"/>
                  </a:lnTo>
                  <a:lnTo>
                    <a:pt x="2704" y="24"/>
                  </a:lnTo>
                  <a:lnTo>
                    <a:pt x="2607" y="0"/>
                  </a:lnTo>
                  <a:lnTo>
                    <a:pt x="488" y="0"/>
                  </a:lnTo>
                  <a:lnTo>
                    <a:pt x="488" y="0"/>
                  </a:lnTo>
                  <a:lnTo>
                    <a:pt x="391" y="24"/>
                  </a:lnTo>
                  <a:lnTo>
                    <a:pt x="293" y="49"/>
                  </a:lnTo>
                  <a:lnTo>
                    <a:pt x="220" y="97"/>
                  </a:lnTo>
                  <a:lnTo>
                    <a:pt x="147" y="146"/>
                  </a:lnTo>
                  <a:lnTo>
                    <a:pt x="74" y="219"/>
                  </a:lnTo>
                  <a:lnTo>
                    <a:pt x="50" y="292"/>
                  </a:lnTo>
                  <a:lnTo>
                    <a:pt x="1" y="390"/>
                  </a:lnTo>
                  <a:lnTo>
                    <a:pt x="1" y="487"/>
                  </a:lnTo>
                  <a:lnTo>
                    <a:pt x="1" y="5309"/>
                  </a:lnTo>
                  <a:lnTo>
                    <a:pt x="3094" y="5309"/>
                  </a:lnTo>
                  <a:close/>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 name="Google Shape;738;p37">
              <a:extLst>
                <a:ext uri="{FF2B5EF4-FFF2-40B4-BE49-F238E27FC236}">
                  <a16:creationId xmlns:a16="http://schemas.microsoft.com/office/drawing/2014/main" id="{FE3F657A-084E-4426-AB2C-0C67E74F4B2D}"/>
                </a:ext>
              </a:extLst>
            </p:cNvPr>
            <p:cNvSpPr/>
            <p:nvPr/>
          </p:nvSpPr>
          <p:spPr>
            <a:xfrm>
              <a:off x="4278800" y="3862750"/>
              <a:ext cx="77350" cy="132750"/>
            </a:xfrm>
            <a:custGeom>
              <a:avLst/>
              <a:gdLst/>
              <a:ahLst/>
              <a:cxnLst/>
              <a:rect l="l" t="t" r="r" b="b"/>
              <a:pathLst>
                <a:path w="3094" h="5310" fill="none" extrusionOk="0">
                  <a:moveTo>
                    <a:pt x="3094" y="5309"/>
                  </a:moveTo>
                  <a:lnTo>
                    <a:pt x="3094" y="487"/>
                  </a:lnTo>
                  <a:lnTo>
                    <a:pt x="3094" y="487"/>
                  </a:lnTo>
                  <a:lnTo>
                    <a:pt x="3094" y="390"/>
                  </a:lnTo>
                  <a:lnTo>
                    <a:pt x="3070" y="292"/>
                  </a:lnTo>
                  <a:lnTo>
                    <a:pt x="3021" y="219"/>
                  </a:lnTo>
                  <a:lnTo>
                    <a:pt x="2948" y="146"/>
                  </a:lnTo>
                  <a:lnTo>
                    <a:pt x="2899" y="97"/>
                  </a:lnTo>
                  <a:lnTo>
                    <a:pt x="2802" y="49"/>
                  </a:lnTo>
                  <a:lnTo>
                    <a:pt x="2704" y="24"/>
                  </a:lnTo>
                  <a:lnTo>
                    <a:pt x="2607" y="0"/>
                  </a:lnTo>
                  <a:lnTo>
                    <a:pt x="488" y="0"/>
                  </a:lnTo>
                  <a:lnTo>
                    <a:pt x="488" y="0"/>
                  </a:lnTo>
                  <a:lnTo>
                    <a:pt x="390" y="24"/>
                  </a:lnTo>
                  <a:lnTo>
                    <a:pt x="293" y="49"/>
                  </a:lnTo>
                  <a:lnTo>
                    <a:pt x="220" y="97"/>
                  </a:lnTo>
                  <a:lnTo>
                    <a:pt x="147" y="146"/>
                  </a:lnTo>
                  <a:lnTo>
                    <a:pt x="74" y="219"/>
                  </a:lnTo>
                  <a:lnTo>
                    <a:pt x="50" y="292"/>
                  </a:lnTo>
                  <a:lnTo>
                    <a:pt x="1" y="390"/>
                  </a:lnTo>
                  <a:lnTo>
                    <a:pt x="1" y="487"/>
                  </a:lnTo>
                  <a:lnTo>
                    <a:pt x="1" y="5309"/>
                  </a:lnTo>
                  <a:lnTo>
                    <a:pt x="3094" y="5309"/>
                  </a:lnTo>
                  <a:close/>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739;p37">
              <a:extLst>
                <a:ext uri="{FF2B5EF4-FFF2-40B4-BE49-F238E27FC236}">
                  <a16:creationId xmlns:a16="http://schemas.microsoft.com/office/drawing/2014/main" id="{6E048204-099A-457B-AF59-C4E1BDE05B81}"/>
                </a:ext>
              </a:extLst>
            </p:cNvPr>
            <p:cNvSpPr/>
            <p:nvPr/>
          </p:nvSpPr>
          <p:spPr>
            <a:xfrm>
              <a:off x="4073000" y="3716600"/>
              <a:ext cx="77350" cy="278900"/>
            </a:xfrm>
            <a:custGeom>
              <a:avLst/>
              <a:gdLst/>
              <a:ahLst/>
              <a:cxnLst/>
              <a:rect l="l" t="t" r="r" b="b"/>
              <a:pathLst>
                <a:path w="3094" h="11156" fill="none" extrusionOk="0">
                  <a:moveTo>
                    <a:pt x="3094" y="11155"/>
                  </a:moveTo>
                  <a:lnTo>
                    <a:pt x="3094" y="488"/>
                  </a:lnTo>
                  <a:lnTo>
                    <a:pt x="3094" y="488"/>
                  </a:lnTo>
                  <a:lnTo>
                    <a:pt x="3094" y="391"/>
                  </a:lnTo>
                  <a:lnTo>
                    <a:pt x="3070" y="293"/>
                  </a:lnTo>
                  <a:lnTo>
                    <a:pt x="3021" y="220"/>
                  </a:lnTo>
                  <a:lnTo>
                    <a:pt x="2948" y="147"/>
                  </a:lnTo>
                  <a:lnTo>
                    <a:pt x="2899" y="98"/>
                  </a:lnTo>
                  <a:lnTo>
                    <a:pt x="2802" y="50"/>
                  </a:lnTo>
                  <a:lnTo>
                    <a:pt x="2704" y="25"/>
                  </a:lnTo>
                  <a:lnTo>
                    <a:pt x="2607" y="1"/>
                  </a:lnTo>
                  <a:lnTo>
                    <a:pt x="488" y="1"/>
                  </a:lnTo>
                  <a:lnTo>
                    <a:pt x="488" y="1"/>
                  </a:lnTo>
                  <a:lnTo>
                    <a:pt x="391" y="25"/>
                  </a:lnTo>
                  <a:lnTo>
                    <a:pt x="293" y="50"/>
                  </a:lnTo>
                  <a:lnTo>
                    <a:pt x="220" y="98"/>
                  </a:lnTo>
                  <a:lnTo>
                    <a:pt x="147" y="147"/>
                  </a:lnTo>
                  <a:lnTo>
                    <a:pt x="74" y="220"/>
                  </a:lnTo>
                  <a:lnTo>
                    <a:pt x="50" y="293"/>
                  </a:lnTo>
                  <a:lnTo>
                    <a:pt x="1" y="391"/>
                  </a:lnTo>
                  <a:lnTo>
                    <a:pt x="1" y="488"/>
                  </a:lnTo>
                  <a:lnTo>
                    <a:pt x="1" y="11155"/>
                  </a:lnTo>
                  <a:lnTo>
                    <a:pt x="3094" y="11155"/>
                  </a:lnTo>
                  <a:close/>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740;p37">
              <a:extLst>
                <a:ext uri="{FF2B5EF4-FFF2-40B4-BE49-F238E27FC236}">
                  <a16:creationId xmlns:a16="http://schemas.microsoft.com/office/drawing/2014/main" id="{9EFF1758-6BBC-4842-9D44-609C198C884D}"/>
                </a:ext>
              </a:extLst>
            </p:cNvPr>
            <p:cNvSpPr/>
            <p:nvPr/>
          </p:nvSpPr>
          <p:spPr>
            <a:xfrm>
              <a:off x="4175900" y="3787250"/>
              <a:ext cx="77350" cy="208250"/>
            </a:xfrm>
            <a:custGeom>
              <a:avLst/>
              <a:gdLst/>
              <a:ahLst/>
              <a:cxnLst/>
              <a:rect l="l" t="t" r="r" b="b"/>
              <a:pathLst>
                <a:path w="3094" h="8330" fill="none" extrusionOk="0">
                  <a:moveTo>
                    <a:pt x="3094" y="8329"/>
                  </a:moveTo>
                  <a:lnTo>
                    <a:pt x="3094" y="487"/>
                  </a:lnTo>
                  <a:lnTo>
                    <a:pt x="3094" y="487"/>
                  </a:lnTo>
                  <a:lnTo>
                    <a:pt x="3094" y="390"/>
                  </a:lnTo>
                  <a:lnTo>
                    <a:pt x="3070" y="292"/>
                  </a:lnTo>
                  <a:lnTo>
                    <a:pt x="3021" y="219"/>
                  </a:lnTo>
                  <a:lnTo>
                    <a:pt x="2948" y="146"/>
                  </a:lnTo>
                  <a:lnTo>
                    <a:pt x="2899" y="97"/>
                  </a:lnTo>
                  <a:lnTo>
                    <a:pt x="2802" y="49"/>
                  </a:lnTo>
                  <a:lnTo>
                    <a:pt x="2704" y="24"/>
                  </a:lnTo>
                  <a:lnTo>
                    <a:pt x="2607" y="0"/>
                  </a:lnTo>
                  <a:lnTo>
                    <a:pt x="488" y="0"/>
                  </a:lnTo>
                  <a:lnTo>
                    <a:pt x="488" y="0"/>
                  </a:lnTo>
                  <a:lnTo>
                    <a:pt x="391" y="24"/>
                  </a:lnTo>
                  <a:lnTo>
                    <a:pt x="293" y="49"/>
                  </a:lnTo>
                  <a:lnTo>
                    <a:pt x="220" y="97"/>
                  </a:lnTo>
                  <a:lnTo>
                    <a:pt x="147" y="146"/>
                  </a:lnTo>
                  <a:lnTo>
                    <a:pt x="74" y="219"/>
                  </a:lnTo>
                  <a:lnTo>
                    <a:pt x="50" y="292"/>
                  </a:lnTo>
                  <a:lnTo>
                    <a:pt x="1" y="390"/>
                  </a:lnTo>
                  <a:lnTo>
                    <a:pt x="1" y="487"/>
                  </a:lnTo>
                  <a:lnTo>
                    <a:pt x="1" y="8329"/>
                  </a:lnTo>
                  <a:lnTo>
                    <a:pt x="3094" y="8329"/>
                  </a:lnTo>
                  <a:close/>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extLst>
      <p:ext uri="{BB962C8B-B14F-4D97-AF65-F5344CB8AC3E}">
        <p14:creationId xmlns:p14="http://schemas.microsoft.com/office/powerpoint/2010/main" val="17296236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22365B4-9BC7-45BF-BC72-109EE83485DB}"/>
              </a:ext>
            </a:extLst>
          </p:cNvPr>
          <p:cNvSpPr>
            <a:spLocks noGrp="1"/>
          </p:cNvSpPr>
          <p:nvPr>
            <p:ph type="body" idx="1"/>
          </p:nvPr>
        </p:nvSpPr>
        <p:spPr/>
        <p:txBody>
          <a:bodyPr/>
          <a:lstStyle/>
          <a:p>
            <a:r>
              <a:rPr lang="en-US" dirty="0"/>
              <a:t>Challenges faced in analysis &amp; mitigation strategies</a:t>
            </a:r>
          </a:p>
        </p:txBody>
      </p:sp>
      <p:sp>
        <p:nvSpPr>
          <p:cNvPr id="3" name="Slide Number Placeholder 2">
            <a:extLst>
              <a:ext uri="{FF2B5EF4-FFF2-40B4-BE49-F238E27FC236}">
                <a16:creationId xmlns:a16="http://schemas.microsoft.com/office/drawing/2014/main" id="{42A8FAD9-0FFD-436B-AF6B-4F89E05ABDC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22</a:t>
            </a:fld>
            <a:endParaRPr lang="en"/>
          </a:p>
        </p:txBody>
      </p:sp>
      <p:graphicFrame>
        <p:nvGraphicFramePr>
          <p:cNvPr id="4" name="Table 3">
            <a:extLst>
              <a:ext uri="{FF2B5EF4-FFF2-40B4-BE49-F238E27FC236}">
                <a16:creationId xmlns:a16="http://schemas.microsoft.com/office/drawing/2014/main" id="{65009E80-541E-4CA6-B489-ED02B672FBA7}"/>
              </a:ext>
            </a:extLst>
          </p:cNvPr>
          <p:cNvGraphicFramePr>
            <a:graphicFrameLocks noGrp="1"/>
          </p:cNvGraphicFramePr>
          <p:nvPr>
            <p:extLst>
              <p:ext uri="{D42A27DB-BD31-4B8C-83A1-F6EECF244321}">
                <p14:modId xmlns:p14="http://schemas.microsoft.com/office/powerpoint/2010/main" val="2832527643"/>
              </p:ext>
            </p:extLst>
          </p:nvPr>
        </p:nvGraphicFramePr>
        <p:xfrm>
          <a:off x="104362" y="714829"/>
          <a:ext cx="8938038" cy="3571240"/>
        </p:xfrm>
        <a:graphic>
          <a:graphicData uri="http://schemas.openxmlformats.org/drawingml/2006/table">
            <a:tbl>
              <a:tblPr firstRow="1" bandRow="1">
                <a:tableStyleId>{5C22544A-7EE6-4342-B048-85BDC9FD1C3A}</a:tableStyleId>
              </a:tblPr>
              <a:tblGrid>
                <a:gridCol w="1747301">
                  <a:extLst>
                    <a:ext uri="{9D8B030D-6E8A-4147-A177-3AD203B41FA5}">
                      <a16:colId xmlns:a16="http://schemas.microsoft.com/office/drawing/2014/main" val="1926342013"/>
                    </a:ext>
                  </a:extLst>
                </a:gridCol>
                <a:gridCol w="3544111">
                  <a:extLst>
                    <a:ext uri="{9D8B030D-6E8A-4147-A177-3AD203B41FA5}">
                      <a16:colId xmlns:a16="http://schemas.microsoft.com/office/drawing/2014/main" val="760902878"/>
                    </a:ext>
                  </a:extLst>
                </a:gridCol>
                <a:gridCol w="3646626">
                  <a:extLst>
                    <a:ext uri="{9D8B030D-6E8A-4147-A177-3AD203B41FA5}">
                      <a16:colId xmlns:a16="http://schemas.microsoft.com/office/drawing/2014/main" val="558228392"/>
                    </a:ext>
                  </a:extLst>
                </a:gridCol>
              </a:tblGrid>
              <a:tr h="370840">
                <a:tc>
                  <a:txBody>
                    <a:bodyPr/>
                    <a:lstStyle/>
                    <a:p>
                      <a:r>
                        <a:rPr lang="en-US" sz="1700" dirty="0">
                          <a:latin typeface="Roboto Condensed Light" panose="020B0604020202020204" charset="0"/>
                          <a:ea typeface="Roboto Condensed Light" panose="020B0604020202020204" charset="0"/>
                        </a:rPr>
                        <a:t>Challenge</a:t>
                      </a:r>
                    </a:p>
                  </a:txBody>
                  <a:tcPr>
                    <a:solidFill>
                      <a:srgbClr val="FF9800"/>
                    </a:solidFill>
                  </a:tcPr>
                </a:tc>
                <a:tc>
                  <a:txBody>
                    <a:bodyPr/>
                    <a:lstStyle/>
                    <a:p>
                      <a:r>
                        <a:rPr lang="en-US" sz="1700" dirty="0">
                          <a:latin typeface="Roboto Condensed Light" panose="020B0604020202020204" charset="0"/>
                          <a:ea typeface="Roboto Condensed Light" panose="020B0604020202020204" charset="0"/>
                        </a:rPr>
                        <a:t>How to address…</a:t>
                      </a:r>
                    </a:p>
                  </a:txBody>
                  <a:tcPr>
                    <a:solidFill>
                      <a:srgbClr val="FF9800"/>
                    </a:solidFill>
                  </a:tcPr>
                </a:tc>
                <a:tc>
                  <a:txBody>
                    <a:bodyPr/>
                    <a:lstStyle/>
                    <a:p>
                      <a:r>
                        <a:rPr lang="en-US" sz="1700" dirty="0">
                          <a:latin typeface="Roboto Condensed Light" panose="020B0604020202020204" charset="0"/>
                          <a:ea typeface="Roboto Condensed Light" panose="020B0604020202020204" charset="0"/>
                        </a:rPr>
                        <a:t>Enables</a:t>
                      </a:r>
                    </a:p>
                  </a:txBody>
                  <a:tcPr>
                    <a:solidFill>
                      <a:srgbClr val="FF9800"/>
                    </a:solidFill>
                  </a:tcPr>
                </a:tc>
                <a:extLst>
                  <a:ext uri="{0D108BD9-81ED-4DB2-BD59-A6C34878D82A}">
                    <a16:rowId xmlns:a16="http://schemas.microsoft.com/office/drawing/2014/main" val="897566168"/>
                  </a:ext>
                </a:extLst>
              </a:tr>
              <a:tr h="370840">
                <a:tc>
                  <a:txBody>
                    <a:bodyPr/>
                    <a:lstStyle/>
                    <a:p>
                      <a:r>
                        <a:rPr lang="en-US" sz="1800" dirty="0">
                          <a:latin typeface="Roboto Condensed Light" panose="020B0604020202020204" charset="0"/>
                          <a:ea typeface="Roboto Condensed Light" panose="020B0604020202020204" charset="0"/>
                        </a:rPr>
                        <a:t>Different data sources</a:t>
                      </a:r>
                    </a:p>
                  </a:txBody>
                  <a:tcPr/>
                </a:tc>
                <a:tc>
                  <a:txBody>
                    <a:bodyPr/>
                    <a:lstStyle/>
                    <a:p>
                      <a:r>
                        <a:rPr lang="en-US" sz="1800" dirty="0">
                          <a:latin typeface="Roboto Condensed Light" panose="020B0604020202020204" charset="0"/>
                          <a:ea typeface="Roboto Condensed Light" panose="020B0604020202020204" charset="0"/>
                        </a:rPr>
                        <a:t>Determine</a:t>
                      </a:r>
                      <a:r>
                        <a:rPr lang="en-US" sz="1800" baseline="0" dirty="0">
                          <a:latin typeface="Roboto Condensed Light" panose="020B0604020202020204" charset="0"/>
                          <a:ea typeface="Roboto Condensed Light" panose="020B0604020202020204" charset="0"/>
                        </a:rPr>
                        <a:t> unique identifiers </a:t>
                      </a:r>
                    </a:p>
                    <a:p>
                      <a:pPr marL="285750" indent="-285750">
                        <a:buFont typeface="Arial" panose="020B0604020202020204" pitchFamily="34" charset="0"/>
                        <a:buChar char="•"/>
                      </a:pPr>
                      <a:r>
                        <a:rPr lang="en-US" sz="1800" baseline="0" dirty="0">
                          <a:latin typeface="Roboto Condensed Light" panose="020B0604020202020204" charset="0"/>
                          <a:ea typeface="Roboto Condensed Light" panose="020B0604020202020204" charset="0"/>
                        </a:rPr>
                        <a:t>ISSN/ISBN</a:t>
                      </a:r>
                    </a:p>
                    <a:p>
                      <a:pPr marL="285750" indent="-285750">
                        <a:buFont typeface="Arial" panose="020B0604020202020204" pitchFamily="34" charset="0"/>
                        <a:buChar char="•"/>
                      </a:pPr>
                      <a:r>
                        <a:rPr lang="en-US" sz="1800" baseline="0" dirty="0">
                          <a:latin typeface="Roboto Condensed Light" panose="020B0604020202020204" charset="0"/>
                          <a:ea typeface="Roboto Condensed Light" panose="020B0604020202020204" charset="0"/>
                        </a:rPr>
                        <a:t>PO Number</a:t>
                      </a:r>
                    </a:p>
                  </a:txBody>
                  <a:tcPr/>
                </a:tc>
                <a:tc>
                  <a:txBody>
                    <a:bodyPr/>
                    <a:lstStyle/>
                    <a:p>
                      <a:pPr marL="285750" indent="-285750">
                        <a:buFont typeface="Arial" panose="020B0604020202020204" pitchFamily="34" charset="0"/>
                        <a:buChar char="•"/>
                      </a:pPr>
                      <a:r>
                        <a:rPr lang="en-US" sz="1800" baseline="0" dirty="0">
                          <a:latin typeface="Roboto Condensed Light" panose="020B0604020202020204" charset="0"/>
                          <a:ea typeface="Roboto Condensed Light" panose="020B0604020202020204" charset="0"/>
                        </a:rPr>
                        <a:t>Using vlookups when joining data in analysis spreadsheet</a:t>
                      </a:r>
                    </a:p>
                  </a:txBody>
                  <a:tcPr/>
                </a:tc>
                <a:extLst>
                  <a:ext uri="{0D108BD9-81ED-4DB2-BD59-A6C34878D82A}">
                    <a16:rowId xmlns:a16="http://schemas.microsoft.com/office/drawing/2014/main" val="163715554"/>
                  </a:ext>
                </a:extLst>
              </a:tr>
              <a:tr h="370840">
                <a:tc>
                  <a:txBody>
                    <a:bodyPr/>
                    <a:lstStyle/>
                    <a:p>
                      <a:r>
                        <a:rPr lang="en-US" sz="1800" dirty="0">
                          <a:latin typeface="Roboto Condensed Light" panose="020B0604020202020204" charset="0"/>
                          <a:ea typeface="Roboto Condensed Light" panose="020B0604020202020204" charset="0"/>
                        </a:rPr>
                        <a:t>Title Changes in System/ Spreadsheets</a:t>
                      </a:r>
                    </a:p>
                  </a:txBody>
                  <a:tcPr/>
                </a:tc>
                <a:tc>
                  <a:txBody>
                    <a:bodyPr/>
                    <a:lstStyle/>
                    <a:p>
                      <a:pPr marL="285750" indent="-285750">
                        <a:buFont typeface="Arial" panose="020B0604020202020204" pitchFamily="34" charset="0"/>
                        <a:buChar char="•"/>
                      </a:pPr>
                      <a:r>
                        <a:rPr lang="en-US" sz="1800" dirty="0">
                          <a:latin typeface="Roboto Condensed Light" panose="020B0604020202020204" charset="0"/>
                          <a:ea typeface="Roboto Condensed Light" panose="020B0604020202020204" charset="0"/>
                        </a:rPr>
                        <a:t>Unique identifiers may need to be added</a:t>
                      </a:r>
                      <a:r>
                        <a:rPr lang="en-US" sz="1800" baseline="0" dirty="0">
                          <a:latin typeface="Roboto Condensed Light" panose="020B0604020202020204" charset="0"/>
                          <a:ea typeface="Roboto Condensed Light" panose="020B0604020202020204" charset="0"/>
                        </a:rPr>
                        <a:t> to data downloads/ spreadsheets if missing</a:t>
                      </a:r>
                    </a:p>
                    <a:p>
                      <a:pPr marL="285750" indent="-285750">
                        <a:buFont typeface="Arial" panose="020B0604020202020204" pitchFamily="34" charset="0"/>
                        <a:buChar char="•"/>
                      </a:pPr>
                      <a:r>
                        <a:rPr lang="en-US" sz="1800" baseline="0" dirty="0">
                          <a:latin typeface="Roboto Condensed Light" panose="020B0604020202020204" charset="0"/>
                          <a:ea typeface="Roboto Condensed Light" panose="020B0604020202020204" charset="0"/>
                        </a:rPr>
                        <a:t>Create spreadsheet with unique identifier and current title</a:t>
                      </a:r>
                    </a:p>
                    <a:p>
                      <a:pPr marL="285750" indent="-285750">
                        <a:buFont typeface="Arial" panose="020B0604020202020204" pitchFamily="34" charset="0"/>
                        <a:buChar char="•"/>
                      </a:pPr>
                      <a:r>
                        <a:rPr lang="en-US" sz="1800" baseline="0" dirty="0">
                          <a:latin typeface="Roboto Condensed Light" panose="020B0604020202020204" charset="0"/>
                          <a:ea typeface="Roboto Condensed Light" panose="020B0604020202020204" charset="0"/>
                        </a:rPr>
                        <a:t>Add column to historical data sheets called current title and use vlookup to add current title.</a:t>
                      </a:r>
                      <a:endParaRPr lang="en-US" sz="1800" dirty="0">
                        <a:latin typeface="Roboto Condensed Light" panose="020B0604020202020204" charset="0"/>
                        <a:ea typeface="Roboto Condensed Light" panose="020B0604020202020204" charset="0"/>
                      </a:endParaRPr>
                    </a:p>
                  </a:txBody>
                  <a:tcPr/>
                </a:tc>
                <a:tc>
                  <a:txBody>
                    <a:bodyPr/>
                    <a:lstStyle/>
                    <a:p>
                      <a:pPr marL="285750" indent="-285750">
                        <a:buFont typeface="Arial" panose="020B0604020202020204" pitchFamily="34" charset="0"/>
                        <a:buChar char="•"/>
                      </a:pPr>
                      <a:r>
                        <a:rPr lang="en-US" sz="1800" dirty="0">
                          <a:latin typeface="Roboto Condensed Light" panose="020B0604020202020204" charset="0"/>
                          <a:ea typeface="Roboto Condensed Light" panose="020B0604020202020204" charset="0"/>
                        </a:rPr>
                        <a:t>Summarizing historical data quickly using tools such as pivot tables</a:t>
                      </a:r>
                    </a:p>
                  </a:txBody>
                  <a:tcPr/>
                </a:tc>
                <a:extLst>
                  <a:ext uri="{0D108BD9-81ED-4DB2-BD59-A6C34878D82A}">
                    <a16:rowId xmlns:a16="http://schemas.microsoft.com/office/drawing/2014/main" val="450463580"/>
                  </a:ext>
                </a:extLst>
              </a:tr>
            </a:tbl>
          </a:graphicData>
        </a:graphic>
      </p:graphicFrame>
      <p:sp>
        <p:nvSpPr>
          <p:cNvPr id="5" name="Google Shape;769;p37">
            <a:extLst>
              <a:ext uri="{FF2B5EF4-FFF2-40B4-BE49-F238E27FC236}">
                <a16:creationId xmlns:a16="http://schemas.microsoft.com/office/drawing/2014/main" id="{F08AECA3-A8A6-4373-B418-8C51226A686F}"/>
              </a:ext>
            </a:extLst>
          </p:cNvPr>
          <p:cNvSpPr/>
          <p:nvPr/>
        </p:nvSpPr>
        <p:spPr>
          <a:xfrm>
            <a:off x="8008198" y="191400"/>
            <a:ext cx="566842" cy="448680"/>
          </a:xfrm>
          <a:custGeom>
            <a:avLst/>
            <a:gdLst/>
            <a:ahLst/>
            <a:cxnLst/>
            <a:rect l="l" t="t" r="r" b="b"/>
            <a:pathLst>
              <a:path w="16221" h="14176" fill="none" extrusionOk="0">
                <a:moveTo>
                  <a:pt x="16075" y="12665"/>
                </a:moveTo>
                <a:lnTo>
                  <a:pt x="8987" y="488"/>
                </a:lnTo>
                <a:lnTo>
                  <a:pt x="8987" y="488"/>
                </a:lnTo>
                <a:lnTo>
                  <a:pt x="8914" y="390"/>
                </a:lnTo>
                <a:lnTo>
                  <a:pt x="8817" y="293"/>
                </a:lnTo>
                <a:lnTo>
                  <a:pt x="8720" y="196"/>
                </a:lnTo>
                <a:lnTo>
                  <a:pt x="8622" y="123"/>
                </a:lnTo>
                <a:lnTo>
                  <a:pt x="8500" y="74"/>
                </a:lnTo>
                <a:lnTo>
                  <a:pt x="8379" y="25"/>
                </a:lnTo>
                <a:lnTo>
                  <a:pt x="8232" y="1"/>
                </a:lnTo>
                <a:lnTo>
                  <a:pt x="8111" y="1"/>
                </a:lnTo>
                <a:lnTo>
                  <a:pt x="8111" y="1"/>
                </a:lnTo>
                <a:lnTo>
                  <a:pt x="7965" y="1"/>
                </a:lnTo>
                <a:lnTo>
                  <a:pt x="7843" y="25"/>
                </a:lnTo>
                <a:lnTo>
                  <a:pt x="7721" y="74"/>
                </a:lnTo>
                <a:lnTo>
                  <a:pt x="7599" y="123"/>
                </a:lnTo>
                <a:lnTo>
                  <a:pt x="7502" y="196"/>
                </a:lnTo>
                <a:lnTo>
                  <a:pt x="7404" y="293"/>
                </a:lnTo>
                <a:lnTo>
                  <a:pt x="7307" y="390"/>
                </a:lnTo>
                <a:lnTo>
                  <a:pt x="7234" y="488"/>
                </a:lnTo>
                <a:lnTo>
                  <a:pt x="147" y="12665"/>
                </a:lnTo>
                <a:lnTo>
                  <a:pt x="147" y="12665"/>
                </a:lnTo>
                <a:lnTo>
                  <a:pt x="74" y="12787"/>
                </a:lnTo>
                <a:lnTo>
                  <a:pt x="25" y="12909"/>
                </a:lnTo>
                <a:lnTo>
                  <a:pt x="0" y="13031"/>
                </a:lnTo>
                <a:lnTo>
                  <a:pt x="0" y="13177"/>
                </a:lnTo>
                <a:lnTo>
                  <a:pt x="0" y="13177"/>
                </a:lnTo>
                <a:lnTo>
                  <a:pt x="0" y="13299"/>
                </a:lnTo>
                <a:lnTo>
                  <a:pt x="25" y="13420"/>
                </a:lnTo>
                <a:lnTo>
                  <a:pt x="74" y="13567"/>
                </a:lnTo>
                <a:lnTo>
                  <a:pt x="147" y="13688"/>
                </a:lnTo>
                <a:lnTo>
                  <a:pt x="147" y="13688"/>
                </a:lnTo>
                <a:lnTo>
                  <a:pt x="220" y="13786"/>
                </a:lnTo>
                <a:lnTo>
                  <a:pt x="293" y="13883"/>
                </a:lnTo>
                <a:lnTo>
                  <a:pt x="390" y="13981"/>
                </a:lnTo>
                <a:lnTo>
                  <a:pt x="512" y="14054"/>
                </a:lnTo>
                <a:lnTo>
                  <a:pt x="634" y="14102"/>
                </a:lnTo>
                <a:lnTo>
                  <a:pt x="755" y="14151"/>
                </a:lnTo>
                <a:lnTo>
                  <a:pt x="877" y="14175"/>
                </a:lnTo>
                <a:lnTo>
                  <a:pt x="1023" y="14175"/>
                </a:lnTo>
                <a:lnTo>
                  <a:pt x="15198" y="14175"/>
                </a:lnTo>
                <a:lnTo>
                  <a:pt x="15198" y="14175"/>
                </a:lnTo>
                <a:lnTo>
                  <a:pt x="15344" y="14175"/>
                </a:lnTo>
                <a:lnTo>
                  <a:pt x="15466" y="14151"/>
                </a:lnTo>
                <a:lnTo>
                  <a:pt x="15588" y="14102"/>
                </a:lnTo>
                <a:lnTo>
                  <a:pt x="15709" y="14054"/>
                </a:lnTo>
                <a:lnTo>
                  <a:pt x="15831" y="13981"/>
                </a:lnTo>
                <a:lnTo>
                  <a:pt x="15929" y="13883"/>
                </a:lnTo>
                <a:lnTo>
                  <a:pt x="16002" y="13786"/>
                </a:lnTo>
                <a:lnTo>
                  <a:pt x="16075" y="13688"/>
                </a:lnTo>
                <a:lnTo>
                  <a:pt x="16075" y="13688"/>
                </a:lnTo>
                <a:lnTo>
                  <a:pt x="16148" y="13567"/>
                </a:lnTo>
                <a:lnTo>
                  <a:pt x="16197" y="13420"/>
                </a:lnTo>
                <a:lnTo>
                  <a:pt x="16221" y="13299"/>
                </a:lnTo>
                <a:lnTo>
                  <a:pt x="16221" y="13177"/>
                </a:lnTo>
                <a:lnTo>
                  <a:pt x="16221" y="13177"/>
                </a:lnTo>
                <a:lnTo>
                  <a:pt x="16221" y="13031"/>
                </a:lnTo>
                <a:lnTo>
                  <a:pt x="16197" y="12909"/>
                </a:lnTo>
                <a:lnTo>
                  <a:pt x="16148" y="12787"/>
                </a:lnTo>
                <a:lnTo>
                  <a:pt x="16075" y="12665"/>
                </a:lnTo>
                <a:lnTo>
                  <a:pt x="16075" y="12665"/>
                </a:lnTo>
                <a:close/>
                <a:moveTo>
                  <a:pt x="8111" y="12349"/>
                </a:moveTo>
                <a:lnTo>
                  <a:pt x="8111" y="12349"/>
                </a:lnTo>
                <a:lnTo>
                  <a:pt x="7916" y="12324"/>
                </a:lnTo>
                <a:lnTo>
                  <a:pt x="7721" y="12276"/>
                </a:lnTo>
                <a:lnTo>
                  <a:pt x="7575" y="12178"/>
                </a:lnTo>
                <a:lnTo>
                  <a:pt x="7429" y="12057"/>
                </a:lnTo>
                <a:lnTo>
                  <a:pt x="7307" y="11910"/>
                </a:lnTo>
                <a:lnTo>
                  <a:pt x="7210" y="11764"/>
                </a:lnTo>
                <a:lnTo>
                  <a:pt x="7161" y="11569"/>
                </a:lnTo>
                <a:lnTo>
                  <a:pt x="7136" y="11375"/>
                </a:lnTo>
                <a:lnTo>
                  <a:pt x="7136" y="11375"/>
                </a:lnTo>
                <a:lnTo>
                  <a:pt x="7161" y="11180"/>
                </a:lnTo>
                <a:lnTo>
                  <a:pt x="7210" y="11009"/>
                </a:lnTo>
                <a:lnTo>
                  <a:pt x="7307" y="10839"/>
                </a:lnTo>
                <a:lnTo>
                  <a:pt x="7429" y="10693"/>
                </a:lnTo>
                <a:lnTo>
                  <a:pt x="7575" y="10571"/>
                </a:lnTo>
                <a:lnTo>
                  <a:pt x="7721" y="10473"/>
                </a:lnTo>
                <a:lnTo>
                  <a:pt x="7916" y="10425"/>
                </a:lnTo>
                <a:lnTo>
                  <a:pt x="8111" y="10400"/>
                </a:lnTo>
                <a:lnTo>
                  <a:pt x="8111" y="10400"/>
                </a:lnTo>
                <a:lnTo>
                  <a:pt x="8306" y="10425"/>
                </a:lnTo>
                <a:lnTo>
                  <a:pt x="8476" y="10473"/>
                </a:lnTo>
                <a:lnTo>
                  <a:pt x="8646" y="10571"/>
                </a:lnTo>
                <a:lnTo>
                  <a:pt x="8793" y="10693"/>
                </a:lnTo>
                <a:lnTo>
                  <a:pt x="8914" y="10839"/>
                </a:lnTo>
                <a:lnTo>
                  <a:pt x="9012" y="11009"/>
                </a:lnTo>
                <a:lnTo>
                  <a:pt x="9061" y="11180"/>
                </a:lnTo>
                <a:lnTo>
                  <a:pt x="9085" y="11375"/>
                </a:lnTo>
                <a:lnTo>
                  <a:pt x="9085" y="11375"/>
                </a:lnTo>
                <a:lnTo>
                  <a:pt x="9061" y="11569"/>
                </a:lnTo>
                <a:lnTo>
                  <a:pt x="9012" y="11764"/>
                </a:lnTo>
                <a:lnTo>
                  <a:pt x="8914" y="11910"/>
                </a:lnTo>
                <a:lnTo>
                  <a:pt x="8793" y="12057"/>
                </a:lnTo>
                <a:lnTo>
                  <a:pt x="8646" y="12178"/>
                </a:lnTo>
                <a:lnTo>
                  <a:pt x="8476" y="12276"/>
                </a:lnTo>
                <a:lnTo>
                  <a:pt x="8306" y="12324"/>
                </a:lnTo>
                <a:lnTo>
                  <a:pt x="8111" y="12349"/>
                </a:lnTo>
                <a:lnTo>
                  <a:pt x="8111" y="12349"/>
                </a:lnTo>
                <a:close/>
                <a:moveTo>
                  <a:pt x="9231" y="5091"/>
                </a:moveTo>
                <a:lnTo>
                  <a:pt x="8939" y="8915"/>
                </a:lnTo>
                <a:lnTo>
                  <a:pt x="8939" y="8915"/>
                </a:lnTo>
                <a:lnTo>
                  <a:pt x="8914" y="9061"/>
                </a:lnTo>
                <a:lnTo>
                  <a:pt x="8866" y="9207"/>
                </a:lnTo>
                <a:lnTo>
                  <a:pt x="8793" y="9304"/>
                </a:lnTo>
                <a:lnTo>
                  <a:pt x="8695" y="9426"/>
                </a:lnTo>
                <a:lnTo>
                  <a:pt x="8573" y="9499"/>
                </a:lnTo>
                <a:lnTo>
                  <a:pt x="8452" y="9572"/>
                </a:lnTo>
                <a:lnTo>
                  <a:pt x="8330" y="9621"/>
                </a:lnTo>
                <a:lnTo>
                  <a:pt x="8184" y="9621"/>
                </a:lnTo>
                <a:lnTo>
                  <a:pt x="8038" y="9621"/>
                </a:lnTo>
                <a:lnTo>
                  <a:pt x="8038" y="9621"/>
                </a:lnTo>
                <a:lnTo>
                  <a:pt x="7891" y="9621"/>
                </a:lnTo>
                <a:lnTo>
                  <a:pt x="7770" y="9572"/>
                </a:lnTo>
                <a:lnTo>
                  <a:pt x="7648" y="9499"/>
                </a:lnTo>
                <a:lnTo>
                  <a:pt x="7526" y="9426"/>
                </a:lnTo>
                <a:lnTo>
                  <a:pt x="7429" y="9304"/>
                </a:lnTo>
                <a:lnTo>
                  <a:pt x="7356" y="9207"/>
                </a:lnTo>
                <a:lnTo>
                  <a:pt x="7307" y="9061"/>
                </a:lnTo>
                <a:lnTo>
                  <a:pt x="7283" y="8915"/>
                </a:lnTo>
                <a:lnTo>
                  <a:pt x="6990" y="5091"/>
                </a:lnTo>
                <a:lnTo>
                  <a:pt x="6990" y="5091"/>
                </a:lnTo>
                <a:lnTo>
                  <a:pt x="7015" y="4945"/>
                </a:lnTo>
                <a:lnTo>
                  <a:pt x="7039" y="4823"/>
                </a:lnTo>
                <a:lnTo>
                  <a:pt x="7088" y="4701"/>
                </a:lnTo>
                <a:lnTo>
                  <a:pt x="7161" y="4604"/>
                </a:lnTo>
                <a:lnTo>
                  <a:pt x="7258" y="4506"/>
                </a:lnTo>
                <a:lnTo>
                  <a:pt x="7380" y="4433"/>
                </a:lnTo>
                <a:lnTo>
                  <a:pt x="7526" y="4409"/>
                </a:lnTo>
                <a:lnTo>
                  <a:pt x="7648" y="4385"/>
                </a:lnTo>
                <a:lnTo>
                  <a:pt x="8573" y="4385"/>
                </a:lnTo>
                <a:lnTo>
                  <a:pt x="8573" y="4385"/>
                </a:lnTo>
                <a:lnTo>
                  <a:pt x="8695" y="4409"/>
                </a:lnTo>
                <a:lnTo>
                  <a:pt x="8841" y="4433"/>
                </a:lnTo>
                <a:lnTo>
                  <a:pt x="8963" y="4506"/>
                </a:lnTo>
                <a:lnTo>
                  <a:pt x="9061" y="4604"/>
                </a:lnTo>
                <a:lnTo>
                  <a:pt x="9134" y="4701"/>
                </a:lnTo>
                <a:lnTo>
                  <a:pt x="9182" y="4823"/>
                </a:lnTo>
                <a:lnTo>
                  <a:pt x="9207" y="4945"/>
                </a:lnTo>
                <a:lnTo>
                  <a:pt x="9231" y="5091"/>
                </a:lnTo>
                <a:lnTo>
                  <a:pt x="9231" y="5091"/>
                </a:lnTo>
                <a:close/>
              </a:path>
            </a:pathLst>
          </a:custGeom>
          <a:noFill/>
          <a:ln w="2540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27282755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22365B4-9BC7-45BF-BC72-109EE83485DB}"/>
              </a:ext>
            </a:extLst>
          </p:cNvPr>
          <p:cNvSpPr>
            <a:spLocks noGrp="1"/>
          </p:cNvSpPr>
          <p:nvPr>
            <p:ph type="body" idx="1"/>
          </p:nvPr>
        </p:nvSpPr>
        <p:spPr/>
        <p:txBody>
          <a:bodyPr/>
          <a:lstStyle/>
          <a:p>
            <a:r>
              <a:rPr lang="en-US" dirty="0"/>
              <a:t>Challenges faced in analysis &amp; mitigation strategies</a:t>
            </a:r>
          </a:p>
        </p:txBody>
      </p:sp>
      <p:sp>
        <p:nvSpPr>
          <p:cNvPr id="3" name="Slide Number Placeholder 2">
            <a:extLst>
              <a:ext uri="{FF2B5EF4-FFF2-40B4-BE49-F238E27FC236}">
                <a16:creationId xmlns:a16="http://schemas.microsoft.com/office/drawing/2014/main" id="{42A8FAD9-0FFD-436B-AF6B-4F89E05ABDC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23</a:t>
            </a:fld>
            <a:endParaRPr lang="en"/>
          </a:p>
        </p:txBody>
      </p:sp>
      <p:graphicFrame>
        <p:nvGraphicFramePr>
          <p:cNvPr id="4" name="Table 3">
            <a:extLst>
              <a:ext uri="{FF2B5EF4-FFF2-40B4-BE49-F238E27FC236}">
                <a16:creationId xmlns:a16="http://schemas.microsoft.com/office/drawing/2014/main" id="{AADD2A41-A99D-46A4-9C99-EC9480D1A1B5}"/>
              </a:ext>
            </a:extLst>
          </p:cNvPr>
          <p:cNvGraphicFramePr>
            <a:graphicFrameLocks noGrp="1"/>
          </p:cNvGraphicFramePr>
          <p:nvPr>
            <p:extLst>
              <p:ext uri="{D42A27DB-BD31-4B8C-83A1-F6EECF244321}">
                <p14:modId xmlns:p14="http://schemas.microsoft.com/office/powerpoint/2010/main" val="240242459"/>
              </p:ext>
            </p:extLst>
          </p:nvPr>
        </p:nvGraphicFramePr>
        <p:xfrm>
          <a:off x="124165" y="686437"/>
          <a:ext cx="8895669" cy="2748280"/>
        </p:xfrm>
        <a:graphic>
          <a:graphicData uri="http://schemas.openxmlformats.org/drawingml/2006/table">
            <a:tbl>
              <a:tblPr firstRow="1" bandRow="1">
                <a:tableStyleId>{5C22544A-7EE6-4342-B048-85BDC9FD1C3A}</a:tableStyleId>
              </a:tblPr>
              <a:tblGrid>
                <a:gridCol w="1840706">
                  <a:extLst>
                    <a:ext uri="{9D8B030D-6E8A-4147-A177-3AD203B41FA5}">
                      <a16:colId xmlns:a16="http://schemas.microsoft.com/office/drawing/2014/main" val="4137072457"/>
                    </a:ext>
                  </a:extLst>
                </a:gridCol>
                <a:gridCol w="3085304">
                  <a:extLst>
                    <a:ext uri="{9D8B030D-6E8A-4147-A177-3AD203B41FA5}">
                      <a16:colId xmlns:a16="http://schemas.microsoft.com/office/drawing/2014/main" val="2194602533"/>
                    </a:ext>
                  </a:extLst>
                </a:gridCol>
                <a:gridCol w="3969659">
                  <a:extLst>
                    <a:ext uri="{9D8B030D-6E8A-4147-A177-3AD203B41FA5}">
                      <a16:colId xmlns:a16="http://schemas.microsoft.com/office/drawing/2014/main" val="969621832"/>
                    </a:ext>
                  </a:extLst>
                </a:gridCol>
              </a:tblGrid>
              <a:tr h="370840">
                <a:tc>
                  <a:txBody>
                    <a:bodyPr/>
                    <a:lstStyle/>
                    <a:p>
                      <a:r>
                        <a:rPr lang="en-US" sz="1800" dirty="0">
                          <a:latin typeface="Roboto Condensed Light" panose="020B0604020202020204" charset="0"/>
                          <a:ea typeface="Roboto Condensed Light" panose="020B0604020202020204" charset="0"/>
                        </a:rPr>
                        <a:t>Challenge</a:t>
                      </a:r>
                    </a:p>
                  </a:txBody>
                  <a:tcPr>
                    <a:solidFill>
                      <a:srgbClr val="FF9800"/>
                    </a:solidFill>
                  </a:tcPr>
                </a:tc>
                <a:tc>
                  <a:txBody>
                    <a:bodyPr/>
                    <a:lstStyle/>
                    <a:p>
                      <a:r>
                        <a:rPr lang="en-US" sz="1800" dirty="0">
                          <a:latin typeface="Roboto Condensed Light" panose="020B0604020202020204" charset="0"/>
                          <a:ea typeface="Roboto Condensed Light" panose="020B0604020202020204" charset="0"/>
                        </a:rPr>
                        <a:t>How to address…</a:t>
                      </a:r>
                    </a:p>
                  </a:txBody>
                  <a:tcPr>
                    <a:solidFill>
                      <a:srgbClr val="FF9800"/>
                    </a:solidFill>
                  </a:tcPr>
                </a:tc>
                <a:tc>
                  <a:txBody>
                    <a:bodyPr/>
                    <a:lstStyle/>
                    <a:p>
                      <a:r>
                        <a:rPr lang="en-US" sz="1800" dirty="0">
                          <a:latin typeface="Roboto Condensed Light" panose="020B0604020202020204" charset="0"/>
                          <a:ea typeface="Roboto Condensed Light" panose="020B0604020202020204" charset="0"/>
                        </a:rPr>
                        <a:t>Enables</a:t>
                      </a:r>
                    </a:p>
                  </a:txBody>
                  <a:tcPr>
                    <a:solidFill>
                      <a:srgbClr val="FF9800"/>
                    </a:solidFill>
                  </a:tcPr>
                </a:tc>
                <a:extLst>
                  <a:ext uri="{0D108BD9-81ED-4DB2-BD59-A6C34878D82A}">
                    <a16:rowId xmlns:a16="http://schemas.microsoft.com/office/drawing/2014/main" val="2662336323"/>
                  </a:ext>
                </a:extLst>
              </a:tr>
              <a:tr h="370840">
                <a:tc>
                  <a:txBody>
                    <a:bodyPr/>
                    <a:lstStyle/>
                    <a:p>
                      <a:r>
                        <a:rPr lang="en-US" sz="1800" dirty="0">
                          <a:latin typeface="Roboto Condensed Light" panose="020B0604020202020204" charset="0"/>
                          <a:ea typeface="Roboto Condensed Light" panose="020B0604020202020204" charset="0"/>
                        </a:rPr>
                        <a:t>Human created spreadsheets (particularly</a:t>
                      </a:r>
                      <a:r>
                        <a:rPr lang="en-US" sz="1800" baseline="0" dirty="0">
                          <a:latin typeface="Roboto Condensed Light" panose="020B0604020202020204" charset="0"/>
                          <a:ea typeface="Roboto Condensed Light" panose="020B0604020202020204" charset="0"/>
                        </a:rPr>
                        <a:t> use tracking)</a:t>
                      </a:r>
                      <a:endParaRPr lang="en-US" sz="1800" dirty="0">
                        <a:latin typeface="Roboto Condensed Light" panose="020B0604020202020204" charset="0"/>
                        <a:ea typeface="Roboto Condensed Light" panose="020B0604020202020204" charset="0"/>
                      </a:endParaRPr>
                    </a:p>
                  </a:txBody>
                  <a:tcPr/>
                </a:tc>
                <a:tc>
                  <a:txBody>
                    <a:bodyPr/>
                    <a:lstStyle/>
                    <a:p>
                      <a:pPr marL="285750" indent="-285750">
                        <a:buFont typeface="Arial" panose="020B0604020202020204" pitchFamily="34" charset="0"/>
                        <a:buChar char="•"/>
                      </a:pPr>
                      <a:r>
                        <a:rPr lang="en-US" sz="1800" dirty="0">
                          <a:latin typeface="Roboto Condensed Light" panose="020B0604020202020204" charset="0"/>
                          <a:ea typeface="Roboto Condensed Light" panose="020B0604020202020204" charset="0"/>
                        </a:rPr>
                        <a:t>Separate numbers from text into different columns  </a:t>
                      </a:r>
                      <a:r>
                        <a:rPr lang="en-US" sz="1800" baseline="0" dirty="0">
                          <a:latin typeface="Roboto Condensed Light" panose="020B0604020202020204" charset="0"/>
                          <a:ea typeface="Roboto Condensed Light" panose="020B0604020202020204" charset="0"/>
                        </a:rPr>
                        <a:t> </a:t>
                      </a:r>
                      <a:r>
                        <a:rPr lang="en-US" sz="1600" dirty="0">
                          <a:latin typeface="Roboto Condensed Light" panose="020B0604020202020204" charset="0"/>
                          <a:ea typeface="Roboto Condensed Light" panose="020B0604020202020204" charset="0"/>
                        </a:rPr>
                        <a:t>i.e.</a:t>
                      </a:r>
                      <a:r>
                        <a:rPr lang="en-US" sz="1600" baseline="0" dirty="0">
                          <a:latin typeface="Roboto Condensed Light" panose="020B0604020202020204" charset="0"/>
                          <a:ea typeface="Roboto Condensed Light" panose="020B0604020202020204" charset="0"/>
                        </a:rPr>
                        <a:t> 450 downloads would become 450 | downloads numerical date in “use” column” and text in “use type” column</a:t>
                      </a:r>
                      <a:endParaRPr lang="en-US" sz="1600" dirty="0">
                        <a:latin typeface="Roboto Condensed Light" panose="020B0604020202020204" charset="0"/>
                        <a:ea typeface="Roboto Condensed Light" panose="020B0604020202020204" charset="0"/>
                      </a:endParaRPr>
                    </a:p>
                  </a:txBody>
                  <a:tcPr/>
                </a:tc>
                <a:tc>
                  <a:txBody>
                    <a:bodyPr/>
                    <a:lstStyle/>
                    <a:p>
                      <a:pPr marL="285750" indent="-285750">
                        <a:buFont typeface="Arial" panose="020B0604020202020204" pitchFamily="34" charset="0"/>
                        <a:buChar char="•"/>
                      </a:pPr>
                      <a:r>
                        <a:rPr lang="en-US" sz="1800" dirty="0">
                          <a:latin typeface="Roboto Condensed Light" panose="020B0604020202020204" charset="0"/>
                          <a:ea typeface="Roboto Condensed Light" panose="020B0604020202020204" charset="0"/>
                        </a:rPr>
                        <a:t>Easy</a:t>
                      </a:r>
                      <a:r>
                        <a:rPr lang="en-US" sz="1800" baseline="0" dirty="0">
                          <a:latin typeface="Roboto Condensed Light" panose="020B0604020202020204" charset="0"/>
                          <a:ea typeface="Roboto Condensed Light" panose="020B0604020202020204" charset="0"/>
                        </a:rPr>
                        <a:t> value calculations such as cost/use</a:t>
                      </a:r>
                    </a:p>
                    <a:p>
                      <a:pPr marL="285750" indent="-285750">
                        <a:buFont typeface="Arial" panose="020B0604020202020204" pitchFamily="34" charset="0"/>
                        <a:buChar char="•"/>
                      </a:pPr>
                      <a:r>
                        <a:rPr lang="en-US" sz="1800" baseline="0" dirty="0">
                          <a:latin typeface="Roboto Condensed Light" panose="020B0604020202020204" charset="0"/>
                          <a:ea typeface="Roboto Condensed Light" panose="020B0604020202020204" charset="0"/>
                        </a:rPr>
                        <a:t>Graphing data</a:t>
                      </a:r>
                    </a:p>
                    <a:p>
                      <a:pPr marL="285750" indent="-285750">
                        <a:buFont typeface="Arial" panose="020B0604020202020204" pitchFamily="34" charset="0"/>
                        <a:buChar char="•"/>
                      </a:pPr>
                      <a:r>
                        <a:rPr lang="en-US" sz="1800" baseline="0" dirty="0">
                          <a:latin typeface="Roboto Condensed Light" panose="020B0604020202020204" charset="0"/>
                          <a:ea typeface="Roboto Condensed Light" panose="020B0604020202020204" charset="0"/>
                        </a:rPr>
                        <a:t>Spotting numerical trends and potential errors</a:t>
                      </a:r>
                    </a:p>
                    <a:p>
                      <a:pPr marL="285750" indent="-285750">
                        <a:buFont typeface="Arial" panose="020B0604020202020204" pitchFamily="34" charset="0"/>
                        <a:buChar char="•"/>
                      </a:pPr>
                      <a:r>
                        <a:rPr lang="en-US" sz="1800" baseline="0" dirty="0">
                          <a:latin typeface="Roboto Condensed Light" panose="020B0604020202020204" charset="0"/>
                          <a:ea typeface="Roboto Condensed Light" panose="020B0604020202020204" charset="0"/>
                        </a:rPr>
                        <a:t>Creating pivot tables!</a:t>
                      </a:r>
                      <a:endParaRPr lang="en-US" sz="1800" dirty="0">
                        <a:latin typeface="Roboto Condensed Light" panose="020B0604020202020204" charset="0"/>
                        <a:ea typeface="Roboto Condensed Light" panose="020B0604020202020204" charset="0"/>
                      </a:endParaRPr>
                    </a:p>
                  </a:txBody>
                  <a:tcPr/>
                </a:tc>
                <a:extLst>
                  <a:ext uri="{0D108BD9-81ED-4DB2-BD59-A6C34878D82A}">
                    <a16:rowId xmlns:a16="http://schemas.microsoft.com/office/drawing/2014/main" val="1808489539"/>
                  </a:ext>
                </a:extLst>
              </a:tr>
              <a:tr h="370840">
                <a:tc>
                  <a:txBody>
                    <a:bodyPr/>
                    <a:lstStyle/>
                    <a:p>
                      <a:r>
                        <a:rPr lang="en-US" sz="1800" dirty="0">
                          <a:latin typeface="Roboto Condensed Light" panose="020B0604020202020204" charset="0"/>
                          <a:ea typeface="Roboto Condensed Light" panose="020B0604020202020204" charset="0"/>
                        </a:rPr>
                        <a:t>Use data is not available</a:t>
                      </a:r>
                    </a:p>
                  </a:txBody>
                  <a:tcPr/>
                </a:tc>
                <a:tc>
                  <a:txBody>
                    <a:bodyPr/>
                    <a:lstStyle/>
                    <a:p>
                      <a:pPr marL="285750" indent="-285750">
                        <a:buFont typeface="Arial" panose="020B0604020202020204" pitchFamily="34" charset="0"/>
                        <a:buChar char="•"/>
                      </a:pPr>
                      <a:r>
                        <a:rPr lang="en-US" sz="1800" dirty="0">
                          <a:latin typeface="Roboto Condensed Light" panose="020B0604020202020204" charset="0"/>
                          <a:ea typeface="Roboto Condensed Light" panose="020B0604020202020204" charset="0"/>
                        </a:rPr>
                        <a:t>Use</a:t>
                      </a:r>
                      <a:r>
                        <a:rPr lang="en-US" sz="1800" baseline="0" dirty="0">
                          <a:latin typeface="Roboto Condensed Light" panose="020B0604020202020204" charset="0"/>
                          <a:ea typeface="Roboto Condensed Light" panose="020B0604020202020204" charset="0"/>
                        </a:rPr>
                        <a:t> research guide or website clicks as a proxy.</a:t>
                      </a:r>
                      <a:endParaRPr lang="en-US" sz="1800" dirty="0">
                        <a:latin typeface="Roboto Condensed Light" panose="020B0604020202020204" charset="0"/>
                        <a:ea typeface="Roboto Condensed Light" panose="020B0604020202020204" charset="0"/>
                      </a:endParaRPr>
                    </a:p>
                  </a:txBody>
                  <a:tcPr/>
                </a:tc>
                <a:tc>
                  <a:txBody>
                    <a:bodyPr/>
                    <a:lstStyle/>
                    <a:p>
                      <a:pPr marL="285750" indent="-285750">
                        <a:buFont typeface="Arial" panose="020B0604020202020204" pitchFamily="34" charset="0"/>
                        <a:buChar char="•"/>
                      </a:pPr>
                      <a:r>
                        <a:rPr lang="en-US" sz="1800" dirty="0">
                          <a:latin typeface="Roboto Condensed Light" panose="020B0604020202020204" charset="0"/>
                          <a:ea typeface="Roboto Condensed Light" panose="020B0604020202020204" charset="0"/>
                        </a:rPr>
                        <a:t>Comparing</a:t>
                      </a:r>
                      <a:r>
                        <a:rPr lang="en-US" sz="1800" baseline="0" dirty="0">
                          <a:latin typeface="Roboto Condensed Light" panose="020B0604020202020204" charset="0"/>
                          <a:ea typeface="Roboto Condensed Light" panose="020B0604020202020204" charset="0"/>
                        </a:rPr>
                        <a:t> similar databases with use statistics to approximate use.</a:t>
                      </a:r>
                      <a:endParaRPr lang="en-US" sz="1800" dirty="0">
                        <a:latin typeface="Roboto Condensed Light" panose="020B0604020202020204" charset="0"/>
                        <a:ea typeface="Roboto Condensed Light" panose="020B0604020202020204" charset="0"/>
                      </a:endParaRPr>
                    </a:p>
                  </a:txBody>
                  <a:tcPr/>
                </a:tc>
                <a:extLst>
                  <a:ext uri="{0D108BD9-81ED-4DB2-BD59-A6C34878D82A}">
                    <a16:rowId xmlns:a16="http://schemas.microsoft.com/office/drawing/2014/main" val="1867031190"/>
                  </a:ext>
                </a:extLst>
              </a:tr>
            </a:tbl>
          </a:graphicData>
        </a:graphic>
      </p:graphicFrame>
      <p:sp>
        <p:nvSpPr>
          <p:cNvPr id="5" name="Google Shape;769;p37">
            <a:extLst>
              <a:ext uri="{FF2B5EF4-FFF2-40B4-BE49-F238E27FC236}">
                <a16:creationId xmlns:a16="http://schemas.microsoft.com/office/drawing/2014/main" id="{ABDD8B56-B2D0-4E7C-BA12-17AAC1ACD7D7}"/>
              </a:ext>
            </a:extLst>
          </p:cNvPr>
          <p:cNvSpPr/>
          <p:nvPr/>
        </p:nvSpPr>
        <p:spPr>
          <a:xfrm>
            <a:off x="8130118" y="101600"/>
            <a:ext cx="678802" cy="496346"/>
          </a:xfrm>
          <a:custGeom>
            <a:avLst/>
            <a:gdLst/>
            <a:ahLst/>
            <a:cxnLst/>
            <a:rect l="l" t="t" r="r" b="b"/>
            <a:pathLst>
              <a:path w="16221" h="14176" fill="none" extrusionOk="0">
                <a:moveTo>
                  <a:pt x="16075" y="12665"/>
                </a:moveTo>
                <a:lnTo>
                  <a:pt x="8987" y="488"/>
                </a:lnTo>
                <a:lnTo>
                  <a:pt x="8987" y="488"/>
                </a:lnTo>
                <a:lnTo>
                  <a:pt x="8914" y="390"/>
                </a:lnTo>
                <a:lnTo>
                  <a:pt x="8817" y="293"/>
                </a:lnTo>
                <a:lnTo>
                  <a:pt x="8720" y="196"/>
                </a:lnTo>
                <a:lnTo>
                  <a:pt x="8622" y="123"/>
                </a:lnTo>
                <a:lnTo>
                  <a:pt x="8500" y="74"/>
                </a:lnTo>
                <a:lnTo>
                  <a:pt x="8379" y="25"/>
                </a:lnTo>
                <a:lnTo>
                  <a:pt x="8232" y="1"/>
                </a:lnTo>
                <a:lnTo>
                  <a:pt x="8111" y="1"/>
                </a:lnTo>
                <a:lnTo>
                  <a:pt x="8111" y="1"/>
                </a:lnTo>
                <a:lnTo>
                  <a:pt x="7965" y="1"/>
                </a:lnTo>
                <a:lnTo>
                  <a:pt x="7843" y="25"/>
                </a:lnTo>
                <a:lnTo>
                  <a:pt x="7721" y="74"/>
                </a:lnTo>
                <a:lnTo>
                  <a:pt x="7599" y="123"/>
                </a:lnTo>
                <a:lnTo>
                  <a:pt x="7502" y="196"/>
                </a:lnTo>
                <a:lnTo>
                  <a:pt x="7404" y="293"/>
                </a:lnTo>
                <a:lnTo>
                  <a:pt x="7307" y="390"/>
                </a:lnTo>
                <a:lnTo>
                  <a:pt x="7234" y="488"/>
                </a:lnTo>
                <a:lnTo>
                  <a:pt x="147" y="12665"/>
                </a:lnTo>
                <a:lnTo>
                  <a:pt x="147" y="12665"/>
                </a:lnTo>
                <a:lnTo>
                  <a:pt x="74" y="12787"/>
                </a:lnTo>
                <a:lnTo>
                  <a:pt x="25" y="12909"/>
                </a:lnTo>
                <a:lnTo>
                  <a:pt x="0" y="13031"/>
                </a:lnTo>
                <a:lnTo>
                  <a:pt x="0" y="13177"/>
                </a:lnTo>
                <a:lnTo>
                  <a:pt x="0" y="13177"/>
                </a:lnTo>
                <a:lnTo>
                  <a:pt x="0" y="13299"/>
                </a:lnTo>
                <a:lnTo>
                  <a:pt x="25" y="13420"/>
                </a:lnTo>
                <a:lnTo>
                  <a:pt x="74" y="13567"/>
                </a:lnTo>
                <a:lnTo>
                  <a:pt x="147" y="13688"/>
                </a:lnTo>
                <a:lnTo>
                  <a:pt x="147" y="13688"/>
                </a:lnTo>
                <a:lnTo>
                  <a:pt x="220" y="13786"/>
                </a:lnTo>
                <a:lnTo>
                  <a:pt x="293" y="13883"/>
                </a:lnTo>
                <a:lnTo>
                  <a:pt x="390" y="13981"/>
                </a:lnTo>
                <a:lnTo>
                  <a:pt x="512" y="14054"/>
                </a:lnTo>
                <a:lnTo>
                  <a:pt x="634" y="14102"/>
                </a:lnTo>
                <a:lnTo>
                  <a:pt x="755" y="14151"/>
                </a:lnTo>
                <a:lnTo>
                  <a:pt x="877" y="14175"/>
                </a:lnTo>
                <a:lnTo>
                  <a:pt x="1023" y="14175"/>
                </a:lnTo>
                <a:lnTo>
                  <a:pt x="15198" y="14175"/>
                </a:lnTo>
                <a:lnTo>
                  <a:pt x="15198" y="14175"/>
                </a:lnTo>
                <a:lnTo>
                  <a:pt x="15344" y="14175"/>
                </a:lnTo>
                <a:lnTo>
                  <a:pt x="15466" y="14151"/>
                </a:lnTo>
                <a:lnTo>
                  <a:pt x="15588" y="14102"/>
                </a:lnTo>
                <a:lnTo>
                  <a:pt x="15709" y="14054"/>
                </a:lnTo>
                <a:lnTo>
                  <a:pt x="15831" y="13981"/>
                </a:lnTo>
                <a:lnTo>
                  <a:pt x="15929" y="13883"/>
                </a:lnTo>
                <a:lnTo>
                  <a:pt x="16002" y="13786"/>
                </a:lnTo>
                <a:lnTo>
                  <a:pt x="16075" y="13688"/>
                </a:lnTo>
                <a:lnTo>
                  <a:pt x="16075" y="13688"/>
                </a:lnTo>
                <a:lnTo>
                  <a:pt x="16148" y="13567"/>
                </a:lnTo>
                <a:lnTo>
                  <a:pt x="16197" y="13420"/>
                </a:lnTo>
                <a:lnTo>
                  <a:pt x="16221" y="13299"/>
                </a:lnTo>
                <a:lnTo>
                  <a:pt x="16221" y="13177"/>
                </a:lnTo>
                <a:lnTo>
                  <a:pt x="16221" y="13177"/>
                </a:lnTo>
                <a:lnTo>
                  <a:pt x="16221" y="13031"/>
                </a:lnTo>
                <a:lnTo>
                  <a:pt x="16197" y="12909"/>
                </a:lnTo>
                <a:lnTo>
                  <a:pt x="16148" y="12787"/>
                </a:lnTo>
                <a:lnTo>
                  <a:pt x="16075" y="12665"/>
                </a:lnTo>
                <a:lnTo>
                  <a:pt x="16075" y="12665"/>
                </a:lnTo>
                <a:close/>
                <a:moveTo>
                  <a:pt x="8111" y="12349"/>
                </a:moveTo>
                <a:lnTo>
                  <a:pt x="8111" y="12349"/>
                </a:lnTo>
                <a:lnTo>
                  <a:pt x="7916" y="12324"/>
                </a:lnTo>
                <a:lnTo>
                  <a:pt x="7721" y="12276"/>
                </a:lnTo>
                <a:lnTo>
                  <a:pt x="7575" y="12178"/>
                </a:lnTo>
                <a:lnTo>
                  <a:pt x="7429" y="12057"/>
                </a:lnTo>
                <a:lnTo>
                  <a:pt x="7307" y="11910"/>
                </a:lnTo>
                <a:lnTo>
                  <a:pt x="7210" y="11764"/>
                </a:lnTo>
                <a:lnTo>
                  <a:pt x="7161" y="11569"/>
                </a:lnTo>
                <a:lnTo>
                  <a:pt x="7136" y="11375"/>
                </a:lnTo>
                <a:lnTo>
                  <a:pt x="7136" y="11375"/>
                </a:lnTo>
                <a:lnTo>
                  <a:pt x="7161" y="11180"/>
                </a:lnTo>
                <a:lnTo>
                  <a:pt x="7210" y="11009"/>
                </a:lnTo>
                <a:lnTo>
                  <a:pt x="7307" y="10839"/>
                </a:lnTo>
                <a:lnTo>
                  <a:pt x="7429" y="10693"/>
                </a:lnTo>
                <a:lnTo>
                  <a:pt x="7575" y="10571"/>
                </a:lnTo>
                <a:lnTo>
                  <a:pt x="7721" y="10473"/>
                </a:lnTo>
                <a:lnTo>
                  <a:pt x="7916" y="10425"/>
                </a:lnTo>
                <a:lnTo>
                  <a:pt x="8111" y="10400"/>
                </a:lnTo>
                <a:lnTo>
                  <a:pt x="8111" y="10400"/>
                </a:lnTo>
                <a:lnTo>
                  <a:pt x="8306" y="10425"/>
                </a:lnTo>
                <a:lnTo>
                  <a:pt x="8476" y="10473"/>
                </a:lnTo>
                <a:lnTo>
                  <a:pt x="8646" y="10571"/>
                </a:lnTo>
                <a:lnTo>
                  <a:pt x="8793" y="10693"/>
                </a:lnTo>
                <a:lnTo>
                  <a:pt x="8914" y="10839"/>
                </a:lnTo>
                <a:lnTo>
                  <a:pt x="9012" y="11009"/>
                </a:lnTo>
                <a:lnTo>
                  <a:pt x="9061" y="11180"/>
                </a:lnTo>
                <a:lnTo>
                  <a:pt x="9085" y="11375"/>
                </a:lnTo>
                <a:lnTo>
                  <a:pt x="9085" y="11375"/>
                </a:lnTo>
                <a:lnTo>
                  <a:pt x="9061" y="11569"/>
                </a:lnTo>
                <a:lnTo>
                  <a:pt x="9012" y="11764"/>
                </a:lnTo>
                <a:lnTo>
                  <a:pt x="8914" y="11910"/>
                </a:lnTo>
                <a:lnTo>
                  <a:pt x="8793" y="12057"/>
                </a:lnTo>
                <a:lnTo>
                  <a:pt x="8646" y="12178"/>
                </a:lnTo>
                <a:lnTo>
                  <a:pt x="8476" y="12276"/>
                </a:lnTo>
                <a:lnTo>
                  <a:pt x="8306" y="12324"/>
                </a:lnTo>
                <a:lnTo>
                  <a:pt x="8111" y="12349"/>
                </a:lnTo>
                <a:lnTo>
                  <a:pt x="8111" y="12349"/>
                </a:lnTo>
                <a:close/>
                <a:moveTo>
                  <a:pt x="9231" y="5091"/>
                </a:moveTo>
                <a:lnTo>
                  <a:pt x="8939" y="8915"/>
                </a:lnTo>
                <a:lnTo>
                  <a:pt x="8939" y="8915"/>
                </a:lnTo>
                <a:lnTo>
                  <a:pt x="8914" y="9061"/>
                </a:lnTo>
                <a:lnTo>
                  <a:pt x="8866" y="9207"/>
                </a:lnTo>
                <a:lnTo>
                  <a:pt x="8793" y="9304"/>
                </a:lnTo>
                <a:lnTo>
                  <a:pt x="8695" y="9426"/>
                </a:lnTo>
                <a:lnTo>
                  <a:pt x="8573" y="9499"/>
                </a:lnTo>
                <a:lnTo>
                  <a:pt x="8452" y="9572"/>
                </a:lnTo>
                <a:lnTo>
                  <a:pt x="8330" y="9621"/>
                </a:lnTo>
                <a:lnTo>
                  <a:pt x="8184" y="9621"/>
                </a:lnTo>
                <a:lnTo>
                  <a:pt x="8038" y="9621"/>
                </a:lnTo>
                <a:lnTo>
                  <a:pt x="8038" y="9621"/>
                </a:lnTo>
                <a:lnTo>
                  <a:pt x="7891" y="9621"/>
                </a:lnTo>
                <a:lnTo>
                  <a:pt x="7770" y="9572"/>
                </a:lnTo>
                <a:lnTo>
                  <a:pt x="7648" y="9499"/>
                </a:lnTo>
                <a:lnTo>
                  <a:pt x="7526" y="9426"/>
                </a:lnTo>
                <a:lnTo>
                  <a:pt x="7429" y="9304"/>
                </a:lnTo>
                <a:lnTo>
                  <a:pt x="7356" y="9207"/>
                </a:lnTo>
                <a:lnTo>
                  <a:pt x="7307" y="9061"/>
                </a:lnTo>
                <a:lnTo>
                  <a:pt x="7283" y="8915"/>
                </a:lnTo>
                <a:lnTo>
                  <a:pt x="6990" y="5091"/>
                </a:lnTo>
                <a:lnTo>
                  <a:pt x="6990" y="5091"/>
                </a:lnTo>
                <a:lnTo>
                  <a:pt x="7015" y="4945"/>
                </a:lnTo>
                <a:lnTo>
                  <a:pt x="7039" y="4823"/>
                </a:lnTo>
                <a:lnTo>
                  <a:pt x="7088" y="4701"/>
                </a:lnTo>
                <a:lnTo>
                  <a:pt x="7161" y="4604"/>
                </a:lnTo>
                <a:lnTo>
                  <a:pt x="7258" y="4506"/>
                </a:lnTo>
                <a:lnTo>
                  <a:pt x="7380" y="4433"/>
                </a:lnTo>
                <a:lnTo>
                  <a:pt x="7526" y="4409"/>
                </a:lnTo>
                <a:lnTo>
                  <a:pt x="7648" y="4385"/>
                </a:lnTo>
                <a:lnTo>
                  <a:pt x="8573" y="4385"/>
                </a:lnTo>
                <a:lnTo>
                  <a:pt x="8573" y="4385"/>
                </a:lnTo>
                <a:lnTo>
                  <a:pt x="8695" y="4409"/>
                </a:lnTo>
                <a:lnTo>
                  <a:pt x="8841" y="4433"/>
                </a:lnTo>
                <a:lnTo>
                  <a:pt x="8963" y="4506"/>
                </a:lnTo>
                <a:lnTo>
                  <a:pt x="9061" y="4604"/>
                </a:lnTo>
                <a:lnTo>
                  <a:pt x="9134" y="4701"/>
                </a:lnTo>
                <a:lnTo>
                  <a:pt x="9182" y="4823"/>
                </a:lnTo>
                <a:lnTo>
                  <a:pt x="9207" y="4945"/>
                </a:lnTo>
                <a:lnTo>
                  <a:pt x="9231" y="5091"/>
                </a:lnTo>
                <a:lnTo>
                  <a:pt x="9231" y="5091"/>
                </a:lnTo>
                <a:close/>
              </a:path>
            </a:pathLst>
          </a:custGeom>
          <a:noFill/>
          <a:ln w="2540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8256492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22365B4-9BC7-45BF-BC72-109EE83485DB}"/>
              </a:ext>
            </a:extLst>
          </p:cNvPr>
          <p:cNvSpPr>
            <a:spLocks noGrp="1"/>
          </p:cNvSpPr>
          <p:nvPr>
            <p:ph type="body" idx="1"/>
          </p:nvPr>
        </p:nvSpPr>
        <p:spPr/>
        <p:txBody>
          <a:bodyPr/>
          <a:lstStyle/>
          <a:p>
            <a:r>
              <a:rPr lang="en-US" dirty="0"/>
              <a:t>Challenges faced in analysis &amp; mitigation strategies</a:t>
            </a:r>
          </a:p>
        </p:txBody>
      </p:sp>
      <p:sp>
        <p:nvSpPr>
          <p:cNvPr id="3" name="Slide Number Placeholder 2">
            <a:extLst>
              <a:ext uri="{FF2B5EF4-FFF2-40B4-BE49-F238E27FC236}">
                <a16:creationId xmlns:a16="http://schemas.microsoft.com/office/drawing/2014/main" id="{42A8FAD9-0FFD-436B-AF6B-4F89E05ABDC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24</a:t>
            </a:fld>
            <a:endParaRPr lang="en"/>
          </a:p>
        </p:txBody>
      </p:sp>
      <p:graphicFrame>
        <p:nvGraphicFramePr>
          <p:cNvPr id="4" name="Table 3">
            <a:extLst>
              <a:ext uri="{FF2B5EF4-FFF2-40B4-BE49-F238E27FC236}">
                <a16:creationId xmlns:a16="http://schemas.microsoft.com/office/drawing/2014/main" id="{AADD2A41-A99D-46A4-9C99-EC9480D1A1B5}"/>
              </a:ext>
            </a:extLst>
          </p:cNvPr>
          <p:cNvGraphicFramePr>
            <a:graphicFrameLocks noGrp="1"/>
          </p:cNvGraphicFramePr>
          <p:nvPr>
            <p:extLst>
              <p:ext uri="{D42A27DB-BD31-4B8C-83A1-F6EECF244321}">
                <p14:modId xmlns:p14="http://schemas.microsoft.com/office/powerpoint/2010/main" val="3145464720"/>
              </p:ext>
            </p:extLst>
          </p:nvPr>
        </p:nvGraphicFramePr>
        <p:xfrm>
          <a:off x="124165" y="785134"/>
          <a:ext cx="8895669" cy="1559560"/>
        </p:xfrm>
        <a:graphic>
          <a:graphicData uri="http://schemas.openxmlformats.org/drawingml/2006/table">
            <a:tbl>
              <a:tblPr firstRow="1" bandRow="1">
                <a:tableStyleId>{5C22544A-7EE6-4342-B048-85BDC9FD1C3A}</a:tableStyleId>
              </a:tblPr>
              <a:tblGrid>
                <a:gridCol w="2415039">
                  <a:extLst>
                    <a:ext uri="{9D8B030D-6E8A-4147-A177-3AD203B41FA5}">
                      <a16:colId xmlns:a16="http://schemas.microsoft.com/office/drawing/2014/main" val="4137072457"/>
                    </a:ext>
                  </a:extLst>
                </a:gridCol>
                <a:gridCol w="2431143">
                  <a:extLst>
                    <a:ext uri="{9D8B030D-6E8A-4147-A177-3AD203B41FA5}">
                      <a16:colId xmlns:a16="http://schemas.microsoft.com/office/drawing/2014/main" val="2194602533"/>
                    </a:ext>
                  </a:extLst>
                </a:gridCol>
                <a:gridCol w="4049487">
                  <a:extLst>
                    <a:ext uri="{9D8B030D-6E8A-4147-A177-3AD203B41FA5}">
                      <a16:colId xmlns:a16="http://schemas.microsoft.com/office/drawing/2014/main" val="969621832"/>
                    </a:ext>
                  </a:extLst>
                </a:gridCol>
              </a:tblGrid>
              <a:tr h="370840">
                <a:tc>
                  <a:txBody>
                    <a:bodyPr/>
                    <a:lstStyle/>
                    <a:p>
                      <a:r>
                        <a:rPr lang="en-US" sz="1800" dirty="0">
                          <a:latin typeface="Roboto Condensed Light" panose="020B0604020202020204" charset="0"/>
                          <a:ea typeface="Roboto Condensed Light" panose="020B0604020202020204" charset="0"/>
                        </a:rPr>
                        <a:t>Challenge</a:t>
                      </a:r>
                    </a:p>
                  </a:txBody>
                  <a:tcPr>
                    <a:solidFill>
                      <a:srgbClr val="FF9800"/>
                    </a:solidFill>
                  </a:tcPr>
                </a:tc>
                <a:tc>
                  <a:txBody>
                    <a:bodyPr/>
                    <a:lstStyle/>
                    <a:p>
                      <a:r>
                        <a:rPr lang="en-US" sz="1800" dirty="0">
                          <a:latin typeface="Roboto Condensed Light" panose="020B0604020202020204" charset="0"/>
                          <a:ea typeface="Roboto Condensed Light" panose="020B0604020202020204" charset="0"/>
                        </a:rPr>
                        <a:t>How to address…</a:t>
                      </a:r>
                    </a:p>
                  </a:txBody>
                  <a:tcPr>
                    <a:solidFill>
                      <a:srgbClr val="FF9800"/>
                    </a:solidFill>
                  </a:tcPr>
                </a:tc>
                <a:tc>
                  <a:txBody>
                    <a:bodyPr/>
                    <a:lstStyle/>
                    <a:p>
                      <a:r>
                        <a:rPr lang="en-US" sz="1800" dirty="0">
                          <a:latin typeface="Roboto Condensed Light" panose="020B0604020202020204" charset="0"/>
                          <a:ea typeface="Roboto Condensed Light" panose="020B0604020202020204" charset="0"/>
                        </a:rPr>
                        <a:t>Enables</a:t>
                      </a:r>
                    </a:p>
                  </a:txBody>
                  <a:tcPr>
                    <a:solidFill>
                      <a:srgbClr val="FF9800"/>
                    </a:solidFill>
                  </a:tcPr>
                </a:tc>
                <a:extLst>
                  <a:ext uri="{0D108BD9-81ED-4DB2-BD59-A6C34878D82A}">
                    <a16:rowId xmlns:a16="http://schemas.microsoft.com/office/drawing/2014/main" val="2662336323"/>
                  </a:ext>
                </a:extLst>
              </a:tr>
              <a:tr h="370840">
                <a:tc>
                  <a:txBody>
                    <a:bodyPr/>
                    <a:lstStyle/>
                    <a:p>
                      <a:r>
                        <a:rPr lang="en-US" sz="1800" dirty="0">
                          <a:latin typeface="Roboto Condensed Light" panose="020B0604020202020204" charset="0"/>
                          <a:ea typeface="Roboto Condensed Light" panose="020B0604020202020204" charset="0"/>
                        </a:rPr>
                        <a:t>Resource cost allocated over multiple budgets in spreadsheets</a:t>
                      </a:r>
                      <a:r>
                        <a:rPr lang="en-US" sz="1800" baseline="0" dirty="0">
                          <a:latin typeface="Roboto Condensed Light" panose="020B0604020202020204" charset="0"/>
                          <a:ea typeface="Roboto Condensed Light" panose="020B0604020202020204" charset="0"/>
                        </a:rPr>
                        <a:t> and reports</a:t>
                      </a:r>
                      <a:endParaRPr lang="en-US" sz="1800" dirty="0">
                        <a:latin typeface="Roboto Condensed Light" panose="020B0604020202020204" charset="0"/>
                        <a:ea typeface="Roboto Condensed Light" panose="020B0604020202020204" charset="0"/>
                      </a:endParaRPr>
                    </a:p>
                  </a:txBody>
                  <a:tcPr/>
                </a:tc>
                <a:tc>
                  <a:txBody>
                    <a:bodyPr/>
                    <a:lstStyle/>
                    <a:p>
                      <a:pPr marL="285750" indent="-285750">
                        <a:buFont typeface="Arial" panose="020B0604020202020204" pitchFamily="34" charset="0"/>
                        <a:buChar char="•"/>
                      </a:pPr>
                      <a:r>
                        <a:rPr lang="en-US" sz="1800" dirty="0">
                          <a:latin typeface="Roboto Condensed Light" panose="020B0604020202020204" charset="0"/>
                          <a:ea typeface="Roboto Condensed Light" panose="020B0604020202020204" charset="0"/>
                        </a:rPr>
                        <a:t>Pivot tables to summarize cost of resource</a:t>
                      </a:r>
                    </a:p>
                  </a:txBody>
                  <a:tcPr/>
                </a:tc>
                <a:tc>
                  <a:txBody>
                    <a:bodyPr/>
                    <a:lstStyle/>
                    <a:p>
                      <a:pPr marL="285750" indent="-285750">
                        <a:buFont typeface="Arial" panose="020B0604020202020204" pitchFamily="34" charset="0"/>
                        <a:buChar char="•"/>
                      </a:pPr>
                      <a:r>
                        <a:rPr lang="en-US" sz="1800" dirty="0">
                          <a:latin typeface="Roboto Condensed Light" panose="020B0604020202020204" charset="0"/>
                          <a:ea typeface="Roboto Condensed Light" panose="020B0604020202020204" charset="0"/>
                        </a:rPr>
                        <a:t>Accurate</a:t>
                      </a:r>
                      <a:r>
                        <a:rPr lang="en-US" sz="1800" baseline="0" dirty="0">
                          <a:latin typeface="Roboto Condensed Light" panose="020B0604020202020204" charset="0"/>
                          <a:ea typeface="Roboto Condensed Light" panose="020B0604020202020204" charset="0"/>
                        </a:rPr>
                        <a:t> calculations of cost/use (less human error)</a:t>
                      </a:r>
                    </a:p>
                    <a:p>
                      <a:pPr marL="285750" indent="-285750">
                        <a:buFont typeface="Arial" panose="020B0604020202020204" pitchFamily="34" charset="0"/>
                        <a:buChar char="•"/>
                      </a:pPr>
                      <a:r>
                        <a:rPr lang="en-US" sz="1800" baseline="0" dirty="0">
                          <a:latin typeface="Roboto Condensed Light" panose="020B0604020202020204" charset="0"/>
                          <a:ea typeface="Roboto Condensed Light" panose="020B0604020202020204" charset="0"/>
                        </a:rPr>
                        <a:t>Quick consolidation of all data for a resource</a:t>
                      </a:r>
                      <a:endParaRPr lang="en-US" sz="1800" dirty="0">
                        <a:latin typeface="Roboto Condensed Light" panose="020B0604020202020204" charset="0"/>
                        <a:ea typeface="Roboto Condensed Light" panose="020B0604020202020204" charset="0"/>
                      </a:endParaRPr>
                    </a:p>
                  </a:txBody>
                  <a:tcPr/>
                </a:tc>
                <a:extLst>
                  <a:ext uri="{0D108BD9-81ED-4DB2-BD59-A6C34878D82A}">
                    <a16:rowId xmlns:a16="http://schemas.microsoft.com/office/drawing/2014/main" val="2903239576"/>
                  </a:ext>
                </a:extLst>
              </a:tr>
            </a:tbl>
          </a:graphicData>
        </a:graphic>
      </p:graphicFrame>
      <p:sp>
        <p:nvSpPr>
          <p:cNvPr id="5" name="Google Shape;769;p37">
            <a:extLst>
              <a:ext uri="{FF2B5EF4-FFF2-40B4-BE49-F238E27FC236}">
                <a16:creationId xmlns:a16="http://schemas.microsoft.com/office/drawing/2014/main" id="{AA17B651-F4C0-4EA7-9476-35CB12FF432A}"/>
              </a:ext>
            </a:extLst>
          </p:cNvPr>
          <p:cNvSpPr/>
          <p:nvPr/>
        </p:nvSpPr>
        <p:spPr>
          <a:xfrm>
            <a:off x="8008198" y="191400"/>
            <a:ext cx="688762" cy="509640"/>
          </a:xfrm>
          <a:custGeom>
            <a:avLst/>
            <a:gdLst/>
            <a:ahLst/>
            <a:cxnLst/>
            <a:rect l="l" t="t" r="r" b="b"/>
            <a:pathLst>
              <a:path w="16221" h="14176" fill="none" extrusionOk="0">
                <a:moveTo>
                  <a:pt x="16075" y="12665"/>
                </a:moveTo>
                <a:lnTo>
                  <a:pt x="8987" y="488"/>
                </a:lnTo>
                <a:lnTo>
                  <a:pt x="8987" y="488"/>
                </a:lnTo>
                <a:lnTo>
                  <a:pt x="8914" y="390"/>
                </a:lnTo>
                <a:lnTo>
                  <a:pt x="8817" y="293"/>
                </a:lnTo>
                <a:lnTo>
                  <a:pt x="8720" y="196"/>
                </a:lnTo>
                <a:lnTo>
                  <a:pt x="8622" y="123"/>
                </a:lnTo>
                <a:lnTo>
                  <a:pt x="8500" y="74"/>
                </a:lnTo>
                <a:lnTo>
                  <a:pt x="8379" y="25"/>
                </a:lnTo>
                <a:lnTo>
                  <a:pt x="8232" y="1"/>
                </a:lnTo>
                <a:lnTo>
                  <a:pt x="8111" y="1"/>
                </a:lnTo>
                <a:lnTo>
                  <a:pt x="8111" y="1"/>
                </a:lnTo>
                <a:lnTo>
                  <a:pt x="7965" y="1"/>
                </a:lnTo>
                <a:lnTo>
                  <a:pt x="7843" y="25"/>
                </a:lnTo>
                <a:lnTo>
                  <a:pt x="7721" y="74"/>
                </a:lnTo>
                <a:lnTo>
                  <a:pt x="7599" y="123"/>
                </a:lnTo>
                <a:lnTo>
                  <a:pt x="7502" y="196"/>
                </a:lnTo>
                <a:lnTo>
                  <a:pt x="7404" y="293"/>
                </a:lnTo>
                <a:lnTo>
                  <a:pt x="7307" y="390"/>
                </a:lnTo>
                <a:lnTo>
                  <a:pt x="7234" y="488"/>
                </a:lnTo>
                <a:lnTo>
                  <a:pt x="147" y="12665"/>
                </a:lnTo>
                <a:lnTo>
                  <a:pt x="147" y="12665"/>
                </a:lnTo>
                <a:lnTo>
                  <a:pt x="74" y="12787"/>
                </a:lnTo>
                <a:lnTo>
                  <a:pt x="25" y="12909"/>
                </a:lnTo>
                <a:lnTo>
                  <a:pt x="0" y="13031"/>
                </a:lnTo>
                <a:lnTo>
                  <a:pt x="0" y="13177"/>
                </a:lnTo>
                <a:lnTo>
                  <a:pt x="0" y="13177"/>
                </a:lnTo>
                <a:lnTo>
                  <a:pt x="0" y="13299"/>
                </a:lnTo>
                <a:lnTo>
                  <a:pt x="25" y="13420"/>
                </a:lnTo>
                <a:lnTo>
                  <a:pt x="74" y="13567"/>
                </a:lnTo>
                <a:lnTo>
                  <a:pt x="147" y="13688"/>
                </a:lnTo>
                <a:lnTo>
                  <a:pt x="147" y="13688"/>
                </a:lnTo>
                <a:lnTo>
                  <a:pt x="220" y="13786"/>
                </a:lnTo>
                <a:lnTo>
                  <a:pt x="293" y="13883"/>
                </a:lnTo>
                <a:lnTo>
                  <a:pt x="390" y="13981"/>
                </a:lnTo>
                <a:lnTo>
                  <a:pt x="512" y="14054"/>
                </a:lnTo>
                <a:lnTo>
                  <a:pt x="634" y="14102"/>
                </a:lnTo>
                <a:lnTo>
                  <a:pt x="755" y="14151"/>
                </a:lnTo>
                <a:lnTo>
                  <a:pt x="877" y="14175"/>
                </a:lnTo>
                <a:lnTo>
                  <a:pt x="1023" y="14175"/>
                </a:lnTo>
                <a:lnTo>
                  <a:pt x="15198" y="14175"/>
                </a:lnTo>
                <a:lnTo>
                  <a:pt x="15198" y="14175"/>
                </a:lnTo>
                <a:lnTo>
                  <a:pt x="15344" y="14175"/>
                </a:lnTo>
                <a:lnTo>
                  <a:pt x="15466" y="14151"/>
                </a:lnTo>
                <a:lnTo>
                  <a:pt x="15588" y="14102"/>
                </a:lnTo>
                <a:lnTo>
                  <a:pt x="15709" y="14054"/>
                </a:lnTo>
                <a:lnTo>
                  <a:pt x="15831" y="13981"/>
                </a:lnTo>
                <a:lnTo>
                  <a:pt x="15929" y="13883"/>
                </a:lnTo>
                <a:lnTo>
                  <a:pt x="16002" y="13786"/>
                </a:lnTo>
                <a:lnTo>
                  <a:pt x="16075" y="13688"/>
                </a:lnTo>
                <a:lnTo>
                  <a:pt x="16075" y="13688"/>
                </a:lnTo>
                <a:lnTo>
                  <a:pt x="16148" y="13567"/>
                </a:lnTo>
                <a:lnTo>
                  <a:pt x="16197" y="13420"/>
                </a:lnTo>
                <a:lnTo>
                  <a:pt x="16221" y="13299"/>
                </a:lnTo>
                <a:lnTo>
                  <a:pt x="16221" y="13177"/>
                </a:lnTo>
                <a:lnTo>
                  <a:pt x="16221" y="13177"/>
                </a:lnTo>
                <a:lnTo>
                  <a:pt x="16221" y="13031"/>
                </a:lnTo>
                <a:lnTo>
                  <a:pt x="16197" y="12909"/>
                </a:lnTo>
                <a:lnTo>
                  <a:pt x="16148" y="12787"/>
                </a:lnTo>
                <a:lnTo>
                  <a:pt x="16075" y="12665"/>
                </a:lnTo>
                <a:lnTo>
                  <a:pt x="16075" y="12665"/>
                </a:lnTo>
                <a:close/>
                <a:moveTo>
                  <a:pt x="8111" y="12349"/>
                </a:moveTo>
                <a:lnTo>
                  <a:pt x="8111" y="12349"/>
                </a:lnTo>
                <a:lnTo>
                  <a:pt x="7916" y="12324"/>
                </a:lnTo>
                <a:lnTo>
                  <a:pt x="7721" y="12276"/>
                </a:lnTo>
                <a:lnTo>
                  <a:pt x="7575" y="12178"/>
                </a:lnTo>
                <a:lnTo>
                  <a:pt x="7429" y="12057"/>
                </a:lnTo>
                <a:lnTo>
                  <a:pt x="7307" y="11910"/>
                </a:lnTo>
                <a:lnTo>
                  <a:pt x="7210" y="11764"/>
                </a:lnTo>
                <a:lnTo>
                  <a:pt x="7161" y="11569"/>
                </a:lnTo>
                <a:lnTo>
                  <a:pt x="7136" y="11375"/>
                </a:lnTo>
                <a:lnTo>
                  <a:pt x="7136" y="11375"/>
                </a:lnTo>
                <a:lnTo>
                  <a:pt x="7161" y="11180"/>
                </a:lnTo>
                <a:lnTo>
                  <a:pt x="7210" y="11009"/>
                </a:lnTo>
                <a:lnTo>
                  <a:pt x="7307" y="10839"/>
                </a:lnTo>
                <a:lnTo>
                  <a:pt x="7429" y="10693"/>
                </a:lnTo>
                <a:lnTo>
                  <a:pt x="7575" y="10571"/>
                </a:lnTo>
                <a:lnTo>
                  <a:pt x="7721" y="10473"/>
                </a:lnTo>
                <a:lnTo>
                  <a:pt x="7916" y="10425"/>
                </a:lnTo>
                <a:lnTo>
                  <a:pt x="8111" y="10400"/>
                </a:lnTo>
                <a:lnTo>
                  <a:pt x="8111" y="10400"/>
                </a:lnTo>
                <a:lnTo>
                  <a:pt x="8306" y="10425"/>
                </a:lnTo>
                <a:lnTo>
                  <a:pt x="8476" y="10473"/>
                </a:lnTo>
                <a:lnTo>
                  <a:pt x="8646" y="10571"/>
                </a:lnTo>
                <a:lnTo>
                  <a:pt x="8793" y="10693"/>
                </a:lnTo>
                <a:lnTo>
                  <a:pt x="8914" y="10839"/>
                </a:lnTo>
                <a:lnTo>
                  <a:pt x="9012" y="11009"/>
                </a:lnTo>
                <a:lnTo>
                  <a:pt x="9061" y="11180"/>
                </a:lnTo>
                <a:lnTo>
                  <a:pt x="9085" y="11375"/>
                </a:lnTo>
                <a:lnTo>
                  <a:pt x="9085" y="11375"/>
                </a:lnTo>
                <a:lnTo>
                  <a:pt x="9061" y="11569"/>
                </a:lnTo>
                <a:lnTo>
                  <a:pt x="9012" y="11764"/>
                </a:lnTo>
                <a:lnTo>
                  <a:pt x="8914" y="11910"/>
                </a:lnTo>
                <a:lnTo>
                  <a:pt x="8793" y="12057"/>
                </a:lnTo>
                <a:lnTo>
                  <a:pt x="8646" y="12178"/>
                </a:lnTo>
                <a:lnTo>
                  <a:pt x="8476" y="12276"/>
                </a:lnTo>
                <a:lnTo>
                  <a:pt x="8306" y="12324"/>
                </a:lnTo>
                <a:lnTo>
                  <a:pt x="8111" y="12349"/>
                </a:lnTo>
                <a:lnTo>
                  <a:pt x="8111" y="12349"/>
                </a:lnTo>
                <a:close/>
                <a:moveTo>
                  <a:pt x="9231" y="5091"/>
                </a:moveTo>
                <a:lnTo>
                  <a:pt x="8939" y="8915"/>
                </a:lnTo>
                <a:lnTo>
                  <a:pt x="8939" y="8915"/>
                </a:lnTo>
                <a:lnTo>
                  <a:pt x="8914" y="9061"/>
                </a:lnTo>
                <a:lnTo>
                  <a:pt x="8866" y="9207"/>
                </a:lnTo>
                <a:lnTo>
                  <a:pt x="8793" y="9304"/>
                </a:lnTo>
                <a:lnTo>
                  <a:pt x="8695" y="9426"/>
                </a:lnTo>
                <a:lnTo>
                  <a:pt x="8573" y="9499"/>
                </a:lnTo>
                <a:lnTo>
                  <a:pt x="8452" y="9572"/>
                </a:lnTo>
                <a:lnTo>
                  <a:pt x="8330" y="9621"/>
                </a:lnTo>
                <a:lnTo>
                  <a:pt x="8184" y="9621"/>
                </a:lnTo>
                <a:lnTo>
                  <a:pt x="8038" y="9621"/>
                </a:lnTo>
                <a:lnTo>
                  <a:pt x="8038" y="9621"/>
                </a:lnTo>
                <a:lnTo>
                  <a:pt x="7891" y="9621"/>
                </a:lnTo>
                <a:lnTo>
                  <a:pt x="7770" y="9572"/>
                </a:lnTo>
                <a:lnTo>
                  <a:pt x="7648" y="9499"/>
                </a:lnTo>
                <a:lnTo>
                  <a:pt x="7526" y="9426"/>
                </a:lnTo>
                <a:lnTo>
                  <a:pt x="7429" y="9304"/>
                </a:lnTo>
                <a:lnTo>
                  <a:pt x="7356" y="9207"/>
                </a:lnTo>
                <a:lnTo>
                  <a:pt x="7307" y="9061"/>
                </a:lnTo>
                <a:lnTo>
                  <a:pt x="7283" y="8915"/>
                </a:lnTo>
                <a:lnTo>
                  <a:pt x="6990" y="5091"/>
                </a:lnTo>
                <a:lnTo>
                  <a:pt x="6990" y="5091"/>
                </a:lnTo>
                <a:lnTo>
                  <a:pt x="7015" y="4945"/>
                </a:lnTo>
                <a:lnTo>
                  <a:pt x="7039" y="4823"/>
                </a:lnTo>
                <a:lnTo>
                  <a:pt x="7088" y="4701"/>
                </a:lnTo>
                <a:lnTo>
                  <a:pt x="7161" y="4604"/>
                </a:lnTo>
                <a:lnTo>
                  <a:pt x="7258" y="4506"/>
                </a:lnTo>
                <a:lnTo>
                  <a:pt x="7380" y="4433"/>
                </a:lnTo>
                <a:lnTo>
                  <a:pt x="7526" y="4409"/>
                </a:lnTo>
                <a:lnTo>
                  <a:pt x="7648" y="4385"/>
                </a:lnTo>
                <a:lnTo>
                  <a:pt x="8573" y="4385"/>
                </a:lnTo>
                <a:lnTo>
                  <a:pt x="8573" y="4385"/>
                </a:lnTo>
                <a:lnTo>
                  <a:pt x="8695" y="4409"/>
                </a:lnTo>
                <a:lnTo>
                  <a:pt x="8841" y="4433"/>
                </a:lnTo>
                <a:lnTo>
                  <a:pt x="8963" y="4506"/>
                </a:lnTo>
                <a:lnTo>
                  <a:pt x="9061" y="4604"/>
                </a:lnTo>
                <a:lnTo>
                  <a:pt x="9134" y="4701"/>
                </a:lnTo>
                <a:lnTo>
                  <a:pt x="9182" y="4823"/>
                </a:lnTo>
                <a:lnTo>
                  <a:pt x="9207" y="4945"/>
                </a:lnTo>
                <a:lnTo>
                  <a:pt x="9231" y="5091"/>
                </a:lnTo>
                <a:lnTo>
                  <a:pt x="9231" y="5091"/>
                </a:lnTo>
                <a:close/>
              </a:path>
            </a:pathLst>
          </a:custGeom>
          <a:noFill/>
          <a:ln w="2540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3626366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18000"/>
            <a:lum/>
          </a:blip>
          <a:srcRect/>
          <a:stretch>
            <a:fillRect t="-9000" b="-9000"/>
          </a:stretch>
        </a:blipFill>
        <a:effectLst/>
      </p:bgPr>
    </p:bg>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Setting priorities for deeper review</a:t>
            </a:r>
            <a:endParaRPr dirty="0"/>
          </a:p>
        </p:txBody>
      </p:sp>
      <p:sp>
        <p:nvSpPr>
          <p:cNvPr id="237" name="Google Shape;237;p16"/>
          <p:cNvSpPr txBox="1">
            <a:spLocks noGrp="1"/>
          </p:cNvSpPr>
          <p:nvPr>
            <p:ph type="body" idx="1"/>
          </p:nvPr>
        </p:nvSpPr>
        <p:spPr>
          <a:xfrm>
            <a:off x="273935" y="1870046"/>
            <a:ext cx="8870065" cy="2803707"/>
          </a:xfrm>
          <a:prstGeom prst="rect">
            <a:avLst/>
          </a:prstGeom>
        </p:spPr>
        <p:txBody>
          <a:bodyPr spcFirstLastPara="1" wrap="square" lIns="91425" tIns="91425" rIns="91425" bIns="91425" anchor="ctr" anchorCtr="0">
            <a:noAutofit/>
          </a:bodyPr>
          <a:lstStyle/>
          <a:p>
            <a:pPr lvl="0">
              <a:spcBef>
                <a:spcPts val="0"/>
              </a:spcBef>
            </a:pPr>
            <a:r>
              <a:rPr lang="en-US" sz="2000" dirty="0"/>
              <a:t>Use Pareto analysis to determine resources with greatest potential for impact</a:t>
            </a:r>
          </a:p>
          <a:p>
            <a:pPr lvl="0">
              <a:spcBef>
                <a:spcPts val="0"/>
              </a:spcBef>
            </a:pPr>
            <a:r>
              <a:rPr lang="en-US" sz="2000" dirty="0"/>
              <a:t>Determine which resources have the highest cost/use</a:t>
            </a:r>
          </a:p>
          <a:p>
            <a:pPr lvl="0">
              <a:spcBef>
                <a:spcPts val="0"/>
              </a:spcBef>
            </a:pPr>
            <a:r>
              <a:rPr lang="en-US" sz="2000" dirty="0"/>
              <a:t>Determine which resources have an average annual price increase above a certain level (e.g. 5%)</a:t>
            </a:r>
          </a:p>
          <a:p>
            <a:pPr lvl="0">
              <a:spcBef>
                <a:spcPts val="0"/>
              </a:spcBef>
            </a:pPr>
            <a:r>
              <a:rPr lang="en-US" sz="2000" dirty="0"/>
              <a:t>Consider whether consortia relationships are involved</a:t>
            </a:r>
          </a:p>
          <a:p>
            <a:pPr marL="76200" indent="0">
              <a:spcBef>
                <a:spcPts val="0"/>
              </a:spcBef>
              <a:buNone/>
            </a:pPr>
            <a:endParaRPr lang="en-US" sz="1800" dirty="0"/>
          </a:p>
          <a:p>
            <a:pPr marL="76200" indent="0">
              <a:spcBef>
                <a:spcPts val="0"/>
              </a:spcBef>
              <a:buNone/>
            </a:pPr>
            <a:r>
              <a:rPr lang="en-US" sz="1800" dirty="0"/>
              <a:t>Look to document content, specifically uniqueness, overlaps, and competitive products, and patron use. </a:t>
            </a:r>
          </a:p>
          <a:p>
            <a:pPr marL="76200" indent="0">
              <a:spcBef>
                <a:spcPts val="0"/>
              </a:spcBef>
              <a:buNone/>
            </a:pPr>
            <a:endParaRPr lang="en-US" sz="1800" dirty="0"/>
          </a:p>
          <a:p>
            <a:pPr marL="76200" indent="0">
              <a:spcBef>
                <a:spcPts val="0"/>
              </a:spcBef>
              <a:buNone/>
            </a:pPr>
            <a:r>
              <a:rPr lang="en-US" sz="1800" dirty="0"/>
              <a:t>A template available for helping in setting priorities is available at: </a:t>
            </a:r>
            <a:r>
              <a:rPr lang="en-US" sz="1800" dirty="0">
                <a:hlinkClick r:id="rId4"/>
              </a:rPr>
              <a:t>http://hdl.handle.net/1805/12032</a:t>
            </a:r>
            <a:r>
              <a:rPr lang="en-US" sz="1800" dirty="0"/>
              <a:t> </a:t>
            </a:r>
          </a:p>
          <a:p>
            <a:pPr lvl="0">
              <a:spcBef>
                <a:spcPts val="0"/>
              </a:spcBef>
            </a:pPr>
            <a:endParaRPr lang="en-US" dirty="0"/>
          </a:p>
        </p:txBody>
      </p:sp>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25</a:t>
            </a:fld>
            <a:endParaRPr dirty="0"/>
          </a:p>
        </p:txBody>
      </p:sp>
      <p:sp>
        <p:nvSpPr>
          <p:cNvPr id="2" name="Rectangle 1">
            <a:extLst>
              <a:ext uri="{FF2B5EF4-FFF2-40B4-BE49-F238E27FC236}">
                <a16:creationId xmlns:a16="http://schemas.microsoft.com/office/drawing/2014/main" id="{B92A9666-EBF1-40EB-9E41-53DFC0316F12}"/>
              </a:ext>
            </a:extLst>
          </p:cNvPr>
          <p:cNvSpPr/>
          <p:nvPr/>
        </p:nvSpPr>
        <p:spPr>
          <a:xfrm>
            <a:off x="651721" y="4844378"/>
            <a:ext cx="1279517" cy="215444"/>
          </a:xfrm>
          <a:prstGeom prst="rect">
            <a:avLst/>
          </a:prstGeom>
        </p:spPr>
        <p:txBody>
          <a:bodyPr wrap="none">
            <a:spAutoFit/>
          </a:bodyPr>
          <a:lstStyle/>
          <a:p>
            <a:r>
              <a:rPr lang="en-US" sz="800" dirty="0">
                <a:hlinkClick r:id="rId5"/>
              </a:rPr>
              <a:t>Elephant1</a:t>
            </a:r>
            <a:r>
              <a:rPr lang="en-US" sz="800" dirty="0"/>
              <a:t> by flowcomm</a:t>
            </a:r>
          </a:p>
        </p:txBody>
      </p:sp>
      <p:grpSp>
        <p:nvGrpSpPr>
          <p:cNvPr id="19" name="Google Shape;851;p37">
            <a:extLst>
              <a:ext uri="{FF2B5EF4-FFF2-40B4-BE49-F238E27FC236}">
                <a16:creationId xmlns:a16="http://schemas.microsoft.com/office/drawing/2014/main" id="{CF718305-8115-47A3-9483-C6977EE7999E}"/>
              </a:ext>
            </a:extLst>
          </p:cNvPr>
          <p:cNvGrpSpPr/>
          <p:nvPr/>
        </p:nvGrpSpPr>
        <p:grpSpPr>
          <a:xfrm>
            <a:off x="238514" y="509170"/>
            <a:ext cx="575761" cy="533009"/>
            <a:chOff x="6649150" y="309350"/>
            <a:chExt cx="395800" cy="395800"/>
          </a:xfrm>
        </p:grpSpPr>
        <p:sp>
          <p:nvSpPr>
            <p:cNvPr id="20" name="Google Shape;852;p37">
              <a:extLst>
                <a:ext uri="{FF2B5EF4-FFF2-40B4-BE49-F238E27FC236}">
                  <a16:creationId xmlns:a16="http://schemas.microsoft.com/office/drawing/2014/main" id="{0A697334-FDF0-405B-A8C8-CE639F00387D}"/>
                </a:ext>
              </a:extLst>
            </p:cNvPr>
            <p:cNvSpPr/>
            <p:nvPr/>
          </p:nvSpPr>
          <p:spPr>
            <a:xfrm>
              <a:off x="6649150" y="309350"/>
              <a:ext cx="395800" cy="395800"/>
            </a:xfrm>
            <a:custGeom>
              <a:avLst/>
              <a:gdLst/>
              <a:ahLst/>
              <a:cxnLst/>
              <a:rect l="l" t="t" r="r" b="b"/>
              <a:pathLst>
                <a:path w="15832" h="15832" fill="none" extrusionOk="0">
                  <a:moveTo>
                    <a:pt x="7916" y="1"/>
                  </a:moveTo>
                  <a:lnTo>
                    <a:pt x="7916" y="1"/>
                  </a:lnTo>
                  <a:lnTo>
                    <a:pt x="7502" y="25"/>
                  </a:lnTo>
                  <a:lnTo>
                    <a:pt x="7112" y="49"/>
                  </a:lnTo>
                  <a:lnTo>
                    <a:pt x="6723" y="98"/>
                  </a:lnTo>
                  <a:lnTo>
                    <a:pt x="6333" y="171"/>
                  </a:lnTo>
                  <a:lnTo>
                    <a:pt x="5943" y="244"/>
                  </a:lnTo>
                  <a:lnTo>
                    <a:pt x="5553" y="366"/>
                  </a:lnTo>
                  <a:lnTo>
                    <a:pt x="5188" y="488"/>
                  </a:lnTo>
                  <a:lnTo>
                    <a:pt x="4847" y="634"/>
                  </a:lnTo>
                  <a:lnTo>
                    <a:pt x="4482" y="780"/>
                  </a:lnTo>
                  <a:lnTo>
                    <a:pt x="4141" y="950"/>
                  </a:lnTo>
                  <a:lnTo>
                    <a:pt x="3824" y="1145"/>
                  </a:lnTo>
                  <a:lnTo>
                    <a:pt x="3483" y="1364"/>
                  </a:lnTo>
                  <a:lnTo>
                    <a:pt x="3191" y="1584"/>
                  </a:lnTo>
                  <a:lnTo>
                    <a:pt x="2874" y="1803"/>
                  </a:lnTo>
                  <a:lnTo>
                    <a:pt x="2607" y="2071"/>
                  </a:lnTo>
                  <a:lnTo>
                    <a:pt x="2314" y="2314"/>
                  </a:lnTo>
                  <a:lnTo>
                    <a:pt x="2071" y="2607"/>
                  </a:lnTo>
                  <a:lnTo>
                    <a:pt x="1803" y="2874"/>
                  </a:lnTo>
                  <a:lnTo>
                    <a:pt x="1584" y="3191"/>
                  </a:lnTo>
                  <a:lnTo>
                    <a:pt x="1364" y="3483"/>
                  </a:lnTo>
                  <a:lnTo>
                    <a:pt x="1145" y="3824"/>
                  </a:lnTo>
                  <a:lnTo>
                    <a:pt x="950" y="4141"/>
                  </a:lnTo>
                  <a:lnTo>
                    <a:pt x="780" y="4482"/>
                  </a:lnTo>
                  <a:lnTo>
                    <a:pt x="634" y="4847"/>
                  </a:lnTo>
                  <a:lnTo>
                    <a:pt x="488" y="5188"/>
                  </a:lnTo>
                  <a:lnTo>
                    <a:pt x="366" y="5553"/>
                  </a:lnTo>
                  <a:lnTo>
                    <a:pt x="244" y="5943"/>
                  </a:lnTo>
                  <a:lnTo>
                    <a:pt x="171" y="6333"/>
                  </a:lnTo>
                  <a:lnTo>
                    <a:pt x="98" y="6722"/>
                  </a:lnTo>
                  <a:lnTo>
                    <a:pt x="49" y="7112"/>
                  </a:lnTo>
                  <a:lnTo>
                    <a:pt x="25" y="7502"/>
                  </a:lnTo>
                  <a:lnTo>
                    <a:pt x="1" y="7916"/>
                  </a:lnTo>
                  <a:lnTo>
                    <a:pt x="1" y="7916"/>
                  </a:lnTo>
                  <a:lnTo>
                    <a:pt x="25" y="8330"/>
                  </a:lnTo>
                  <a:lnTo>
                    <a:pt x="49" y="8720"/>
                  </a:lnTo>
                  <a:lnTo>
                    <a:pt x="98" y="9109"/>
                  </a:lnTo>
                  <a:lnTo>
                    <a:pt x="171" y="9499"/>
                  </a:lnTo>
                  <a:lnTo>
                    <a:pt x="244" y="9889"/>
                  </a:lnTo>
                  <a:lnTo>
                    <a:pt x="366" y="10278"/>
                  </a:lnTo>
                  <a:lnTo>
                    <a:pt x="488" y="10644"/>
                  </a:lnTo>
                  <a:lnTo>
                    <a:pt x="634" y="10985"/>
                  </a:lnTo>
                  <a:lnTo>
                    <a:pt x="780" y="11350"/>
                  </a:lnTo>
                  <a:lnTo>
                    <a:pt x="950" y="11691"/>
                  </a:lnTo>
                  <a:lnTo>
                    <a:pt x="1145" y="12008"/>
                  </a:lnTo>
                  <a:lnTo>
                    <a:pt x="1364" y="12348"/>
                  </a:lnTo>
                  <a:lnTo>
                    <a:pt x="1584" y="12641"/>
                  </a:lnTo>
                  <a:lnTo>
                    <a:pt x="1803" y="12957"/>
                  </a:lnTo>
                  <a:lnTo>
                    <a:pt x="2071" y="13225"/>
                  </a:lnTo>
                  <a:lnTo>
                    <a:pt x="2314" y="13518"/>
                  </a:lnTo>
                  <a:lnTo>
                    <a:pt x="2607" y="13761"/>
                  </a:lnTo>
                  <a:lnTo>
                    <a:pt x="2874" y="14029"/>
                  </a:lnTo>
                  <a:lnTo>
                    <a:pt x="3191" y="14248"/>
                  </a:lnTo>
                  <a:lnTo>
                    <a:pt x="3483" y="14467"/>
                  </a:lnTo>
                  <a:lnTo>
                    <a:pt x="3824" y="14687"/>
                  </a:lnTo>
                  <a:lnTo>
                    <a:pt x="4141" y="14881"/>
                  </a:lnTo>
                  <a:lnTo>
                    <a:pt x="4482" y="15052"/>
                  </a:lnTo>
                  <a:lnTo>
                    <a:pt x="4847" y="15198"/>
                  </a:lnTo>
                  <a:lnTo>
                    <a:pt x="5188" y="15344"/>
                  </a:lnTo>
                  <a:lnTo>
                    <a:pt x="5553" y="15466"/>
                  </a:lnTo>
                  <a:lnTo>
                    <a:pt x="5943" y="15588"/>
                  </a:lnTo>
                  <a:lnTo>
                    <a:pt x="6333" y="15661"/>
                  </a:lnTo>
                  <a:lnTo>
                    <a:pt x="6723" y="15734"/>
                  </a:lnTo>
                  <a:lnTo>
                    <a:pt x="7112" y="15783"/>
                  </a:lnTo>
                  <a:lnTo>
                    <a:pt x="7502" y="15807"/>
                  </a:lnTo>
                  <a:lnTo>
                    <a:pt x="7916" y="15831"/>
                  </a:lnTo>
                  <a:lnTo>
                    <a:pt x="7916" y="15831"/>
                  </a:lnTo>
                  <a:lnTo>
                    <a:pt x="8330" y="15807"/>
                  </a:lnTo>
                  <a:lnTo>
                    <a:pt x="8720" y="15783"/>
                  </a:lnTo>
                  <a:lnTo>
                    <a:pt x="9109" y="15734"/>
                  </a:lnTo>
                  <a:lnTo>
                    <a:pt x="9499" y="15661"/>
                  </a:lnTo>
                  <a:lnTo>
                    <a:pt x="9889" y="15588"/>
                  </a:lnTo>
                  <a:lnTo>
                    <a:pt x="10278" y="15466"/>
                  </a:lnTo>
                  <a:lnTo>
                    <a:pt x="10644" y="15344"/>
                  </a:lnTo>
                  <a:lnTo>
                    <a:pt x="10985" y="15198"/>
                  </a:lnTo>
                  <a:lnTo>
                    <a:pt x="11350" y="15052"/>
                  </a:lnTo>
                  <a:lnTo>
                    <a:pt x="11691" y="14881"/>
                  </a:lnTo>
                  <a:lnTo>
                    <a:pt x="12008" y="14687"/>
                  </a:lnTo>
                  <a:lnTo>
                    <a:pt x="12349" y="14467"/>
                  </a:lnTo>
                  <a:lnTo>
                    <a:pt x="12641" y="14248"/>
                  </a:lnTo>
                  <a:lnTo>
                    <a:pt x="12957" y="14029"/>
                  </a:lnTo>
                  <a:lnTo>
                    <a:pt x="13225" y="13761"/>
                  </a:lnTo>
                  <a:lnTo>
                    <a:pt x="13518" y="13518"/>
                  </a:lnTo>
                  <a:lnTo>
                    <a:pt x="13761" y="13225"/>
                  </a:lnTo>
                  <a:lnTo>
                    <a:pt x="14029" y="12957"/>
                  </a:lnTo>
                  <a:lnTo>
                    <a:pt x="14248" y="12641"/>
                  </a:lnTo>
                  <a:lnTo>
                    <a:pt x="14467" y="12348"/>
                  </a:lnTo>
                  <a:lnTo>
                    <a:pt x="14687" y="12008"/>
                  </a:lnTo>
                  <a:lnTo>
                    <a:pt x="14881" y="11691"/>
                  </a:lnTo>
                  <a:lnTo>
                    <a:pt x="15052" y="11350"/>
                  </a:lnTo>
                  <a:lnTo>
                    <a:pt x="15198" y="10985"/>
                  </a:lnTo>
                  <a:lnTo>
                    <a:pt x="15344" y="10644"/>
                  </a:lnTo>
                  <a:lnTo>
                    <a:pt x="15466" y="10278"/>
                  </a:lnTo>
                  <a:lnTo>
                    <a:pt x="15588" y="9889"/>
                  </a:lnTo>
                  <a:lnTo>
                    <a:pt x="15661" y="9499"/>
                  </a:lnTo>
                  <a:lnTo>
                    <a:pt x="15734" y="9109"/>
                  </a:lnTo>
                  <a:lnTo>
                    <a:pt x="15783" y="8720"/>
                  </a:lnTo>
                  <a:lnTo>
                    <a:pt x="15807" y="8330"/>
                  </a:lnTo>
                  <a:lnTo>
                    <a:pt x="15831" y="7916"/>
                  </a:lnTo>
                  <a:lnTo>
                    <a:pt x="15831" y="7916"/>
                  </a:lnTo>
                  <a:lnTo>
                    <a:pt x="15807" y="7502"/>
                  </a:lnTo>
                  <a:lnTo>
                    <a:pt x="15783" y="7112"/>
                  </a:lnTo>
                  <a:lnTo>
                    <a:pt x="15734" y="6722"/>
                  </a:lnTo>
                  <a:lnTo>
                    <a:pt x="15661" y="6333"/>
                  </a:lnTo>
                  <a:lnTo>
                    <a:pt x="15588" y="5943"/>
                  </a:lnTo>
                  <a:lnTo>
                    <a:pt x="15466" y="5553"/>
                  </a:lnTo>
                  <a:lnTo>
                    <a:pt x="15344" y="5188"/>
                  </a:lnTo>
                  <a:lnTo>
                    <a:pt x="15198" y="4847"/>
                  </a:lnTo>
                  <a:lnTo>
                    <a:pt x="15052" y="4482"/>
                  </a:lnTo>
                  <a:lnTo>
                    <a:pt x="14881" y="4141"/>
                  </a:lnTo>
                  <a:lnTo>
                    <a:pt x="14687" y="3824"/>
                  </a:lnTo>
                  <a:lnTo>
                    <a:pt x="14467" y="3483"/>
                  </a:lnTo>
                  <a:lnTo>
                    <a:pt x="14248" y="3191"/>
                  </a:lnTo>
                  <a:lnTo>
                    <a:pt x="14029" y="2874"/>
                  </a:lnTo>
                  <a:lnTo>
                    <a:pt x="13761" y="2607"/>
                  </a:lnTo>
                  <a:lnTo>
                    <a:pt x="13518" y="2314"/>
                  </a:lnTo>
                  <a:lnTo>
                    <a:pt x="13225" y="2071"/>
                  </a:lnTo>
                  <a:lnTo>
                    <a:pt x="12957" y="1803"/>
                  </a:lnTo>
                  <a:lnTo>
                    <a:pt x="12641" y="1584"/>
                  </a:lnTo>
                  <a:lnTo>
                    <a:pt x="12349" y="1364"/>
                  </a:lnTo>
                  <a:lnTo>
                    <a:pt x="12008" y="1145"/>
                  </a:lnTo>
                  <a:lnTo>
                    <a:pt x="11691" y="950"/>
                  </a:lnTo>
                  <a:lnTo>
                    <a:pt x="11350" y="780"/>
                  </a:lnTo>
                  <a:lnTo>
                    <a:pt x="10985" y="634"/>
                  </a:lnTo>
                  <a:lnTo>
                    <a:pt x="10644" y="488"/>
                  </a:lnTo>
                  <a:lnTo>
                    <a:pt x="10278" y="366"/>
                  </a:lnTo>
                  <a:lnTo>
                    <a:pt x="9889" y="244"/>
                  </a:lnTo>
                  <a:lnTo>
                    <a:pt x="9499" y="171"/>
                  </a:lnTo>
                  <a:lnTo>
                    <a:pt x="9109" y="98"/>
                  </a:lnTo>
                  <a:lnTo>
                    <a:pt x="8720" y="49"/>
                  </a:lnTo>
                  <a:lnTo>
                    <a:pt x="8330" y="25"/>
                  </a:lnTo>
                  <a:lnTo>
                    <a:pt x="7916" y="1"/>
                  </a:lnTo>
                  <a:lnTo>
                    <a:pt x="7916" y="1"/>
                  </a:lnTo>
                  <a:close/>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853;p37">
              <a:extLst>
                <a:ext uri="{FF2B5EF4-FFF2-40B4-BE49-F238E27FC236}">
                  <a16:creationId xmlns:a16="http://schemas.microsoft.com/office/drawing/2014/main" id="{779B1E38-9DAD-45E9-89E4-69E7ECE1AC84}"/>
                </a:ext>
              </a:extLst>
            </p:cNvPr>
            <p:cNvSpPr/>
            <p:nvPr/>
          </p:nvSpPr>
          <p:spPr>
            <a:xfrm>
              <a:off x="6673500" y="333700"/>
              <a:ext cx="347100" cy="347100"/>
            </a:xfrm>
            <a:custGeom>
              <a:avLst/>
              <a:gdLst/>
              <a:ahLst/>
              <a:cxnLst/>
              <a:rect l="l" t="t" r="r" b="b"/>
              <a:pathLst>
                <a:path w="13884" h="13884" fill="none" extrusionOk="0">
                  <a:moveTo>
                    <a:pt x="6942" y="13883"/>
                  </a:moveTo>
                  <a:lnTo>
                    <a:pt x="6942" y="13883"/>
                  </a:lnTo>
                  <a:lnTo>
                    <a:pt x="6577" y="13883"/>
                  </a:lnTo>
                  <a:lnTo>
                    <a:pt x="6236" y="13834"/>
                  </a:lnTo>
                  <a:lnTo>
                    <a:pt x="5895" y="13810"/>
                  </a:lnTo>
                  <a:lnTo>
                    <a:pt x="5554" y="13737"/>
                  </a:lnTo>
                  <a:lnTo>
                    <a:pt x="5213" y="13664"/>
                  </a:lnTo>
                  <a:lnTo>
                    <a:pt x="4872" y="13566"/>
                  </a:lnTo>
                  <a:lnTo>
                    <a:pt x="4555" y="13469"/>
                  </a:lnTo>
                  <a:lnTo>
                    <a:pt x="4239" y="13323"/>
                  </a:lnTo>
                  <a:lnTo>
                    <a:pt x="3946" y="13201"/>
                  </a:lnTo>
                  <a:lnTo>
                    <a:pt x="3630" y="13031"/>
                  </a:lnTo>
                  <a:lnTo>
                    <a:pt x="3337" y="12884"/>
                  </a:lnTo>
                  <a:lnTo>
                    <a:pt x="3069" y="12690"/>
                  </a:lnTo>
                  <a:lnTo>
                    <a:pt x="2802" y="12495"/>
                  </a:lnTo>
                  <a:lnTo>
                    <a:pt x="2534" y="12300"/>
                  </a:lnTo>
                  <a:lnTo>
                    <a:pt x="2290" y="12081"/>
                  </a:lnTo>
                  <a:lnTo>
                    <a:pt x="2047" y="11837"/>
                  </a:lnTo>
                  <a:lnTo>
                    <a:pt x="1803" y="11594"/>
                  </a:lnTo>
                  <a:lnTo>
                    <a:pt x="1584" y="11350"/>
                  </a:lnTo>
                  <a:lnTo>
                    <a:pt x="1389" y="11082"/>
                  </a:lnTo>
                  <a:lnTo>
                    <a:pt x="1194" y="10814"/>
                  </a:lnTo>
                  <a:lnTo>
                    <a:pt x="999" y="10546"/>
                  </a:lnTo>
                  <a:lnTo>
                    <a:pt x="853" y="10254"/>
                  </a:lnTo>
                  <a:lnTo>
                    <a:pt x="683" y="9938"/>
                  </a:lnTo>
                  <a:lnTo>
                    <a:pt x="561" y="9645"/>
                  </a:lnTo>
                  <a:lnTo>
                    <a:pt x="415" y="9329"/>
                  </a:lnTo>
                  <a:lnTo>
                    <a:pt x="317" y="9012"/>
                  </a:lnTo>
                  <a:lnTo>
                    <a:pt x="220" y="8671"/>
                  </a:lnTo>
                  <a:lnTo>
                    <a:pt x="147" y="8330"/>
                  </a:lnTo>
                  <a:lnTo>
                    <a:pt x="74" y="7989"/>
                  </a:lnTo>
                  <a:lnTo>
                    <a:pt x="49" y="7648"/>
                  </a:lnTo>
                  <a:lnTo>
                    <a:pt x="1" y="7307"/>
                  </a:lnTo>
                  <a:lnTo>
                    <a:pt x="1" y="6942"/>
                  </a:lnTo>
                  <a:lnTo>
                    <a:pt x="1" y="6942"/>
                  </a:lnTo>
                  <a:lnTo>
                    <a:pt x="1" y="6577"/>
                  </a:lnTo>
                  <a:lnTo>
                    <a:pt x="49" y="6236"/>
                  </a:lnTo>
                  <a:lnTo>
                    <a:pt x="74" y="5895"/>
                  </a:lnTo>
                  <a:lnTo>
                    <a:pt x="147" y="5554"/>
                  </a:lnTo>
                  <a:lnTo>
                    <a:pt x="220" y="5213"/>
                  </a:lnTo>
                  <a:lnTo>
                    <a:pt x="317" y="4872"/>
                  </a:lnTo>
                  <a:lnTo>
                    <a:pt x="415" y="4555"/>
                  </a:lnTo>
                  <a:lnTo>
                    <a:pt x="561" y="4238"/>
                  </a:lnTo>
                  <a:lnTo>
                    <a:pt x="683" y="3946"/>
                  </a:lnTo>
                  <a:lnTo>
                    <a:pt x="853" y="3630"/>
                  </a:lnTo>
                  <a:lnTo>
                    <a:pt x="999" y="3337"/>
                  </a:lnTo>
                  <a:lnTo>
                    <a:pt x="1194" y="3069"/>
                  </a:lnTo>
                  <a:lnTo>
                    <a:pt x="1389" y="2802"/>
                  </a:lnTo>
                  <a:lnTo>
                    <a:pt x="1584" y="2534"/>
                  </a:lnTo>
                  <a:lnTo>
                    <a:pt x="1803" y="2290"/>
                  </a:lnTo>
                  <a:lnTo>
                    <a:pt x="2047" y="2047"/>
                  </a:lnTo>
                  <a:lnTo>
                    <a:pt x="2290" y="1803"/>
                  </a:lnTo>
                  <a:lnTo>
                    <a:pt x="2534" y="1584"/>
                  </a:lnTo>
                  <a:lnTo>
                    <a:pt x="2802" y="1389"/>
                  </a:lnTo>
                  <a:lnTo>
                    <a:pt x="3069" y="1194"/>
                  </a:lnTo>
                  <a:lnTo>
                    <a:pt x="3337" y="999"/>
                  </a:lnTo>
                  <a:lnTo>
                    <a:pt x="3630" y="853"/>
                  </a:lnTo>
                  <a:lnTo>
                    <a:pt x="3946" y="683"/>
                  </a:lnTo>
                  <a:lnTo>
                    <a:pt x="4239" y="561"/>
                  </a:lnTo>
                  <a:lnTo>
                    <a:pt x="4555" y="415"/>
                  </a:lnTo>
                  <a:lnTo>
                    <a:pt x="4872" y="317"/>
                  </a:lnTo>
                  <a:lnTo>
                    <a:pt x="5213" y="220"/>
                  </a:lnTo>
                  <a:lnTo>
                    <a:pt x="5554" y="147"/>
                  </a:lnTo>
                  <a:lnTo>
                    <a:pt x="5895" y="74"/>
                  </a:lnTo>
                  <a:lnTo>
                    <a:pt x="6236" y="49"/>
                  </a:lnTo>
                  <a:lnTo>
                    <a:pt x="6577" y="1"/>
                  </a:lnTo>
                  <a:lnTo>
                    <a:pt x="6942" y="1"/>
                  </a:lnTo>
                  <a:lnTo>
                    <a:pt x="6942" y="1"/>
                  </a:lnTo>
                  <a:lnTo>
                    <a:pt x="7307" y="1"/>
                  </a:lnTo>
                  <a:lnTo>
                    <a:pt x="7648" y="49"/>
                  </a:lnTo>
                  <a:lnTo>
                    <a:pt x="7989" y="74"/>
                  </a:lnTo>
                  <a:lnTo>
                    <a:pt x="8330" y="147"/>
                  </a:lnTo>
                  <a:lnTo>
                    <a:pt x="8671" y="220"/>
                  </a:lnTo>
                  <a:lnTo>
                    <a:pt x="9012" y="317"/>
                  </a:lnTo>
                  <a:lnTo>
                    <a:pt x="9329" y="415"/>
                  </a:lnTo>
                  <a:lnTo>
                    <a:pt x="9645" y="561"/>
                  </a:lnTo>
                  <a:lnTo>
                    <a:pt x="9938" y="683"/>
                  </a:lnTo>
                  <a:lnTo>
                    <a:pt x="10254" y="853"/>
                  </a:lnTo>
                  <a:lnTo>
                    <a:pt x="10546" y="999"/>
                  </a:lnTo>
                  <a:lnTo>
                    <a:pt x="10814" y="1194"/>
                  </a:lnTo>
                  <a:lnTo>
                    <a:pt x="11082" y="1389"/>
                  </a:lnTo>
                  <a:lnTo>
                    <a:pt x="11350" y="1584"/>
                  </a:lnTo>
                  <a:lnTo>
                    <a:pt x="11594" y="1803"/>
                  </a:lnTo>
                  <a:lnTo>
                    <a:pt x="11837" y="2047"/>
                  </a:lnTo>
                  <a:lnTo>
                    <a:pt x="12081" y="2290"/>
                  </a:lnTo>
                  <a:lnTo>
                    <a:pt x="12300" y="2534"/>
                  </a:lnTo>
                  <a:lnTo>
                    <a:pt x="12495" y="2802"/>
                  </a:lnTo>
                  <a:lnTo>
                    <a:pt x="12690" y="3069"/>
                  </a:lnTo>
                  <a:lnTo>
                    <a:pt x="12885" y="3337"/>
                  </a:lnTo>
                  <a:lnTo>
                    <a:pt x="13031" y="3630"/>
                  </a:lnTo>
                  <a:lnTo>
                    <a:pt x="13201" y="3946"/>
                  </a:lnTo>
                  <a:lnTo>
                    <a:pt x="13323" y="4238"/>
                  </a:lnTo>
                  <a:lnTo>
                    <a:pt x="13469" y="4555"/>
                  </a:lnTo>
                  <a:lnTo>
                    <a:pt x="13566" y="4872"/>
                  </a:lnTo>
                  <a:lnTo>
                    <a:pt x="13664" y="5213"/>
                  </a:lnTo>
                  <a:lnTo>
                    <a:pt x="13737" y="5554"/>
                  </a:lnTo>
                  <a:lnTo>
                    <a:pt x="13810" y="5895"/>
                  </a:lnTo>
                  <a:lnTo>
                    <a:pt x="13834" y="6236"/>
                  </a:lnTo>
                  <a:lnTo>
                    <a:pt x="13883" y="6577"/>
                  </a:lnTo>
                  <a:lnTo>
                    <a:pt x="13883" y="6942"/>
                  </a:lnTo>
                  <a:lnTo>
                    <a:pt x="13883" y="6942"/>
                  </a:lnTo>
                  <a:lnTo>
                    <a:pt x="13883" y="7307"/>
                  </a:lnTo>
                  <a:lnTo>
                    <a:pt x="13834" y="7648"/>
                  </a:lnTo>
                  <a:lnTo>
                    <a:pt x="13810" y="7989"/>
                  </a:lnTo>
                  <a:lnTo>
                    <a:pt x="13737" y="8330"/>
                  </a:lnTo>
                  <a:lnTo>
                    <a:pt x="13664" y="8671"/>
                  </a:lnTo>
                  <a:lnTo>
                    <a:pt x="13566" y="9012"/>
                  </a:lnTo>
                  <a:lnTo>
                    <a:pt x="13469" y="9329"/>
                  </a:lnTo>
                  <a:lnTo>
                    <a:pt x="13323" y="9645"/>
                  </a:lnTo>
                  <a:lnTo>
                    <a:pt x="13201" y="9938"/>
                  </a:lnTo>
                  <a:lnTo>
                    <a:pt x="13031" y="10254"/>
                  </a:lnTo>
                  <a:lnTo>
                    <a:pt x="12885" y="10546"/>
                  </a:lnTo>
                  <a:lnTo>
                    <a:pt x="12690" y="10814"/>
                  </a:lnTo>
                  <a:lnTo>
                    <a:pt x="12495" y="11082"/>
                  </a:lnTo>
                  <a:lnTo>
                    <a:pt x="12300" y="11350"/>
                  </a:lnTo>
                  <a:lnTo>
                    <a:pt x="12081" y="11594"/>
                  </a:lnTo>
                  <a:lnTo>
                    <a:pt x="11837" y="11837"/>
                  </a:lnTo>
                  <a:lnTo>
                    <a:pt x="11594" y="12081"/>
                  </a:lnTo>
                  <a:lnTo>
                    <a:pt x="11350" y="12300"/>
                  </a:lnTo>
                  <a:lnTo>
                    <a:pt x="11082" y="12495"/>
                  </a:lnTo>
                  <a:lnTo>
                    <a:pt x="10814" y="12690"/>
                  </a:lnTo>
                  <a:lnTo>
                    <a:pt x="10546" y="12884"/>
                  </a:lnTo>
                  <a:lnTo>
                    <a:pt x="10254" y="13031"/>
                  </a:lnTo>
                  <a:lnTo>
                    <a:pt x="9938" y="13201"/>
                  </a:lnTo>
                  <a:lnTo>
                    <a:pt x="9645" y="13323"/>
                  </a:lnTo>
                  <a:lnTo>
                    <a:pt x="9329" y="13469"/>
                  </a:lnTo>
                  <a:lnTo>
                    <a:pt x="9012" y="13566"/>
                  </a:lnTo>
                  <a:lnTo>
                    <a:pt x="8671" y="13664"/>
                  </a:lnTo>
                  <a:lnTo>
                    <a:pt x="8330" y="13737"/>
                  </a:lnTo>
                  <a:lnTo>
                    <a:pt x="7989" y="13810"/>
                  </a:lnTo>
                  <a:lnTo>
                    <a:pt x="7648" y="13834"/>
                  </a:lnTo>
                  <a:lnTo>
                    <a:pt x="7307" y="13883"/>
                  </a:lnTo>
                  <a:lnTo>
                    <a:pt x="6942" y="13883"/>
                  </a:lnTo>
                  <a:lnTo>
                    <a:pt x="6942" y="13883"/>
                  </a:lnTo>
                  <a:close/>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854;p37">
              <a:extLst>
                <a:ext uri="{FF2B5EF4-FFF2-40B4-BE49-F238E27FC236}">
                  <a16:creationId xmlns:a16="http://schemas.microsoft.com/office/drawing/2014/main" id="{BDB4B716-9F40-4EBC-B665-7D946CE385CA}"/>
                </a:ext>
              </a:extLst>
            </p:cNvPr>
            <p:cNvSpPr/>
            <p:nvPr/>
          </p:nvSpPr>
          <p:spPr>
            <a:xfrm>
              <a:off x="6848850" y="397625"/>
              <a:ext cx="54825" cy="169300"/>
            </a:xfrm>
            <a:custGeom>
              <a:avLst/>
              <a:gdLst/>
              <a:ahLst/>
              <a:cxnLst/>
              <a:rect l="l" t="t" r="r" b="b"/>
              <a:pathLst>
                <a:path w="2193" h="6772" fill="none" extrusionOk="0">
                  <a:moveTo>
                    <a:pt x="1" y="1"/>
                  </a:moveTo>
                  <a:lnTo>
                    <a:pt x="1" y="4580"/>
                  </a:lnTo>
                  <a:lnTo>
                    <a:pt x="2193" y="6772"/>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 name="Google Shape;855;p37">
              <a:extLst>
                <a:ext uri="{FF2B5EF4-FFF2-40B4-BE49-F238E27FC236}">
                  <a16:creationId xmlns:a16="http://schemas.microsoft.com/office/drawing/2014/main" id="{86F31D1B-E3B5-4086-AB09-5B160D523503}"/>
                </a:ext>
              </a:extLst>
            </p:cNvPr>
            <p:cNvSpPr/>
            <p:nvPr/>
          </p:nvSpPr>
          <p:spPr>
            <a:xfrm>
              <a:off x="6847025" y="333700"/>
              <a:ext cx="25" cy="29250"/>
            </a:xfrm>
            <a:custGeom>
              <a:avLst/>
              <a:gdLst/>
              <a:ahLst/>
              <a:cxnLst/>
              <a:rect l="l" t="t" r="r" b="b"/>
              <a:pathLst>
                <a:path w="1" h="1170" fill="none" extrusionOk="0">
                  <a:moveTo>
                    <a:pt x="1" y="1170"/>
                  </a:moveTo>
                  <a:lnTo>
                    <a:pt x="1" y="1"/>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856;p37">
              <a:extLst>
                <a:ext uri="{FF2B5EF4-FFF2-40B4-BE49-F238E27FC236}">
                  <a16:creationId xmlns:a16="http://schemas.microsoft.com/office/drawing/2014/main" id="{B31C88E0-7D64-4AB2-90D1-2E3E615D2157}"/>
                </a:ext>
              </a:extLst>
            </p:cNvPr>
            <p:cNvSpPr/>
            <p:nvPr/>
          </p:nvSpPr>
          <p:spPr>
            <a:xfrm>
              <a:off x="6760575" y="356850"/>
              <a:ext cx="25" cy="25"/>
            </a:xfrm>
            <a:custGeom>
              <a:avLst/>
              <a:gdLst/>
              <a:ahLst/>
              <a:cxnLst/>
              <a:rect l="l" t="t" r="r" b="b"/>
              <a:pathLst>
                <a:path w="1" h="1" fill="none" extrusionOk="0">
                  <a:moveTo>
                    <a:pt x="1" y="0"/>
                  </a:moveTo>
                  <a:lnTo>
                    <a:pt x="1" y="0"/>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 name="Google Shape;857;p37">
              <a:extLst>
                <a:ext uri="{FF2B5EF4-FFF2-40B4-BE49-F238E27FC236}">
                  <a16:creationId xmlns:a16="http://schemas.microsoft.com/office/drawing/2014/main" id="{8FFCAEFE-7743-4186-B49B-AE0089520463}"/>
                </a:ext>
              </a:extLst>
            </p:cNvPr>
            <p:cNvSpPr/>
            <p:nvPr/>
          </p:nvSpPr>
          <p:spPr>
            <a:xfrm>
              <a:off x="6760575" y="356850"/>
              <a:ext cx="14025" cy="24975"/>
            </a:xfrm>
            <a:custGeom>
              <a:avLst/>
              <a:gdLst/>
              <a:ahLst/>
              <a:cxnLst/>
              <a:rect l="l" t="t" r="r" b="b"/>
              <a:pathLst>
                <a:path w="561" h="999" fill="none" extrusionOk="0">
                  <a:moveTo>
                    <a:pt x="1" y="0"/>
                  </a:moveTo>
                  <a:lnTo>
                    <a:pt x="561" y="999"/>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858;p37">
              <a:extLst>
                <a:ext uri="{FF2B5EF4-FFF2-40B4-BE49-F238E27FC236}">
                  <a16:creationId xmlns:a16="http://schemas.microsoft.com/office/drawing/2014/main" id="{F01F6C94-D702-4FF1-BB8B-96DCBB11A3BE}"/>
                </a:ext>
              </a:extLst>
            </p:cNvPr>
            <p:cNvSpPr/>
            <p:nvPr/>
          </p:nvSpPr>
          <p:spPr>
            <a:xfrm>
              <a:off x="6696650" y="420775"/>
              <a:ext cx="25" cy="25"/>
            </a:xfrm>
            <a:custGeom>
              <a:avLst/>
              <a:gdLst/>
              <a:ahLst/>
              <a:cxnLst/>
              <a:rect l="l" t="t" r="r" b="b"/>
              <a:pathLst>
                <a:path w="1" h="1" fill="none" extrusionOk="0">
                  <a:moveTo>
                    <a:pt x="0" y="0"/>
                  </a:moveTo>
                  <a:lnTo>
                    <a:pt x="0" y="0"/>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 name="Google Shape;859;p37">
              <a:extLst>
                <a:ext uri="{FF2B5EF4-FFF2-40B4-BE49-F238E27FC236}">
                  <a16:creationId xmlns:a16="http://schemas.microsoft.com/office/drawing/2014/main" id="{37FB691E-5F2E-4E7E-A84D-09F5EBDB4905}"/>
                </a:ext>
              </a:extLst>
            </p:cNvPr>
            <p:cNvSpPr/>
            <p:nvPr/>
          </p:nvSpPr>
          <p:spPr>
            <a:xfrm>
              <a:off x="6696650" y="420775"/>
              <a:ext cx="24975" cy="14025"/>
            </a:xfrm>
            <a:custGeom>
              <a:avLst/>
              <a:gdLst/>
              <a:ahLst/>
              <a:cxnLst/>
              <a:rect l="l" t="t" r="r" b="b"/>
              <a:pathLst>
                <a:path w="999" h="561" fill="none" extrusionOk="0">
                  <a:moveTo>
                    <a:pt x="0" y="0"/>
                  </a:moveTo>
                  <a:lnTo>
                    <a:pt x="999" y="561"/>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 name="Google Shape;860;p37">
              <a:extLst>
                <a:ext uri="{FF2B5EF4-FFF2-40B4-BE49-F238E27FC236}">
                  <a16:creationId xmlns:a16="http://schemas.microsoft.com/office/drawing/2014/main" id="{A20D0A41-DC81-4CA1-9FE7-A6EA07786031}"/>
                </a:ext>
              </a:extLst>
            </p:cNvPr>
            <p:cNvSpPr/>
            <p:nvPr/>
          </p:nvSpPr>
          <p:spPr>
            <a:xfrm>
              <a:off x="6673500" y="507225"/>
              <a:ext cx="29250" cy="25"/>
            </a:xfrm>
            <a:custGeom>
              <a:avLst/>
              <a:gdLst/>
              <a:ahLst/>
              <a:cxnLst/>
              <a:rect l="l" t="t" r="r" b="b"/>
              <a:pathLst>
                <a:path w="1170" h="1" fill="none" extrusionOk="0">
                  <a:moveTo>
                    <a:pt x="1" y="1"/>
                  </a:moveTo>
                  <a:lnTo>
                    <a:pt x="1170" y="1"/>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861;p37">
              <a:extLst>
                <a:ext uri="{FF2B5EF4-FFF2-40B4-BE49-F238E27FC236}">
                  <a16:creationId xmlns:a16="http://schemas.microsoft.com/office/drawing/2014/main" id="{F6F9A235-5A3C-455F-95BC-BF0D7D5F004B}"/>
                </a:ext>
              </a:extLst>
            </p:cNvPr>
            <p:cNvSpPr/>
            <p:nvPr/>
          </p:nvSpPr>
          <p:spPr>
            <a:xfrm>
              <a:off x="6696650" y="593700"/>
              <a:ext cx="25" cy="25"/>
            </a:xfrm>
            <a:custGeom>
              <a:avLst/>
              <a:gdLst/>
              <a:ahLst/>
              <a:cxnLst/>
              <a:rect l="l" t="t" r="r" b="b"/>
              <a:pathLst>
                <a:path w="1" h="1" fill="none" extrusionOk="0">
                  <a:moveTo>
                    <a:pt x="0" y="0"/>
                  </a:moveTo>
                  <a:lnTo>
                    <a:pt x="0" y="0"/>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 name="Google Shape;862;p37">
              <a:extLst>
                <a:ext uri="{FF2B5EF4-FFF2-40B4-BE49-F238E27FC236}">
                  <a16:creationId xmlns:a16="http://schemas.microsoft.com/office/drawing/2014/main" id="{8369866B-A4AB-4B73-9D4C-CCCC1BD1B7D0}"/>
                </a:ext>
              </a:extLst>
            </p:cNvPr>
            <p:cNvSpPr/>
            <p:nvPr/>
          </p:nvSpPr>
          <p:spPr>
            <a:xfrm>
              <a:off x="6696650" y="579700"/>
              <a:ext cx="24975" cy="14025"/>
            </a:xfrm>
            <a:custGeom>
              <a:avLst/>
              <a:gdLst/>
              <a:ahLst/>
              <a:cxnLst/>
              <a:rect l="l" t="t" r="r" b="b"/>
              <a:pathLst>
                <a:path w="999" h="561" fill="none" extrusionOk="0">
                  <a:moveTo>
                    <a:pt x="0" y="560"/>
                  </a:moveTo>
                  <a:lnTo>
                    <a:pt x="999" y="0"/>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 name="Google Shape;863;p37">
              <a:extLst>
                <a:ext uri="{FF2B5EF4-FFF2-40B4-BE49-F238E27FC236}">
                  <a16:creationId xmlns:a16="http://schemas.microsoft.com/office/drawing/2014/main" id="{ACA4115D-4E7E-4ACA-AA02-9E23A88AFB9C}"/>
                </a:ext>
              </a:extLst>
            </p:cNvPr>
            <p:cNvSpPr/>
            <p:nvPr/>
          </p:nvSpPr>
          <p:spPr>
            <a:xfrm>
              <a:off x="6760575" y="632675"/>
              <a:ext cx="14025" cy="24975"/>
            </a:xfrm>
            <a:custGeom>
              <a:avLst/>
              <a:gdLst/>
              <a:ahLst/>
              <a:cxnLst/>
              <a:rect l="l" t="t" r="r" b="b"/>
              <a:pathLst>
                <a:path w="561" h="999" fill="none" extrusionOk="0">
                  <a:moveTo>
                    <a:pt x="1" y="999"/>
                  </a:moveTo>
                  <a:lnTo>
                    <a:pt x="561" y="0"/>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 name="Google Shape;864;p37">
              <a:extLst>
                <a:ext uri="{FF2B5EF4-FFF2-40B4-BE49-F238E27FC236}">
                  <a16:creationId xmlns:a16="http://schemas.microsoft.com/office/drawing/2014/main" id="{273A2A87-5A68-47C9-8CC3-52C473D95AA2}"/>
                </a:ext>
              </a:extLst>
            </p:cNvPr>
            <p:cNvSpPr/>
            <p:nvPr/>
          </p:nvSpPr>
          <p:spPr>
            <a:xfrm>
              <a:off x="6760575" y="657625"/>
              <a:ext cx="25" cy="25"/>
            </a:xfrm>
            <a:custGeom>
              <a:avLst/>
              <a:gdLst/>
              <a:ahLst/>
              <a:cxnLst/>
              <a:rect l="l" t="t" r="r" b="b"/>
              <a:pathLst>
                <a:path w="1" h="1" fill="none" extrusionOk="0">
                  <a:moveTo>
                    <a:pt x="1" y="1"/>
                  </a:moveTo>
                  <a:lnTo>
                    <a:pt x="1" y="1"/>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865;p37">
              <a:extLst>
                <a:ext uri="{FF2B5EF4-FFF2-40B4-BE49-F238E27FC236}">
                  <a16:creationId xmlns:a16="http://schemas.microsoft.com/office/drawing/2014/main" id="{22C91765-A641-4AD7-B221-3022C095C9F1}"/>
                </a:ext>
              </a:extLst>
            </p:cNvPr>
            <p:cNvSpPr/>
            <p:nvPr/>
          </p:nvSpPr>
          <p:spPr>
            <a:xfrm>
              <a:off x="6847025" y="651550"/>
              <a:ext cx="25" cy="29250"/>
            </a:xfrm>
            <a:custGeom>
              <a:avLst/>
              <a:gdLst/>
              <a:ahLst/>
              <a:cxnLst/>
              <a:rect l="l" t="t" r="r" b="b"/>
              <a:pathLst>
                <a:path w="1" h="1170" fill="none" extrusionOk="0">
                  <a:moveTo>
                    <a:pt x="1" y="0"/>
                  </a:moveTo>
                  <a:lnTo>
                    <a:pt x="1" y="1169"/>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 name="Google Shape;866;p37">
              <a:extLst>
                <a:ext uri="{FF2B5EF4-FFF2-40B4-BE49-F238E27FC236}">
                  <a16:creationId xmlns:a16="http://schemas.microsoft.com/office/drawing/2014/main" id="{E52EFD8E-BE75-4B74-95AD-93F3B7AA559F}"/>
                </a:ext>
              </a:extLst>
            </p:cNvPr>
            <p:cNvSpPr/>
            <p:nvPr/>
          </p:nvSpPr>
          <p:spPr>
            <a:xfrm>
              <a:off x="6919500" y="632675"/>
              <a:ext cx="14025" cy="24975"/>
            </a:xfrm>
            <a:custGeom>
              <a:avLst/>
              <a:gdLst/>
              <a:ahLst/>
              <a:cxnLst/>
              <a:rect l="l" t="t" r="r" b="b"/>
              <a:pathLst>
                <a:path w="561" h="999" fill="none" extrusionOk="0">
                  <a:moveTo>
                    <a:pt x="560" y="999"/>
                  </a:moveTo>
                  <a:lnTo>
                    <a:pt x="0" y="0"/>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 name="Google Shape;867;p37">
              <a:extLst>
                <a:ext uri="{FF2B5EF4-FFF2-40B4-BE49-F238E27FC236}">
                  <a16:creationId xmlns:a16="http://schemas.microsoft.com/office/drawing/2014/main" id="{7D56000E-DBBC-47DD-A8F4-D3B9AE78B91D}"/>
                </a:ext>
              </a:extLst>
            </p:cNvPr>
            <p:cNvSpPr/>
            <p:nvPr/>
          </p:nvSpPr>
          <p:spPr>
            <a:xfrm>
              <a:off x="6933500" y="657625"/>
              <a:ext cx="25" cy="25"/>
            </a:xfrm>
            <a:custGeom>
              <a:avLst/>
              <a:gdLst/>
              <a:ahLst/>
              <a:cxnLst/>
              <a:rect l="l" t="t" r="r" b="b"/>
              <a:pathLst>
                <a:path w="1" h="1" fill="none" extrusionOk="0">
                  <a:moveTo>
                    <a:pt x="0" y="1"/>
                  </a:moveTo>
                  <a:lnTo>
                    <a:pt x="0" y="1"/>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 name="Google Shape;868;p37">
              <a:extLst>
                <a:ext uri="{FF2B5EF4-FFF2-40B4-BE49-F238E27FC236}">
                  <a16:creationId xmlns:a16="http://schemas.microsoft.com/office/drawing/2014/main" id="{4F0A5A31-06EB-4A0E-B38F-CF4EF7FD4787}"/>
                </a:ext>
              </a:extLst>
            </p:cNvPr>
            <p:cNvSpPr/>
            <p:nvPr/>
          </p:nvSpPr>
          <p:spPr>
            <a:xfrm>
              <a:off x="6972475" y="579700"/>
              <a:ext cx="24975" cy="14025"/>
            </a:xfrm>
            <a:custGeom>
              <a:avLst/>
              <a:gdLst/>
              <a:ahLst/>
              <a:cxnLst/>
              <a:rect l="l" t="t" r="r" b="b"/>
              <a:pathLst>
                <a:path w="999" h="561" fill="none" extrusionOk="0">
                  <a:moveTo>
                    <a:pt x="999" y="560"/>
                  </a:moveTo>
                  <a:lnTo>
                    <a:pt x="0" y="0"/>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869;p37">
              <a:extLst>
                <a:ext uri="{FF2B5EF4-FFF2-40B4-BE49-F238E27FC236}">
                  <a16:creationId xmlns:a16="http://schemas.microsoft.com/office/drawing/2014/main" id="{3173F9A9-5420-4039-AA38-95569A8E5E41}"/>
                </a:ext>
              </a:extLst>
            </p:cNvPr>
            <p:cNvSpPr/>
            <p:nvPr/>
          </p:nvSpPr>
          <p:spPr>
            <a:xfrm>
              <a:off x="6997425" y="593700"/>
              <a:ext cx="25" cy="25"/>
            </a:xfrm>
            <a:custGeom>
              <a:avLst/>
              <a:gdLst/>
              <a:ahLst/>
              <a:cxnLst/>
              <a:rect l="l" t="t" r="r" b="b"/>
              <a:pathLst>
                <a:path w="1" h="1" fill="none" extrusionOk="0">
                  <a:moveTo>
                    <a:pt x="1" y="0"/>
                  </a:moveTo>
                  <a:lnTo>
                    <a:pt x="1" y="0"/>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8" name="Google Shape;870;p37">
              <a:extLst>
                <a:ext uri="{FF2B5EF4-FFF2-40B4-BE49-F238E27FC236}">
                  <a16:creationId xmlns:a16="http://schemas.microsoft.com/office/drawing/2014/main" id="{053CE974-6E25-4CE9-A805-4356E269E0E1}"/>
                </a:ext>
              </a:extLst>
            </p:cNvPr>
            <p:cNvSpPr/>
            <p:nvPr/>
          </p:nvSpPr>
          <p:spPr>
            <a:xfrm>
              <a:off x="6991350" y="507225"/>
              <a:ext cx="29250" cy="25"/>
            </a:xfrm>
            <a:custGeom>
              <a:avLst/>
              <a:gdLst/>
              <a:ahLst/>
              <a:cxnLst/>
              <a:rect l="l" t="t" r="r" b="b"/>
              <a:pathLst>
                <a:path w="1170" h="1" fill="none" extrusionOk="0">
                  <a:moveTo>
                    <a:pt x="1169" y="1"/>
                  </a:moveTo>
                  <a:lnTo>
                    <a:pt x="0" y="1"/>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9" name="Google Shape;871;p37">
              <a:extLst>
                <a:ext uri="{FF2B5EF4-FFF2-40B4-BE49-F238E27FC236}">
                  <a16:creationId xmlns:a16="http://schemas.microsoft.com/office/drawing/2014/main" id="{A28B57EB-35A0-4357-9D79-F6C8935D64A0}"/>
                </a:ext>
              </a:extLst>
            </p:cNvPr>
            <p:cNvSpPr/>
            <p:nvPr/>
          </p:nvSpPr>
          <p:spPr>
            <a:xfrm>
              <a:off x="6972475" y="420775"/>
              <a:ext cx="24975" cy="14025"/>
            </a:xfrm>
            <a:custGeom>
              <a:avLst/>
              <a:gdLst/>
              <a:ahLst/>
              <a:cxnLst/>
              <a:rect l="l" t="t" r="r" b="b"/>
              <a:pathLst>
                <a:path w="999" h="561" fill="none" extrusionOk="0">
                  <a:moveTo>
                    <a:pt x="0" y="561"/>
                  </a:moveTo>
                  <a:lnTo>
                    <a:pt x="999" y="0"/>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 name="Google Shape;872;p37">
              <a:extLst>
                <a:ext uri="{FF2B5EF4-FFF2-40B4-BE49-F238E27FC236}">
                  <a16:creationId xmlns:a16="http://schemas.microsoft.com/office/drawing/2014/main" id="{F2F33F4F-F247-4242-808E-511DA9096F84}"/>
                </a:ext>
              </a:extLst>
            </p:cNvPr>
            <p:cNvSpPr/>
            <p:nvPr/>
          </p:nvSpPr>
          <p:spPr>
            <a:xfrm>
              <a:off x="6997425" y="420775"/>
              <a:ext cx="25" cy="25"/>
            </a:xfrm>
            <a:custGeom>
              <a:avLst/>
              <a:gdLst/>
              <a:ahLst/>
              <a:cxnLst/>
              <a:rect l="l" t="t" r="r" b="b"/>
              <a:pathLst>
                <a:path w="1" h="1" fill="none" extrusionOk="0">
                  <a:moveTo>
                    <a:pt x="1" y="0"/>
                  </a:moveTo>
                  <a:lnTo>
                    <a:pt x="1" y="0"/>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 name="Google Shape;873;p37">
              <a:extLst>
                <a:ext uri="{FF2B5EF4-FFF2-40B4-BE49-F238E27FC236}">
                  <a16:creationId xmlns:a16="http://schemas.microsoft.com/office/drawing/2014/main" id="{D63514B3-D756-41E2-938B-06E7553C1B4F}"/>
                </a:ext>
              </a:extLst>
            </p:cNvPr>
            <p:cNvSpPr/>
            <p:nvPr/>
          </p:nvSpPr>
          <p:spPr>
            <a:xfrm>
              <a:off x="6919500" y="356850"/>
              <a:ext cx="14025" cy="24975"/>
            </a:xfrm>
            <a:custGeom>
              <a:avLst/>
              <a:gdLst/>
              <a:ahLst/>
              <a:cxnLst/>
              <a:rect l="l" t="t" r="r" b="b"/>
              <a:pathLst>
                <a:path w="561" h="999" fill="none" extrusionOk="0">
                  <a:moveTo>
                    <a:pt x="560" y="0"/>
                  </a:moveTo>
                  <a:lnTo>
                    <a:pt x="0" y="999"/>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 name="Google Shape;874;p37">
              <a:extLst>
                <a:ext uri="{FF2B5EF4-FFF2-40B4-BE49-F238E27FC236}">
                  <a16:creationId xmlns:a16="http://schemas.microsoft.com/office/drawing/2014/main" id="{6EBA803B-E38E-4D5E-A392-6DE7C9FF73BC}"/>
                </a:ext>
              </a:extLst>
            </p:cNvPr>
            <p:cNvSpPr/>
            <p:nvPr/>
          </p:nvSpPr>
          <p:spPr>
            <a:xfrm>
              <a:off x="6933500" y="356850"/>
              <a:ext cx="25" cy="25"/>
            </a:xfrm>
            <a:custGeom>
              <a:avLst/>
              <a:gdLst/>
              <a:ahLst/>
              <a:cxnLst/>
              <a:rect l="l" t="t" r="r" b="b"/>
              <a:pathLst>
                <a:path w="1" h="1" fill="none" extrusionOk="0">
                  <a:moveTo>
                    <a:pt x="0" y="0"/>
                  </a:moveTo>
                  <a:lnTo>
                    <a:pt x="0" y="0"/>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extLst>
      <p:ext uri="{BB962C8B-B14F-4D97-AF65-F5344CB8AC3E}">
        <p14:creationId xmlns:p14="http://schemas.microsoft.com/office/powerpoint/2010/main" val="42127092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8"/>
          <p:cNvSpPr txBox="1">
            <a:spLocks noGrp="1"/>
          </p:cNvSpPr>
          <p:nvPr>
            <p:ph type="body" idx="1"/>
          </p:nvPr>
        </p:nvSpPr>
        <p:spPr>
          <a:xfrm>
            <a:off x="382573" y="1200267"/>
            <a:ext cx="8514684" cy="1524526"/>
          </a:xfrm>
          <a:prstGeom prst="rect">
            <a:avLst/>
          </a:prstGeom>
        </p:spPr>
        <p:txBody>
          <a:bodyPr spcFirstLastPara="1" wrap="square" lIns="91425" tIns="91425" rIns="91425" bIns="91425" anchor="t" anchorCtr="0">
            <a:noAutofit/>
          </a:bodyPr>
          <a:lstStyle/>
          <a:p>
            <a:pPr marL="0" indent="0">
              <a:spcBef>
                <a:spcPts val="1000"/>
              </a:spcBef>
              <a:spcAft>
                <a:spcPts val="1000"/>
              </a:spcAft>
              <a:buNone/>
            </a:pPr>
            <a:r>
              <a:rPr lang="en-US" sz="1800" dirty="0"/>
              <a:t>Determine 20% of your resources (by count) that will account for 80% of your spend. Using a flag to indicate those resources, allows us to prioritize efforts that will have highest impact.</a:t>
            </a:r>
          </a:p>
        </p:txBody>
      </p:sp>
      <p:sp>
        <p:nvSpPr>
          <p:cNvPr id="268" name="Google Shape;268;p18"/>
          <p:cNvSpPr txBox="1">
            <a:spLocks noGrp="1"/>
          </p:cNvSpPr>
          <p:nvPr>
            <p:ph type="title"/>
          </p:nvPr>
        </p:nvSpPr>
        <p:spPr>
          <a:xfrm>
            <a:off x="814275" y="392575"/>
            <a:ext cx="5258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Pareto analysis aka 80/20 rule</a:t>
            </a:r>
            <a:endParaRPr dirty="0"/>
          </a:p>
        </p:txBody>
      </p:sp>
      <p:sp>
        <p:nvSpPr>
          <p:cNvPr id="270" name="Google Shape;270;p18"/>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26</a:t>
            </a:fld>
            <a:endParaRPr dirty="0"/>
          </a:p>
        </p:txBody>
      </p:sp>
      <p:graphicFrame>
        <p:nvGraphicFramePr>
          <p:cNvPr id="18" name="Table 17">
            <a:extLst>
              <a:ext uri="{FF2B5EF4-FFF2-40B4-BE49-F238E27FC236}">
                <a16:creationId xmlns:a16="http://schemas.microsoft.com/office/drawing/2014/main" id="{DF27FFDA-5054-441C-AD66-DB7CC71CFF57}"/>
              </a:ext>
            </a:extLst>
          </p:cNvPr>
          <p:cNvGraphicFramePr>
            <a:graphicFrameLocks noGrp="1"/>
          </p:cNvGraphicFramePr>
          <p:nvPr>
            <p:extLst>
              <p:ext uri="{D42A27DB-BD31-4B8C-83A1-F6EECF244321}">
                <p14:modId xmlns:p14="http://schemas.microsoft.com/office/powerpoint/2010/main" val="3101836719"/>
              </p:ext>
            </p:extLst>
          </p:nvPr>
        </p:nvGraphicFramePr>
        <p:xfrm>
          <a:off x="487071" y="2063533"/>
          <a:ext cx="8169858" cy="2888567"/>
        </p:xfrm>
        <a:graphic>
          <a:graphicData uri="http://schemas.openxmlformats.org/drawingml/2006/table">
            <a:tbl>
              <a:tblPr>
                <a:tableStyleId>{5C22544A-7EE6-4342-B048-85BDC9FD1C3A}</a:tableStyleId>
              </a:tblPr>
              <a:tblGrid>
                <a:gridCol w="1372898">
                  <a:extLst>
                    <a:ext uri="{9D8B030D-6E8A-4147-A177-3AD203B41FA5}">
                      <a16:colId xmlns:a16="http://schemas.microsoft.com/office/drawing/2014/main" val="3717114767"/>
                    </a:ext>
                  </a:extLst>
                </a:gridCol>
                <a:gridCol w="1179229">
                  <a:extLst>
                    <a:ext uri="{9D8B030D-6E8A-4147-A177-3AD203B41FA5}">
                      <a16:colId xmlns:a16="http://schemas.microsoft.com/office/drawing/2014/main" val="483070628"/>
                    </a:ext>
                  </a:extLst>
                </a:gridCol>
                <a:gridCol w="1976956">
                  <a:extLst>
                    <a:ext uri="{9D8B030D-6E8A-4147-A177-3AD203B41FA5}">
                      <a16:colId xmlns:a16="http://schemas.microsoft.com/office/drawing/2014/main" val="2016195076"/>
                    </a:ext>
                  </a:extLst>
                </a:gridCol>
                <a:gridCol w="2134539">
                  <a:extLst>
                    <a:ext uri="{9D8B030D-6E8A-4147-A177-3AD203B41FA5}">
                      <a16:colId xmlns:a16="http://schemas.microsoft.com/office/drawing/2014/main" val="1191498139"/>
                    </a:ext>
                  </a:extLst>
                </a:gridCol>
                <a:gridCol w="1506236">
                  <a:extLst>
                    <a:ext uri="{9D8B030D-6E8A-4147-A177-3AD203B41FA5}">
                      <a16:colId xmlns:a16="http://schemas.microsoft.com/office/drawing/2014/main" val="207923155"/>
                    </a:ext>
                  </a:extLst>
                </a:gridCol>
              </a:tblGrid>
              <a:tr h="262597">
                <a:tc>
                  <a:txBody>
                    <a:bodyPr/>
                    <a:lstStyle/>
                    <a:p>
                      <a:pPr algn="l" fontAlgn="b"/>
                      <a:r>
                        <a:rPr lang="en-US" sz="1600" b="1" u="none" strike="noStrike" dirty="0">
                          <a:effectLst/>
                        </a:rPr>
                        <a:t>Resource</a:t>
                      </a:r>
                      <a:endParaRPr lang="en-US" sz="16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b="1" u="none" strike="noStrike" dirty="0">
                          <a:effectLst/>
                        </a:rPr>
                        <a:t>Cost</a:t>
                      </a:r>
                      <a:endParaRPr lang="en-US" sz="16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b="1" u="none" strike="noStrike" dirty="0">
                          <a:effectLst/>
                        </a:rPr>
                        <a:t>Cumulative Spend</a:t>
                      </a:r>
                      <a:endParaRPr lang="en-US" sz="16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b="1" u="none" strike="noStrike" dirty="0">
                          <a:effectLst/>
                        </a:rPr>
                        <a:t>% Cumulative Spend</a:t>
                      </a:r>
                      <a:endParaRPr lang="en-US" sz="16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b="1" u="none" strike="noStrike" dirty="0">
                          <a:effectLst/>
                        </a:rPr>
                        <a:t>Pareto Flag</a:t>
                      </a:r>
                      <a:endParaRPr lang="en-US" sz="16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593932781"/>
                  </a:ext>
                </a:extLst>
              </a:tr>
              <a:tr h="262597">
                <a:tc>
                  <a:txBody>
                    <a:bodyPr/>
                    <a:lstStyle/>
                    <a:p>
                      <a:pPr algn="l" fontAlgn="b"/>
                      <a:r>
                        <a:rPr lang="en-US" sz="1600" u="none" strike="noStrike" dirty="0">
                          <a:effectLst/>
                        </a:rPr>
                        <a:t>Resource 1</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         20,000 </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                       20,000 </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19%</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Y</a:t>
                      </a:r>
                      <a:endParaRPr lang="en-US" sz="16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00780963"/>
                  </a:ext>
                </a:extLst>
              </a:tr>
              <a:tr h="262597">
                <a:tc>
                  <a:txBody>
                    <a:bodyPr/>
                    <a:lstStyle/>
                    <a:p>
                      <a:pPr algn="l" fontAlgn="b"/>
                      <a:r>
                        <a:rPr lang="en-US" sz="1600" u="none" strike="noStrike" dirty="0">
                          <a:effectLst/>
                        </a:rPr>
                        <a:t>Resource 2</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         19,500 </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                       39,500 </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38%</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Y</a:t>
                      </a:r>
                      <a:endParaRPr lang="en-US" sz="16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39969588"/>
                  </a:ext>
                </a:extLst>
              </a:tr>
              <a:tr h="262597">
                <a:tc>
                  <a:txBody>
                    <a:bodyPr/>
                    <a:lstStyle/>
                    <a:p>
                      <a:pPr algn="l" fontAlgn="b"/>
                      <a:r>
                        <a:rPr lang="en-US" sz="1600" u="none" strike="noStrike" dirty="0">
                          <a:effectLst/>
                        </a:rPr>
                        <a:t>Resource 3</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         16,000 </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                       55,500 </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54%</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Y</a:t>
                      </a:r>
                      <a:endParaRPr lang="en-US" sz="16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77599685"/>
                  </a:ext>
                </a:extLst>
              </a:tr>
              <a:tr h="262597">
                <a:tc>
                  <a:txBody>
                    <a:bodyPr/>
                    <a:lstStyle/>
                    <a:p>
                      <a:pPr algn="l" fontAlgn="b"/>
                      <a:r>
                        <a:rPr lang="en-US" sz="1600" u="none" strike="noStrike" dirty="0">
                          <a:effectLst/>
                        </a:rPr>
                        <a:t>Resource 4</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         15,000 </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                       70,500 </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68%</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Y</a:t>
                      </a:r>
                      <a:endParaRPr lang="en-US" sz="16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4059126147"/>
                  </a:ext>
                </a:extLst>
              </a:tr>
              <a:tr h="262597">
                <a:tc>
                  <a:txBody>
                    <a:bodyPr/>
                    <a:lstStyle/>
                    <a:p>
                      <a:pPr algn="l" fontAlgn="b"/>
                      <a:r>
                        <a:rPr lang="en-US" sz="1600" u="none" strike="noStrike" dirty="0">
                          <a:effectLst/>
                        </a:rPr>
                        <a:t>Resource 5</a:t>
                      </a:r>
                      <a:endParaRPr lang="en-US" sz="1600" b="0" i="0" u="none" strike="noStrike" dirty="0">
                        <a:solidFill>
                          <a:srgbClr val="000000"/>
                        </a:solidFill>
                        <a:effectLst/>
                        <a:latin typeface="Calibri" panose="020F0502020204030204" pitchFamily="34" charset="0"/>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1600" u="none" strike="noStrike" dirty="0">
                          <a:effectLst/>
                        </a:rPr>
                        <a:t>         12,000 </a:t>
                      </a:r>
                      <a:endParaRPr lang="en-US" sz="1600" b="0" i="0" u="none" strike="noStrike" dirty="0">
                        <a:solidFill>
                          <a:srgbClr val="000000"/>
                        </a:solidFill>
                        <a:effectLst/>
                        <a:latin typeface="Calibri" panose="020F0502020204030204" pitchFamily="34" charset="0"/>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1600" u="none" strike="noStrike" dirty="0">
                          <a:effectLst/>
                        </a:rPr>
                        <a:t>                       82,500 </a:t>
                      </a:r>
                      <a:endParaRPr lang="en-US" sz="1600" b="0" i="0" u="none" strike="noStrike" dirty="0">
                        <a:solidFill>
                          <a:srgbClr val="000000"/>
                        </a:solidFill>
                        <a:effectLst/>
                        <a:latin typeface="Calibri" panose="020F0502020204030204" pitchFamily="34" charset="0"/>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1600" u="none" strike="noStrike" dirty="0">
                          <a:effectLst/>
                        </a:rPr>
                        <a:t>80%</a:t>
                      </a:r>
                      <a:endParaRPr lang="en-US" sz="1600" b="0" i="0" u="none" strike="noStrike" dirty="0">
                        <a:solidFill>
                          <a:srgbClr val="000000"/>
                        </a:solidFill>
                        <a:effectLst/>
                        <a:latin typeface="Calibri" panose="020F0502020204030204" pitchFamily="34" charset="0"/>
                      </a:endParaRPr>
                    </a:p>
                  </a:txBody>
                  <a:tcPr marL="9525" marR="9525" marT="9525" marB="0" anchor="b">
                    <a:lnB w="12700" cap="flat" cmpd="sng" algn="ctr">
                      <a:solidFill>
                        <a:schemeClr val="tx1"/>
                      </a:solidFill>
                      <a:prstDash val="solid"/>
                      <a:round/>
                      <a:headEnd type="none" w="med" len="med"/>
                      <a:tailEnd type="none" w="med" len="med"/>
                    </a:lnB>
                  </a:tcPr>
                </a:tc>
                <a:tc>
                  <a:txBody>
                    <a:bodyPr/>
                    <a:lstStyle/>
                    <a:p>
                      <a:pPr algn="ctr" fontAlgn="b"/>
                      <a:r>
                        <a:rPr lang="en-US" sz="1600" u="none" strike="noStrike" dirty="0">
                          <a:effectLst/>
                        </a:rPr>
                        <a:t>Y</a:t>
                      </a:r>
                      <a:endParaRPr lang="en-US" sz="1600" b="0" i="0" u="none" strike="noStrike" dirty="0">
                        <a:solidFill>
                          <a:srgbClr val="000000"/>
                        </a:solidFill>
                        <a:effectLst/>
                        <a:latin typeface="Calibri" panose="020F0502020204030204" pitchFamily="34" charset="0"/>
                      </a:endParaRPr>
                    </a:p>
                  </a:txBody>
                  <a:tcPr marL="9525" marR="9525" marT="9525" marB="0" anchor="b">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7476296"/>
                  </a:ext>
                </a:extLst>
              </a:tr>
              <a:tr h="262597">
                <a:tc>
                  <a:txBody>
                    <a:bodyPr/>
                    <a:lstStyle/>
                    <a:p>
                      <a:pPr algn="l" fontAlgn="b"/>
                      <a:r>
                        <a:rPr lang="en-US" sz="1600" u="none" strike="noStrike" dirty="0">
                          <a:effectLst/>
                        </a:rPr>
                        <a:t>Resource 6</a:t>
                      </a:r>
                      <a:endParaRPr lang="en-US" sz="1600" b="0" i="0" u="none" strike="noStrike" dirty="0">
                        <a:solidFill>
                          <a:srgbClr val="000000"/>
                        </a:solidFill>
                        <a:effectLst/>
                        <a:latin typeface="Calibri" panose="020F0502020204030204" pitchFamily="34" charset="0"/>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ctr" fontAlgn="b"/>
                      <a:r>
                        <a:rPr lang="en-US" sz="1600" u="none" strike="noStrike" dirty="0">
                          <a:effectLst/>
                        </a:rPr>
                        <a:t>         10,000 </a:t>
                      </a:r>
                      <a:endParaRPr lang="en-US" sz="1600" b="0" i="0" u="none" strike="noStrike" dirty="0">
                        <a:solidFill>
                          <a:srgbClr val="000000"/>
                        </a:solidFill>
                        <a:effectLst/>
                        <a:latin typeface="Calibri" panose="020F0502020204030204" pitchFamily="34" charset="0"/>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ctr" fontAlgn="b"/>
                      <a:r>
                        <a:rPr lang="en-US" sz="1600" u="none" strike="noStrike" dirty="0">
                          <a:effectLst/>
                        </a:rPr>
                        <a:t>                       92,500 </a:t>
                      </a:r>
                      <a:endParaRPr lang="en-US" sz="1600" b="0" i="0" u="none" strike="noStrike" dirty="0">
                        <a:solidFill>
                          <a:srgbClr val="000000"/>
                        </a:solidFill>
                        <a:effectLst/>
                        <a:latin typeface="Calibri" panose="020F0502020204030204" pitchFamily="34" charset="0"/>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ctr" fontAlgn="b"/>
                      <a:r>
                        <a:rPr lang="en-US" sz="1600" u="none" strike="noStrike" dirty="0">
                          <a:effectLst/>
                        </a:rPr>
                        <a:t>90%</a:t>
                      </a:r>
                      <a:endParaRPr lang="en-US" sz="1600" b="0" i="0" u="none" strike="noStrike" dirty="0">
                        <a:solidFill>
                          <a:srgbClr val="000000"/>
                        </a:solidFill>
                        <a:effectLst/>
                        <a:latin typeface="Calibri" panose="020F0502020204030204" pitchFamily="34" charset="0"/>
                      </a:endParaRPr>
                    </a:p>
                  </a:txBody>
                  <a:tcPr marL="9525" marR="9525" marT="9525" marB="0" anchor="b">
                    <a:lnT w="12700" cap="flat" cmpd="sng" algn="ctr">
                      <a:solidFill>
                        <a:schemeClr val="tx1"/>
                      </a:solidFill>
                      <a:prstDash val="solid"/>
                      <a:round/>
                      <a:headEnd type="none" w="med" len="med"/>
                      <a:tailEnd type="none" w="med" len="med"/>
                    </a:lnT>
                  </a:tcPr>
                </a:tc>
                <a:tc>
                  <a:txBody>
                    <a:bodyPr/>
                    <a:lstStyle/>
                    <a:p>
                      <a:pPr algn="ctr" fontAlgn="b"/>
                      <a:r>
                        <a:rPr lang="en-US" sz="1600" u="none" strike="noStrike" dirty="0">
                          <a:effectLst/>
                        </a:rPr>
                        <a:t>N</a:t>
                      </a:r>
                      <a:endParaRPr lang="en-US" sz="1600" b="0" i="0" u="none" strike="noStrike" dirty="0">
                        <a:solidFill>
                          <a:srgbClr val="000000"/>
                        </a:solidFill>
                        <a:effectLst/>
                        <a:latin typeface="Calibri" panose="020F0502020204030204" pitchFamily="34" charset="0"/>
                      </a:endParaRPr>
                    </a:p>
                  </a:txBody>
                  <a:tcPr marL="9525" marR="9525" marT="9525" marB="0" anchor="b">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316259653"/>
                  </a:ext>
                </a:extLst>
              </a:tr>
              <a:tr h="262597">
                <a:tc>
                  <a:txBody>
                    <a:bodyPr/>
                    <a:lstStyle/>
                    <a:p>
                      <a:pPr algn="l" fontAlgn="b"/>
                      <a:r>
                        <a:rPr lang="en-US" sz="1600" u="none" strike="noStrike" dirty="0">
                          <a:effectLst/>
                        </a:rPr>
                        <a:t>.</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 . </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 . </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a:t>
                      </a:r>
                      <a:endParaRPr lang="en-US" sz="16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4178889"/>
                  </a:ext>
                </a:extLst>
              </a:tr>
              <a:tr h="262597">
                <a:tc>
                  <a:txBody>
                    <a:bodyPr/>
                    <a:lstStyle/>
                    <a:p>
                      <a:pPr algn="l" fontAlgn="b"/>
                      <a:r>
                        <a:rPr lang="en-US" sz="1600" u="none" strike="noStrike" dirty="0">
                          <a:effectLst/>
                        </a:rPr>
                        <a:t>.</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 . </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 . </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a:t>
                      </a:r>
                      <a:endParaRPr lang="en-US" sz="16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613703816"/>
                  </a:ext>
                </a:extLst>
              </a:tr>
              <a:tr h="262597">
                <a:tc>
                  <a:txBody>
                    <a:bodyPr/>
                    <a:lstStyle/>
                    <a:p>
                      <a:pPr algn="l" fontAlgn="b"/>
                      <a:r>
                        <a:rPr lang="en-US" sz="1600" u="none" strike="noStrike" dirty="0">
                          <a:effectLst/>
                        </a:rPr>
                        <a:t>.</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 . </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 . </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a:t>
                      </a:r>
                      <a:endParaRPr lang="en-US" sz="16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38465082"/>
                  </a:ext>
                </a:extLst>
              </a:tr>
              <a:tr h="262597">
                <a:tc>
                  <a:txBody>
                    <a:bodyPr/>
                    <a:lstStyle/>
                    <a:p>
                      <a:pPr algn="l" fontAlgn="b"/>
                      <a:r>
                        <a:rPr lang="en-US" sz="1600" u="none" strike="noStrike" dirty="0">
                          <a:effectLst/>
                        </a:rPr>
                        <a:t>Resource 25</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en-US" sz="1600" u="none" strike="noStrike" dirty="0">
                          <a:effectLst/>
                        </a:rPr>
                        <a:t>              500 </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                     103,000 </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100%</a:t>
                      </a:r>
                      <a:endParaRPr lang="en-US" sz="16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en-US" sz="1600" u="none" strike="noStrike" dirty="0">
                          <a:effectLst/>
                        </a:rPr>
                        <a:t>N</a:t>
                      </a:r>
                      <a:endParaRPr lang="en-US" sz="16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51977062"/>
                  </a:ext>
                </a:extLst>
              </a:tr>
            </a:tbl>
          </a:graphicData>
        </a:graphic>
      </p:graphicFrame>
      <p:grpSp>
        <p:nvGrpSpPr>
          <p:cNvPr id="19" name="Google Shape;741;p37">
            <a:extLst>
              <a:ext uri="{FF2B5EF4-FFF2-40B4-BE49-F238E27FC236}">
                <a16:creationId xmlns:a16="http://schemas.microsoft.com/office/drawing/2014/main" id="{DD6FC6B2-332F-4731-8200-24A4E7ED03D1}"/>
              </a:ext>
            </a:extLst>
          </p:cNvPr>
          <p:cNvGrpSpPr/>
          <p:nvPr/>
        </p:nvGrpSpPr>
        <p:grpSpPr>
          <a:xfrm>
            <a:off x="197409" y="557309"/>
            <a:ext cx="579323" cy="422650"/>
            <a:chOff x="4604550" y="3714775"/>
            <a:chExt cx="439625" cy="319075"/>
          </a:xfrm>
        </p:grpSpPr>
        <p:sp>
          <p:nvSpPr>
            <p:cNvPr id="20" name="Google Shape;742;p37">
              <a:extLst>
                <a:ext uri="{FF2B5EF4-FFF2-40B4-BE49-F238E27FC236}">
                  <a16:creationId xmlns:a16="http://schemas.microsoft.com/office/drawing/2014/main" id="{CD77464A-9583-4C5E-AC17-B8A0AB8BD0CF}"/>
                </a:ext>
              </a:extLst>
            </p:cNvPr>
            <p:cNvSpPr/>
            <p:nvPr/>
          </p:nvSpPr>
          <p:spPr>
            <a:xfrm>
              <a:off x="4604550" y="3714775"/>
              <a:ext cx="439625" cy="319075"/>
            </a:xfrm>
            <a:custGeom>
              <a:avLst/>
              <a:gdLst/>
              <a:ahLst/>
              <a:cxnLst/>
              <a:rect l="l" t="t" r="r" b="b"/>
              <a:pathLst>
                <a:path w="17585" h="12763" fill="none" extrusionOk="0">
                  <a:moveTo>
                    <a:pt x="1" y="1"/>
                  </a:moveTo>
                  <a:lnTo>
                    <a:pt x="1" y="12276"/>
                  </a:lnTo>
                  <a:lnTo>
                    <a:pt x="1" y="12276"/>
                  </a:lnTo>
                  <a:lnTo>
                    <a:pt x="1" y="12373"/>
                  </a:lnTo>
                  <a:lnTo>
                    <a:pt x="25" y="12471"/>
                  </a:lnTo>
                  <a:lnTo>
                    <a:pt x="74" y="12544"/>
                  </a:lnTo>
                  <a:lnTo>
                    <a:pt x="122" y="12617"/>
                  </a:lnTo>
                  <a:lnTo>
                    <a:pt x="196" y="12690"/>
                  </a:lnTo>
                  <a:lnTo>
                    <a:pt x="293" y="12714"/>
                  </a:lnTo>
                  <a:lnTo>
                    <a:pt x="366" y="12763"/>
                  </a:lnTo>
                  <a:lnTo>
                    <a:pt x="488" y="12763"/>
                  </a:lnTo>
                  <a:lnTo>
                    <a:pt x="17585" y="12763"/>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743;p37">
              <a:extLst>
                <a:ext uri="{FF2B5EF4-FFF2-40B4-BE49-F238E27FC236}">
                  <a16:creationId xmlns:a16="http://schemas.microsoft.com/office/drawing/2014/main" id="{521F4D53-E8D6-4B3F-B8C7-169F9376C5DC}"/>
                </a:ext>
              </a:extLst>
            </p:cNvPr>
            <p:cNvSpPr/>
            <p:nvPr/>
          </p:nvSpPr>
          <p:spPr>
            <a:xfrm>
              <a:off x="4647175" y="3761675"/>
              <a:ext cx="354400" cy="213725"/>
            </a:xfrm>
            <a:custGeom>
              <a:avLst/>
              <a:gdLst/>
              <a:ahLst/>
              <a:cxnLst/>
              <a:rect l="l" t="t" r="r" b="b"/>
              <a:pathLst>
                <a:path w="14176" h="8549" fill="none" extrusionOk="0">
                  <a:moveTo>
                    <a:pt x="1" y="8549"/>
                  </a:moveTo>
                  <a:lnTo>
                    <a:pt x="3654" y="4408"/>
                  </a:lnTo>
                  <a:lnTo>
                    <a:pt x="5821" y="5699"/>
                  </a:lnTo>
                  <a:lnTo>
                    <a:pt x="9085" y="1924"/>
                  </a:lnTo>
                  <a:lnTo>
                    <a:pt x="9085" y="1924"/>
                  </a:lnTo>
                  <a:lnTo>
                    <a:pt x="9085" y="1924"/>
                  </a:lnTo>
                  <a:lnTo>
                    <a:pt x="9085" y="1924"/>
                  </a:lnTo>
                  <a:lnTo>
                    <a:pt x="9061" y="1924"/>
                  </a:lnTo>
                  <a:lnTo>
                    <a:pt x="9085" y="1924"/>
                  </a:lnTo>
                  <a:lnTo>
                    <a:pt x="9085" y="1924"/>
                  </a:lnTo>
                  <a:lnTo>
                    <a:pt x="9085" y="1924"/>
                  </a:lnTo>
                  <a:lnTo>
                    <a:pt x="9085" y="1924"/>
                  </a:lnTo>
                  <a:lnTo>
                    <a:pt x="9061" y="1924"/>
                  </a:lnTo>
                  <a:lnTo>
                    <a:pt x="9085" y="1924"/>
                  </a:lnTo>
                  <a:lnTo>
                    <a:pt x="10571" y="3337"/>
                  </a:lnTo>
                  <a:lnTo>
                    <a:pt x="14175" y="0"/>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extLst>
      <p:ext uri="{BB962C8B-B14F-4D97-AF65-F5344CB8AC3E}">
        <p14:creationId xmlns:p14="http://schemas.microsoft.com/office/powerpoint/2010/main" val="35458021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20"/>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One bite at a time…</a:t>
            </a:r>
            <a:endParaRPr dirty="0"/>
          </a:p>
        </p:txBody>
      </p:sp>
      <p:sp>
        <p:nvSpPr>
          <p:cNvPr id="301" name="Google Shape;301;p20"/>
          <p:cNvSpPr txBox="1">
            <a:spLocks noGrp="1"/>
          </p:cNvSpPr>
          <p:nvPr>
            <p:ph type="body" idx="1"/>
          </p:nvPr>
        </p:nvSpPr>
        <p:spPr>
          <a:xfrm>
            <a:off x="283028" y="1327350"/>
            <a:ext cx="4288971" cy="3145500"/>
          </a:xfrm>
          <a:prstGeom prst="rect">
            <a:avLst/>
          </a:prstGeom>
        </p:spPr>
        <p:txBody>
          <a:bodyPr spcFirstLastPara="1" wrap="square" lIns="91425" tIns="91425" rIns="91425" bIns="91425" anchor="ctr" anchorCtr="0">
            <a:noAutofit/>
          </a:bodyPr>
          <a:lstStyle/>
          <a:p>
            <a:pPr marL="0" lvl="0" indent="0">
              <a:spcAft>
                <a:spcPts val="1000"/>
              </a:spcAft>
              <a:buNone/>
            </a:pPr>
            <a:r>
              <a:rPr lang="en-US" dirty="0"/>
              <a:t>Once documented, move to the next level of resources, perhaps the count of resources that contribute the next 10% of the total spend or resources that were part of the first 80% but had lower cost/use or average annual price increases.</a:t>
            </a:r>
          </a:p>
        </p:txBody>
      </p:sp>
      <p:sp>
        <p:nvSpPr>
          <p:cNvPr id="303" name="Google Shape;303;p20"/>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27</a:t>
            </a:fld>
            <a:endParaRPr dirty="0"/>
          </a:p>
        </p:txBody>
      </p:sp>
      <p:grpSp>
        <p:nvGrpSpPr>
          <p:cNvPr id="12" name="Google Shape;798;p37">
            <a:extLst>
              <a:ext uri="{FF2B5EF4-FFF2-40B4-BE49-F238E27FC236}">
                <a16:creationId xmlns:a16="http://schemas.microsoft.com/office/drawing/2014/main" id="{6E051CC3-C9C9-46C9-9791-B4053C9D9C3C}"/>
              </a:ext>
            </a:extLst>
          </p:cNvPr>
          <p:cNvGrpSpPr/>
          <p:nvPr/>
        </p:nvGrpSpPr>
        <p:grpSpPr>
          <a:xfrm>
            <a:off x="188048" y="519611"/>
            <a:ext cx="472351" cy="459292"/>
            <a:chOff x="2605025" y="4998300"/>
            <a:chExt cx="417700" cy="429275"/>
          </a:xfrm>
        </p:grpSpPr>
        <p:sp>
          <p:nvSpPr>
            <p:cNvPr id="13" name="Google Shape;799;p37">
              <a:extLst>
                <a:ext uri="{FF2B5EF4-FFF2-40B4-BE49-F238E27FC236}">
                  <a16:creationId xmlns:a16="http://schemas.microsoft.com/office/drawing/2014/main" id="{AEA016DC-8250-44AE-9A0E-118C7F9F59DE}"/>
                </a:ext>
              </a:extLst>
            </p:cNvPr>
            <p:cNvSpPr/>
            <p:nvPr/>
          </p:nvSpPr>
          <p:spPr>
            <a:xfrm>
              <a:off x="2819350" y="5216875"/>
              <a:ext cx="202150" cy="210700"/>
            </a:xfrm>
            <a:custGeom>
              <a:avLst/>
              <a:gdLst/>
              <a:ahLst/>
              <a:cxnLst/>
              <a:rect l="l" t="t" r="r" b="b"/>
              <a:pathLst>
                <a:path w="8086" h="8428" fill="none" extrusionOk="0">
                  <a:moveTo>
                    <a:pt x="0" y="1851"/>
                  </a:moveTo>
                  <a:lnTo>
                    <a:pt x="5797" y="8135"/>
                  </a:lnTo>
                  <a:lnTo>
                    <a:pt x="5797" y="8135"/>
                  </a:lnTo>
                  <a:lnTo>
                    <a:pt x="5943" y="8257"/>
                  </a:lnTo>
                  <a:lnTo>
                    <a:pt x="6113" y="8354"/>
                  </a:lnTo>
                  <a:lnTo>
                    <a:pt x="6284" y="8403"/>
                  </a:lnTo>
                  <a:lnTo>
                    <a:pt x="6478" y="8427"/>
                  </a:lnTo>
                  <a:lnTo>
                    <a:pt x="6649" y="8403"/>
                  </a:lnTo>
                  <a:lnTo>
                    <a:pt x="6819" y="8354"/>
                  </a:lnTo>
                  <a:lnTo>
                    <a:pt x="6990" y="8257"/>
                  </a:lnTo>
                  <a:lnTo>
                    <a:pt x="7136" y="8135"/>
                  </a:lnTo>
                  <a:lnTo>
                    <a:pt x="7818" y="7453"/>
                  </a:lnTo>
                  <a:lnTo>
                    <a:pt x="7818" y="7453"/>
                  </a:lnTo>
                  <a:lnTo>
                    <a:pt x="7940" y="7307"/>
                  </a:lnTo>
                  <a:lnTo>
                    <a:pt x="8037" y="7136"/>
                  </a:lnTo>
                  <a:lnTo>
                    <a:pt x="8086" y="6966"/>
                  </a:lnTo>
                  <a:lnTo>
                    <a:pt x="8086" y="6795"/>
                  </a:lnTo>
                  <a:lnTo>
                    <a:pt x="8086" y="6601"/>
                  </a:lnTo>
                  <a:lnTo>
                    <a:pt x="8037" y="6430"/>
                  </a:lnTo>
                  <a:lnTo>
                    <a:pt x="7940" y="6260"/>
                  </a:lnTo>
                  <a:lnTo>
                    <a:pt x="7818" y="6114"/>
                  </a:lnTo>
                  <a:lnTo>
                    <a:pt x="1705" y="0"/>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800;p37">
              <a:extLst>
                <a:ext uri="{FF2B5EF4-FFF2-40B4-BE49-F238E27FC236}">
                  <a16:creationId xmlns:a16="http://schemas.microsoft.com/office/drawing/2014/main" id="{79962696-F75D-4EF7-B900-B77787EBBCD6}"/>
                </a:ext>
              </a:extLst>
            </p:cNvPr>
            <p:cNvSpPr/>
            <p:nvPr/>
          </p:nvSpPr>
          <p:spPr>
            <a:xfrm>
              <a:off x="2606225" y="4998300"/>
              <a:ext cx="203400" cy="207650"/>
            </a:xfrm>
            <a:custGeom>
              <a:avLst/>
              <a:gdLst/>
              <a:ahLst/>
              <a:cxnLst/>
              <a:rect l="l" t="t" r="r" b="b"/>
              <a:pathLst>
                <a:path w="8136" h="8306" fill="none" extrusionOk="0">
                  <a:moveTo>
                    <a:pt x="8135" y="6649"/>
                  </a:moveTo>
                  <a:lnTo>
                    <a:pt x="4433" y="2947"/>
                  </a:lnTo>
                  <a:lnTo>
                    <a:pt x="1730" y="244"/>
                  </a:lnTo>
                  <a:lnTo>
                    <a:pt x="1730" y="244"/>
                  </a:lnTo>
                  <a:lnTo>
                    <a:pt x="1584" y="122"/>
                  </a:lnTo>
                  <a:lnTo>
                    <a:pt x="1413" y="49"/>
                  </a:lnTo>
                  <a:lnTo>
                    <a:pt x="1243" y="0"/>
                  </a:lnTo>
                  <a:lnTo>
                    <a:pt x="1048" y="0"/>
                  </a:lnTo>
                  <a:lnTo>
                    <a:pt x="878" y="0"/>
                  </a:lnTo>
                  <a:lnTo>
                    <a:pt x="683" y="49"/>
                  </a:lnTo>
                  <a:lnTo>
                    <a:pt x="512" y="122"/>
                  </a:lnTo>
                  <a:lnTo>
                    <a:pt x="390" y="244"/>
                  </a:lnTo>
                  <a:lnTo>
                    <a:pt x="390" y="244"/>
                  </a:lnTo>
                  <a:lnTo>
                    <a:pt x="269" y="365"/>
                  </a:lnTo>
                  <a:lnTo>
                    <a:pt x="171" y="511"/>
                  </a:lnTo>
                  <a:lnTo>
                    <a:pt x="98" y="682"/>
                  </a:lnTo>
                  <a:lnTo>
                    <a:pt x="50" y="852"/>
                  </a:lnTo>
                  <a:lnTo>
                    <a:pt x="1" y="1023"/>
                  </a:lnTo>
                  <a:lnTo>
                    <a:pt x="1" y="1218"/>
                  </a:lnTo>
                  <a:lnTo>
                    <a:pt x="1" y="1413"/>
                  </a:lnTo>
                  <a:lnTo>
                    <a:pt x="1" y="1607"/>
                  </a:lnTo>
                  <a:lnTo>
                    <a:pt x="74" y="2021"/>
                  </a:lnTo>
                  <a:lnTo>
                    <a:pt x="220" y="2484"/>
                  </a:lnTo>
                  <a:lnTo>
                    <a:pt x="390" y="2923"/>
                  </a:lnTo>
                  <a:lnTo>
                    <a:pt x="610" y="3385"/>
                  </a:lnTo>
                  <a:lnTo>
                    <a:pt x="853" y="3872"/>
                  </a:lnTo>
                  <a:lnTo>
                    <a:pt x="1121" y="4311"/>
                  </a:lnTo>
                  <a:lnTo>
                    <a:pt x="1413" y="4774"/>
                  </a:lnTo>
                  <a:lnTo>
                    <a:pt x="1706" y="5188"/>
                  </a:lnTo>
                  <a:lnTo>
                    <a:pt x="1998" y="5577"/>
                  </a:lnTo>
                  <a:lnTo>
                    <a:pt x="2290" y="5943"/>
                  </a:lnTo>
                  <a:lnTo>
                    <a:pt x="2582" y="6284"/>
                  </a:lnTo>
                  <a:lnTo>
                    <a:pt x="2850" y="6551"/>
                  </a:lnTo>
                  <a:lnTo>
                    <a:pt x="2850" y="6551"/>
                  </a:lnTo>
                  <a:lnTo>
                    <a:pt x="3070" y="6771"/>
                  </a:lnTo>
                  <a:lnTo>
                    <a:pt x="3313" y="6966"/>
                  </a:lnTo>
                  <a:lnTo>
                    <a:pt x="3557" y="7136"/>
                  </a:lnTo>
                  <a:lnTo>
                    <a:pt x="3800" y="7307"/>
                  </a:lnTo>
                  <a:lnTo>
                    <a:pt x="4312" y="7599"/>
                  </a:lnTo>
                  <a:lnTo>
                    <a:pt x="4823" y="7818"/>
                  </a:lnTo>
                  <a:lnTo>
                    <a:pt x="5310" y="8013"/>
                  </a:lnTo>
                  <a:lnTo>
                    <a:pt x="5724" y="8159"/>
                  </a:lnTo>
                  <a:lnTo>
                    <a:pt x="6333" y="8305"/>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801;p37">
              <a:extLst>
                <a:ext uri="{FF2B5EF4-FFF2-40B4-BE49-F238E27FC236}">
                  <a16:creationId xmlns:a16="http://schemas.microsoft.com/office/drawing/2014/main" id="{03E9C4C1-78C5-456E-8AB9-F8A6A324B3EE}"/>
                </a:ext>
              </a:extLst>
            </p:cNvPr>
            <p:cNvSpPr/>
            <p:nvPr/>
          </p:nvSpPr>
          <p:spPr>
            <a:xfrm>
              <a:off x="2605025" y="5003775"/>
              <a:ext cx="417700" cy="417700"/>
            </a:xfrm>
            <a:custGeom>
              <a:avLst/>
              <a:gdLst/>
              <a:ahLst/>
              <a:cxnLst/>
              <a:rect l="l" t="t" r="r" b="b"/>
              <a:pathLst>
                <a:path w="16708" h="16708" fill="none" extrusionOk="0">
                  <a:moveTo>
                    <a:pt x="13931" y="6820"/>
                  </a:moveTo>
                  <a:lnTo>
                    <a:pt x="13931" y="6820"/>
                  </a:lnTo>
                  <a:lnTo>
                    <a:pt x="14126" y="6625"/>
                  </a:lnTo>
                  <a:lnTo>
                    <a:pt x="14345" y="6357"/>
                  </a:lnTo>
                  <a:lnTo>
                    <a:pt x="14784" y="5797"/>
                  </a:lnTo>
                  <a:lnTo>
                    <a:pt x="15246" y="5139"/>
                  </a:lnTo>
                  <a:lnTo>
                    <a:pt x="15685" y="4482"/>
                  </a:lnTo>
                  <a:lnTo>
                    <a:pt x="16367" y="3386"/>
                  </a:lnTo>
                  <a:lnTo>
                    <a:pt x="16659" y="2923"/>
                  </a:lnTo>
                  <a:lnTo>
                    <a:pt x="16659" y="2923"/>
                  </a:lnTo>
                  <a:lnTo>
                    <a:pt x="16708" y="2825"/>
                  </a:lnTo>
                  <a:lnTo>
                    <a:pt x="16708" y="2728"/>
                  </a:lnTo>
                  <a:lnTo>
                    <a:pt x="16708" y="2655"/>
                  </a:lnTo>
                  <a:lnTo>
                    <a:pt x="16659" y="2582"/>
                  </a:lnTo>
                  <a:lnTo>
                    <a:pt x="16659" y="2582"/>
                  </a:lnTo>
                  <a:lnTo>
                    <a:pt x="16586" y="2533"/>
                  </a:lnTo>
                  <a:lnTo>
                    <a:pt x="16488" y="2533"/>
                  </a:lnTo>
                  <a:lnTo>
                    <a:pt x="16415" y="2533"/>
                  </a:lnTo>
                  <a:lnTo>
                    <a:pt x="16318" y="2582"/>
                  </a:lnTo>
                  <a:lnTo>
                    <a:pt x="13615" y="4944"/>
                  </a:lnTo>
                  <a:lnTo>
                    <a:pt x="13615" y="4944"/>
                  </a:lnTo>
                  <a:lnTo>
                    <a:pt x="13541" y="4993"/>
                  </a:lnTo>
                  <a:lnTo>
                    <a:pt x="13420" y="4993"/>
                  </a:lnTo>
                  <a:lnTo>
                    <a:pt x="13322" y="4969"/>
                  </a:lnTo>
                  <a:lnTo>
                    <a:pt x="13200" y="4871"/>
                  </a:lnTo>
                  <a:lnTo>
                    <a:pt x="13200" y="4871"/>
                  </a:lnTo>
                  <a:lnTo>
                    <a:pt x="13103" y="4749"/>
                  </a:lnTo>
                  <a:lnTo>
                    <a:pt x="13054" y="4628"/>
                  </a:lnTo>
                  <a:lnTo>
                    <a:pt x="13054" y="4530"/>
                  </a:lnTo>
                  <a:lnTo>
                    <a:pt x="13103" y="4433"/>
                  </a:lnTo>
                  <a:lnTo>
                    <a:pt x="13103" y="4433"/>
                  </a:lnTo>
                  <a:lnTo>
                    <a:pt x="15563" y="1486"/>
                  </a:lnTo>
                  <a:lnTo>
                    <a:pt x="15563" y="1486"/>
                  </a:lnTo>
                  <a:lnTo>
                    <a:pt x="15612" y="1388"/>
                  </a:lnTo>
                  <a:lnTo>
                    <a:pt x="15612" y="1315"/>
                  </a:lnTo>
                  <a:lnTo>
                    <a:pt x="15612" y="1218"/>
                  </a:lnTo>
                  <a:lnTo>
                    <a:pt x="15563" y="1145"/>
                  </a:lnTo>
                  <a:lnTo>
                    <a:pt x="15563" y="1145"/>
                  </a:lnTo>
                  <a:lnTo>
                    <a:pt x="15490" y="1096"/>
                  </a:lnTo>
                  <a:lnTo>
                    <a:pt x="15392" y="1096"/>
                  </a:lnTo>
                  <a:lnTo>
                    <a:pt x="15319" y="1096"/>
                  </a:lnTo>
                  <a:lnTo>
                    <a:pt x="15222" y="1145"/>
                  </a:lnTo>
                  <a:lnTo>
                    <a:pt x="15222" y="1145"/>
                  </a:lnTo>
                  <a:lnTo>
                    <a:pt x="12275" y="3605"/>
                  </a:lnTo>
                  <a:lnTo>
                    <a:pt x="12275" y="3605"/>
                  </a:lnTo>
                  <a:lnTo>
                    <a:pt x="12178" y="3653"/>
                  </a:lnTo>
                  <a:lnTo>
                    <a:pt x="12080" y="3653"/>
                  </a:lnTo>
                  <a:lnTo>
                    <a:pt x="11958" y="3605"/>
                  </a:lnTo>
                  <a:lnTo>
                    <a:pt x="11861" y="3507"/>
                  </a:lnTo>
                  <a:lnTo>
                    <a:pt x="11861" y="3507"/>
                  </a:lnTo>
                  <a:lnTo>
                    <a:pt x="11764" y="3386"/>
                  </a:lnTo>
                  <a:lnTo>
                    <a:pt x="11715" y="3288"/>
                  </a:lnTo>
                  <a:lnTo>
                    <a:pt x="11715" y="3166"/>
                  </a:lnTo>
                  <a:lnTo>
                    <a:pt x="11764" y="3093"/>
                  </a:lnTo>
                  <a:lnTo>
                    <a:pt x="14126" y="390"/>
                  </a:lnTo>
                  <a:lnTo>
                    <a:pt x="14126" y="390"/>
                  </a:lnTo>
                  <a:lnTo>
                    <a:pt x="14175" y="292"/>
                  </a:lnTo>
                  <a:lnTo>
                    <a:pt x="14175" y="219"/>
                  </a:lnTo>
                  <a:lnTo>
                    <a:pt x="14175" y="122"/>
                  </a:lnTo>
                  <a:lnTo>
                    <a:pt x="14126" y="49"/>
                  </a:lnTo>
                  <a:lnTo>
                    <a:pt x="14126" y="49"/>
                  </a:lnTo>
                  <a:lnTo>
                    <a:pt x="14053" y="0"/>
                  </a:lnTo>
                  <a:lnTo>
                    <a:pt x="13980" y="0"/>
                  </a:lnTo>
                  <a:lnTo>
                    <a:pt x="13882" y="0"/>
                  </a:lnTo>
                  <a:lnTo>
                    <a:pt x="13785" y="49"/>
                  </a:lnTo>
                  <a:lnTo>
                    <a:pt x="13785" y="49"/>
                  </a:lnTo>
                  <a:lnTo>
                    <a:pt x="13322" y="341"/>
                  </a:lnTo>
                  <a:lnTo>
                    <a:pt x="12226" y="1023"/>
                  </a:lnTo>
                  <a:lnTo>
                    <a:pt x="11569" y="1462"/>
                  </a:lnTo>
                  <a:lnTo>
                    <a:pt x="10911" y="1924"/>
                  </a:lnTo>
                  <a:lnTo>
                    <a:pt x="10351" y="2363"/>
                  </a:lnTo>
                  <a:lnTo>
                    <a:pt x="10083" y="2582"/>
                  </a:lnTo>
                  <a:lnTo>
                    <a:pt x="9888" y="2777"/>
                  </a:lnTo>
                  <a:lnTo>
                    <a:pt x="9888" y="2777"/>
                  </a:lnTo>
                  <a:lnTo>
                    <a:pt x="9766" y="2898"/>
                  </a:lnTo>
                  <a:lnTo>
                    <a:pt x="9669" y="3045"/>
                  </a:lnTo>
                  <a:lnTo>
                    <a:pt x="9572" y="3215"/>
                  </a:lnTo>
                  <a:lnTo>
                    <a:pt x="9499" y="3410"/>
                  </a:lnTo>
                  <a:lnTo>
                    <a:pt x="9377" y="3824"/>
                  </a:lnTo>
                  <a:lnTo>
                    <a:pt x="9304" y="4262"/>
                  </a:lnTo>
                  <a:lnTo>
                    <a:pt x="9255" y="4701"/>
                  </a:lnTo>
                  <a:lnTo>
                    <a:pt x="9279" y="5163"/>
                  </a:lnTo>
                  <a:lnTo>
                    <a:pt x="9328" y="5577"/>
                  </a:lnTo>
                  <a:lnTo>
                    <a:pt x="9352" y="5772"/>
                  </a:lnTo>
                  <a:lnTo>
                    <a:pt x="9425" y="5943"/>
                  </a:lnTo>
                  <a:lnTo>
                    <a:pt x="268" y="14418"/>
                  </a:lnTo>
                  <a:lnTo>
                    <a:pt x="268" y="14418"/>
                  </a:lnTo>
                  <a:lnTo>
                    <a:pt x="146" y="14564"/>
                  </a:lnTo>
                  <a:lnTo>
                    <a:pt x="73" y="14735"/>
                  </a:lnTo>
                  <a:lnTo>
                    <a:pt x="0" y="14905"/>
                  </a:lnTo>
                  <a:lnTo>
                    <a:pt x="0" y="15076"/>
                  </a:lnTo>
                  <a:lnTo>
                    <a:pt x="0" y="15271"/>
                  </a:lnTo>
                  <a:lnTo>
                    <a:pt x="73" y="15441"/>
                  </a:lnTo>
                  <a:lnTo>
                    <a:pt x="146" y="15612"/>
                  </a:lnTo>
                  <a:lnTo>
                    <a:pt x="268" y="15758"/>
                  </a:lnTo>
                  <a:lnTo>
                    <a:pt x="950" y="16440"/>
                  </a:lnTo>
                  <a:lnTo>
                    <a:pt x="950" y="16440"/>
                  </a:lnTo>
                  <a:lnTo>
                    <a:pt x="1096" y="16562"/>
                  </a:lnTo>
                  <a:lnTo>
                    <a:pt x="1267" y="16635"/>
                  </a:lnTo>
                  <a:lnTo>
                    <a:pt x="1437" y="16708"/>
                  </a:lnTo>
                  <a:lnTo>
                    <a:pt x="1632" y="16708"/>
                  </a:lnTo>
                  <a:lnTo>
                    <a:pt x="1802" y="16708"/>
                  </a:lnTo>
                  <a:lnTo>
                    <a:pt x="1973" y="16635"/>
                  </a:lnTo>
                  <a:lnTo>
                    <a:pt x="2143" y="16562"/>
                  </a:lnTo>
                  <a:lnTo>
                    <a:pt x="2289" y="16440"/>
                  </a:lnTo>
                  <a:lnTo>
                    <a:pt x="10765" y="7282"/>
                  </a:lnTo>
                  <a:lnTo>
                    <a:pt x="10765" y="7282"/>
                  </a:lnTo>
                  <a:lnTo>
                    <a:pt x="11130" y="7380"/>
                  </a:lnTo>
                  <a:lnTo>
                    <a:pt x="11544" y="7428"/>
                  </a:lnTo>
                  <a:lnTo>
                    <a:pt x="12007" y="7453"/>
                  </a:lnTo>
                  <a:lnTo>
                    <a:pt x="12445" y="7404"/>
                  </a:lnTo>
                  <a:lnTo>
                    <a:pt x="12884" y="7331"/>
                  </a:lnTo>
                  <a:lnTo>
                    <a:pt x="13298" y="7209"/>
                  </a:lnTo>
                  <a:lnTo>
                    <a:pt x="13493" y="7136"/>
                  </a:lnTo>
                  <a:lnTo>
                    <a:pt x="13663" y="7039"/>
                  </a:lnTo>
                  <a:lnTo>
                    <a:pt x="13809" y="6941"/>
                  </a:lnTo>
                  <a:lnTo>
                    <a:pt x="13931" y="6820"/>
                  </a:lnTo>
                  <a:lnTo>
                    <a:pt x="13931" y="6820"/>
                  </a:lnTo>
                  <a:close/>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pic>
        <p:nvPicPr>
          <p:cNvPr id="3" name="Picture 2">
            <a:extLst>
              <a:ext uri="{FF2B5EF4-FFF2-40B4-BE49-F238E27FC236}">
                <a16:creationId xmlns:a16="http://schemas.microsoft.com/office/drawing/2014/main" id="{4B5E0F64-C9C9-4881-AA0D-5777CA082B88}"/>
              </a:ext>
            </a:extLst>
          </p:cNvPr>
          <p:cNvPicPr>
            <a:picLocks noChangeAspect="1"/>
          </p:cNvPicPr>
          <p:nvPr/>
        </p:nvPicPr>
        <p:blipFill rotWithShape="1">
          <a:blip r:embed="rId3"/>
          <a:srcRect l="9687" t="-1502" r="23697"/>
          <a:stretch/>
        </p:blipFill>
        <p:spPr>
          <a:xfrm>
            <a:off x="5302778" y="1327350"/>
            <a:ext cx="2870791" cy="2918406"/>
          </a:xfrm>
          <a:prstGeom prst="rect">
            <a:avLst/>
          </a:prstGeom>
          <a:effectLst>
            <a:softEdge rad="228600"/>
          </a:effectLst>
        </p:spPr>
      </p:pic>
      <p:sp>
        <p:nvSpPr>
          <p:cNvPr id="4" name="TextBox 3">
            <a:extLst>
              <a:ext uri="{FF2B5EF4-FFF2-40B4-BE49-F238E27FC236}">
                <a16:creationId xmlns:a16="http://schemas.microsoft.com/office/drawing/2014/main" id="{B38506C6-E530-4C91-9453-5570F66CA801}"/>
              </a:ext>
            </a:extLst>
          </p:cNvPr>
          <p:cNvSpPr txBox="1"/>
          <p:nvPr/>
        </p:nvSpPr>
        <p:spPr>
          <a:xfrm>
            <a:off x="283028" y="4636500"/>
            <a:ext cx="5019750" cy="215444"/>
          </a:xfrm>
          <a:prstGeom prst="rect">
            <a:avLst/>
          </a:prstGeom>
          <a:noFill/>
        </p:spPr>
        <p:txBody>
          <a:bodyPr wrap="square" rtlCol="0">
            <a:spAutoFit/>
          </a:bodyPr>
          <a:lstStyle/>
          <a:p>
            <a:r>
              <a:rPr lang="en-US" sz="800" dirty="0">
                <a:hlinkClick r:id="rId4"/>
              </a:rPr>
              <a:t>Mosetlha, Madikwe Game Reserve, South Africa </a:t>
            </a:r>
            <a:r>
              <a:rPr lang="en-US" sz="800" dirty="0"/>
              <a:t>by flowcomm</a:t>
            </a:r>
          </a:p>
        </p:txBody>
      </p:sp>
    </p:spTree>
    <p:extLst>
      <p:ext uri="{BB962C8B-B14F-4D97-AF65-F5344CB8AC3E}">
        <p14:creationId xmlns:p14="http://schemas.microsoft.com/office/powerpoint/2010/main" val="29893695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93"/>
        <p:cNvGrpSpPr/>
        <p:nvPr/>
      </p:nvGrpSpPr>
      <p:grpSpPr>
        <a:xfrm>
          <a:off x="0" y="0"/>
          <a:ext cx="0" cy="0"/>
          <a:chOff x="0" y="0"/>
          <a:chExt cx="0" cy="0"/>
        </a:xfrm>
      </p:grpSpPr>
      <p:sp>
        <p:nvSpPr>
          <p:cNvPr id="494" name="Google Shape;494;p33"/>
          <p:cNvSpPr/>
          <p:nvPr/>
        </p:nvSpPr>
        <p:spPr>
          <a:xfrm>
            <a:off x="1407886" y="747486"/>
            <a:ext cx="6076082" cy="4204614"/>
          </a:xfrm>
          <a:custGeom>
            <a:avLst/>
            <a:gdLst/>
            <a:ahLst/>
            <a:cxnLst/>
            <a:rect l="l" t="t" r="r" b="b"/>
            <a:pathLst>
              <a:path w="143434" h="111665" extrusionOk="0">
                <a:moveTo>
                  <a:pt x="71751" y="2308"/>
                </a:moveTo>
                <a:lnTo>
                  <a:pt x="71887" y="2376"/>
                </a:lnTo>
                <a:lnTo>
                  <a:pt x="72091" y="2444"/>
                </a:lnTo>
                <a:lnTo>
                  <a:pt x="72159" y="2647"/>
                </a:lnTo>
                <a:lnTo>
                  <a:pt x="72226" y="2783"/>
                </a:lnTo>
                <a:lnTo>
                  <a:pt x="72159" y="2987"/>
                </a:lnTo>
                <a:lnTo>
                  <a:pt x="72091" y="3190"/>
                </a:lnTo>
                <a:lnTo>
                  <a:pt x="71887" y="3258"/>
                </a:lnTo>
                <a:lnTo>
                  <a:pt x="71751" y="3326"/>
                </a:lnTo>
                <a:lnTo>
                  <a:pt x="71548" y="3258"/>
                </a:lnTo>
                <a:lnTo>
                  <a:pt x="71344" y="3190"/>
                </a:lnTo>
                <a:lnTo>
                  <a:pt x="71276" y="2987"/>
                </a:lnTo>
                <a:lnTo>
                  <a:pt x="71208" y="2783"/>
                </a:lnTo>
                <a:lnTo>
                  <a:pt x="71276" y="2647"/>
                </a:lnTo>
                <a:lnTo>
                  <a:pt x="71344" y="2444"/>
                </a:lnTo>
                <a:lnTo>
                  <a:pt x="71548" y="2376"/>
                </a:lnTo>
                <a:lnTo>
                  <a:pt x="71751" y="2308"/>
                </a:lnTo>
                <a:close/>
                <a:moveTo>
                  <a:pt x="137528" y="5906"/>
                </a:moveTo>
                <a:lnTo>
                  <a:pt x="137596" y="5974"/>
                </a:lnTo>
                <a:lnTo>
                  <a:pt x="137596" y="89604"/>
                </a:lnTo>
                <a:lnTo>
                  <a:pt x="5906" y="89604"/>
                </a:lnTo>
                <a:lnTo>
                  <a:pt x="5906" y="5974"/>
                </a:lnTo>
                <a:lnTo>
                  <a:pt x="5906" y="5906"/>
                </a:lnTo>
                <a:close/>
                <a:moveTo>
                  <a:pt x="3530" y="0"/>
                </a:moveTo>
                <a:lnTo>
                  <a:pt x="3191" y="68"/>
                </a:lnTo>
                <a:lnTo>
                  <a:pt x="2444" y="339"/>
                </a:lnTo>
                <a:lnTo>
                  <a:pt x="1766" y="679"/>
                </a:lnTo>
                <a:lnTo>
                  <a:pt x="1155" y="1154"/>
                </a:lnTo>
                <a:lnTo>
                  <a:pt x="679" y="1765"/>
                </a:lnTo>
                <a:lnTo>
                  <a:pt x="272" y="2444"/>
                </a:lnTo>
                <a:lnTo>
                  <a:pt x="69" y="3190"/>
                </a:lnTo>
                <a:lnTo>
                  <a:pt x="1" y="3598"/>
                </a:lnTo>
                <a:lnTo>
                  <a:pt x="1" y="4005"/>
                </a:lnTo>
                <a:lnTo>
                  <a:pt x="1" y="91572"/>
                </a:lnTo>
                <a:lnTo>
                  <a:pt x="1" y="91979"/>
                </a:lnTo>
                <a:lnTo>
                  <a:pt x="69" y="92319"/>
                </a:lnTo>
                <a:lnTo>
                  <a:pt x="272" y="93065"/>
                </a:lnTo>
                <a:lnTo>
                  <a:pt x="679" y="93744"/>
                </a:lnTo>
                <a:lnTo>
                  <a:pt x="1155" y="94355"/>
                </a:lnTo>
                <a:lnTo>
                  <a:pt x="1766" y="94830"/>
                </a:lnTo>
                <a:lnTo>
                  <a:pt x="2444" y="95238"/>
                </a:lnTo>
                <a:lnTo>
                  <a:pt x="3191" y="95441"/>
                </a:lnTo>
                <a:lnTo>
                  <a:pt x="3530" y="95509"/>
                </a:lnTo>
                <a:lnTo>
                  <a:pt x="139904" y="95509"/>
                </a:lnTo>
                <a:lnTo>
                  <a:pt x="140311" y="95441"/>
                </a:lnTo>
                <a:lnTo>
                  <a:pt x="141058" y="95238"/>
                </a:lnTo>
                <a:lnTo>
                  <a:pt x="141737" y="94830"/>
                </a:lnTo>
                <a:lnTo>
                  <a:pt x="142280" y="94355"/>
                </a:lnTo>
                <a:lnTo>
                  <a:pt x="142755" y="93744"/>
                </a:lnTo>
                <a:lnTo>
                  <a:pt x="143162" y="93065"/>
                </a:lnTo>
                <a:lnTo>
                  <a:pt x="143366" y="92319"/>
                </a:lnTo>
                <a:lnTo>
                  <a:pt x="143434" y="91979"/>
                </a:lnTo>
                <a:lnTo>
                  <a:pt x="143434" y="91572"/>
                </a:lnTo>
                <a:lnTo>
                  <a:pt x="143434" y="4005"/>
                </a:lnTo>
                <a:lnTo>
                  <a:pt x="143434" y="3598"/>
                </a:lnTo>
                <a:lnTo>
                  <a:pt x="143366" y="3190"/>
                </a:lnTo>
                <a:lnTo>
                  <a:pt x="143162" y="2444"/>
                </a:lnTo>
                <a:lnTo>
                  <a:pt x="142755" y="1765"/>
                </a:lnTo>
                <a:lnTo>
                  <a:pt x="142280" y="1154"/>
                </a:lnTo>
                <a:lnTo>
                  <a:pt x="141737" y="679"/>
                </a:lnTo>
                <a:lnTo>
                  <a:pt x="141058" y="339"/>
                </a:lnTo>
                <a:lnTo>
                  <a:pt x="140311" y="68"/>
                </a:lnTo>
                <a:lnTo>
                  <a:pt x="139904" y="0"/>
                </a:lnTo>
                <a:close/>
                <a:moveTo>
                  <a:pt x="55324" y="95713"/>
                </a:moveTo>
                <a:lnTo>
                  <a:pt x="55052" y="98971"/>
                </a:lnTo>
                <a:lnTo>
                  <a:pt x="54713" y="102297"/>
                </a:lnTo>
                <a:lnTo>
                  <a:pt x="54374" y="105284"/>
                </a:lnTo>
                <a:lnTo>
                  <a:pt x="53966" y="107388"/>
                </a:lnTo>
                <a:lnTo>
                  <a:pt x="53763" y="108203"/>
                </a:lnTo>
                <a:lnTo>
                  <a:pt x="53627" y="108746"/>
                </a:lnTo>
                <a:lnTo>
                  <a:pt x="53423" y="109153"/>
                </a:lnTo>
                <a:lnTo>
                  <a:pt x="53220" y="109357"/>
                </a:lnTo>
                <a:lnTo>
                  <a:pt x="52677" y="109493"/>
                </a:lnTo>
                <a:lnTo>
                  <a:pt x="51794" y="109696"/>
                </a:lnTo>
                <a:lnTo>
                  <a:pt x="49690" y="110036"/>
                </a:lnTo>
                <a:lnTo>
                  <a:pt x="48061" y="110307"/>
                </a:lnTo>
                <a:lnTo>
                  <a:pt x="47450" y="110443"/>
                </a:lnTo>
                <a:lnTo>
                  <a:pt x="47110" y="110511"/>
                </a:lnTo>
                <a:lnTo>
                  <a:pt x="47042" y="110579"/>
                </a:lnTo>
                <a:lnTo>
                  <a:pt x="47042" y="110783"/>
                </a:lnTo>
                <a:lnTo>
                  <a:pt x="47110" y="110850"/>
                </a:lnTo>
                <a:lnTo>
                  <a:pt x="47585" y="110918"/>
                </a:lnTo>
                <a:lnTo>
                  <a:pt x="48400" y="110986"/>
                </a:lnTo>
                <a:lnTo>
                  <a:pt x="51387" y="111054"/>
                </a:lnTo>
                <a:lnTo>
                  <a:pt x="56071" y="111122"/>
                </a:lnTo>
                <a:lnTo>
                  <a:pt x="87092" y="111122"/>
                </a:lnTo>
                <a:lnTo>
                  <a:pt x="91708" y="111054"/>
                </a:lnTo>
                <a:lnTo>
                  <a:pt x="94695" y="110986"/>
                </a:lnTo>
                <a:lnTo>
                  <a:pt x="95578" y="110918"/>
                </a:lnTo>
                <a:lnTo>
                  <a:pt x="96053" y="110850"/>
                </a:lnTo>
                <a:lnTo>
                  <a:pt x="96121" y="110783"/>
                </a:lnTo>
                <a:lnTo>
                  <a:pt x="96121" y="110579"/>
                </a:lnTo>
                <a:lnTo>
                  <a:pt x="96053" y="110511"/>
                </a:lnTo>
                <a:lnTo>
                  <a:pt x="95713" y="110443"/>
                </a:lnTo>
                <a:lnTo>
                  <a:pt x="95102" y="110307"/>
                </a:lnTo>
                <a:lnTo>
                  <a:pt x="93473" y="110036"/>
                </a:lnTo>
                <a:lnTo>
                  <a:pt x="91369" y="109696"/>
                </a:lnTo>
                <a:lnTo>
                  <a:pt x="90487" y="109493"/>
                </a:lnTo>
                <a:lnTo>
                  <a:pt x="89943" y="109357"/>
                </a:lnTo>
                <a:lnTo>
                  <a:pt x="89740" y="109153"/>
                </a:lnTo>
                <a:lnTo>
                  <a:pt x="89536" y="108746"/>
                </a:lnTo>
                <a:lnTo>
                  <a:pt x="89333" y="108203"/>
                </a:lnTo>
                <a:lnTo>
                  <a:pt x="89197" y="107388"/>
                </a:lnTo>
                <a:lnTo>
                  <a:pt x="88789" y="105284"/>
                </a:lnTo>
                <a:lnTo>
                  <a:pt x="88382" y="102297"/>
                </a:lnTo>
                <a:lnTo>
                  <a:pt x="88043" y="98971"/>
                </a:lnTo>
                <a:lnTo>
                  <a:pt x="87839" y="95713"/>
                </a:lnTo>
                <a:close/>
                <a:moveTo>
                  <a:pt x="47450" y="111054"/>
                </a:moveTo>
                <a:lnTo>
                  <a:pt x="47450" y="111122"/>
                </a:lnTo>
                <a:lnTo>
                  <a:pt x="47450" y="111393"/>
                </a:lnTo>
                <a:lnTo>
                  <a:pt x="47518" y="111461"/>
                </a:lnTo>
                <a:lnTo>
                  <a:pt x="48807" y="111529"/>
                </a:lnTo>
                <a:lnTo>
                  <a:pt x="52473" y="111597"/>
                </a:lnTo>
                <a:lnTo>
                  <a:pt x="62384" y="111665"/>
                </a:lnTo>
                <a:lnTo>
                  <a:pt x="80779" y="111665"/>
                </a:lnTo>
                <a:lnTo>
                  <a:pt x="90622" y="111597"/>
                </a:lnTo>
                <a:lnTo>
                  <a:pt x="94356" y="111529"/>
                </a:lnTo>
                <a:lnTo>
                  <a:pt x="95646" y="111461"/>
                </a:lnTo>
                <a:lnTo>
                  <a:pt x="95713" y="111393"/>
                </a:lnTo>
                <a:lnTo>
                  <a:pt x="95713" y="111122"/>
                </a:lnTo>
                <a:lnTo>
                  <a:pt x="95646" y="111054"/>
                </a:lnTo>
                <a:lnTo>
                  <a:pt x="94084" y="111122"/>
                </a:lnTo>
                <a:lnTo>
                  <a:pt x="91233" y="111190"/>
                </a:lnTo>
                <a:lnTo>
                  <a:pt x="80847" y="111258"/>
                </a:lnTo>
                <a:lnTo>
                  <a:pt x="62316" y="111258"/>
                </a:lnTo>
                <a:lnTo>
                  <a:pt x="51930" y="111190"/>
                </a:lnTo>
                <a:lnTo>
                  <a:pt x="49079" y="111122"/>
                </a:lnTo>
                <a:lnTo>
                  <a:pt x="47518" y="111054"/>
                </a:lnTo>
                <a:close/>
              </a:path>
            </a:pathLst>
          </a:custGeom>
          <a:solidFill>
            <a:srgbClr val="C7D3E6"/>
          </a:solidFill>
          <a:ln w="9525" cap="flat" cmpd="sng">
            <a:solidFill>
              <a:srgbClr val="92A8C8"/>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solidFill>
                <a:srgbClr val="3F5378"/>
              </a:solidFill>
              <a:latin typeface="Roboto Condensed"/>
              <a:ea typeface="Roboto Condensed"/>
              <a:cs typeface="Roboto Condensed"/>
              <a:sym typeface="Roboto Condensed"/>
            </a:endParaRPr>
          </a:p>
        </p:txBody>
      </p:sp>
      <p:sp>
        <p:nvSpPr>
          <p:cNvPr id="496" name="Google Shape;496;p33"/>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28</a:t>
            </a:fld>
            <a:endParaRPr dirty="0"/>
          </a:p>
        </p:txBody>
      </p:sp>
      <p:sp>
        <p:nvSpPr>
          <p:cNvPr id="497" name="Google Shape;497;p33"/>
          <p:cNvSpPr txBox="1">
            <a:spLocks noGrp="1"/>
          </p:cNvSpPr>
          <p:nvPr>
            <p:ph type="body" idx="4294967295"/>
          </p:nvPr>
        </p:nvSpPr>
        <p:spPr>
          <a:xfrm>
            <a:off x="2741703" y="191400"/>
            <a:ext cx="4269671" cy="527371"/>
          </a:xfrm>
          <a:prstGeom prst="rect">
            <a:avLst/>
          </a:prstGeom>
        </p:spPr>
        <p:txBody>
          <a:bodyPr spcFirstLastPara="1" wrap="square" lIns="91425" tIns="91425" rIns="91425" bIns="91425" anchor="ctr" anchorCtr="0">
            <a:noAutofit/>
          </a:bodyPr>
          <a:lstStyle/>
          <a:p>
            <a:pPr marL="0" lvl="0" indent="0" algn="l" rtl="0">
              <a:spcBef>
                <a:spcPts val="600"/>
              </a:spcBef>
              <a:spcAft>
                <a:spcPts val="0"/>
              </a:spcAft>
              <a:buNone/>
            </a:pPr>
            <a:r>
              <a:rPr lang="en" b="1" dirty="0">
                <a:solidFill>
                  <a:srgbClr val="FF9800"/>
                </a:solidFill>
              </a:rPr>
              <a:t>Collection Scorecard 1.0</a:t>
            </a:r>
            <a:endParaRPr lang="en-US" b="1" dirty="0">
              <a:solidFill>
                <a:srgbClr val="FF9800"/>
              </a:solidFill>
            </a:endParaRPr>
          </a:p>
        </p:txBody>
      </p:sp>
      <p:pic>
        <p:nvPicPr>
          <p:cNvPr id="6" name="Picture 5">
            <a:extLst>
              <a:ext uri="{FF2B5EF4-FFF2-40B4-BE49-F238E27FC236}">
                <a16:creationId xmlns:a16="http://schemas.microsoft.com/office/drawing/2014/main" id="{E99DDB04-90E7-4BD4-8A82-53B89E168269}"/>
              </a:ext>
            </a:extLst>
          </p:cNvPr>
          <p:cNvPicPr>
            <a:picLocks noChangeAspect="1"/>
          </p:cNvPicPr>
          <p:nvPr/>
        </p:nvPicPr>
        <p:blipFill>
          <a:blip r:embed="rId3"/>
          <a:stretch>
            <a:fillRect/>
          </a:stretch>
        </p:blipFill>
        <p:spPr>
          <a:xfrm>
            <a:off x="1660032" y="1030513"/>
            <a:ext cx="5590019" cy="3091543"/>
          </a:xfrm>
          <a:prstGeom prst="rect">
            <a:avLst/>
          </a:prstGeom>
        </p:spPr>
      </p:pic>
    </p:spTree>
    <p:extLst>
      <p:ext uri="{BB962C8B-B14F-4D97-AF65-F5344CB8AC3E}">
        <p14:creationId xmlns:p14="http://schemas.microsoft.com/office/powerpoint/2010/main" val="16408965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17"/>
          <p:cNvSpPr txBox="1">
            <a:spLocks noGrp="1"/>
          </p:cNvSpPr>
          <p:nvPr>
            <p:ph type="ctrTitle" idx="4294967295"/>
          </p:nvPr>
        </p:nvSpPr>
        <p:spPr>
          <a:xfrm>
            <a:off x="685799" y="2269150"/>
            <a:ext cx="7772401" cy="1159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sz="7200" dirty="0">
                <a:solidFill>
                  <a:srgbClr val="FF9800"/>
                </a:solidFill>
              </a:rPr>
              <a:t>Stakeholder Analysis</a:t>
            </a:r>
            <a:endParaRPr sz="7200" dirty="0">
              <a:solidFill>
                <a:srgbClr val="FF9800"/>
              </a:solidFill>
            </a:endParaRPr>
          </a:p>
        </p:txBody>
      </p:sp>
      <p:sp>
        <p:nvSpPr>
          <p:cNvPr id="249" name="Google Shape;249;p17"/>
          <p:cNvSpPr txBox="1">
            <a:spLocks noGrp="1"/>
          </p:cNvSpPr>
          <p:nvPr>
            <p:ph type="subTitle" idx="4294967295"/>
          </p:nvPr>
        </p:nvSpPr>
        <p:spPr>
          <a:xfrm>
            <a:off x="685800" y="3411552"/>
            <a:ext cx="5567700" cy="784800"/>
          </a:xfrm>
          <a:prstGeom prst="rect">
            <a:avLst/>
          </a:prstGeom>
        </p:spPr>
        <p:txBody>
          <a:bodyPr spcFirstLastPara="1" wrap="square" lIns="91425" tIns="91425" rIns="91425" bIns="91425" anchor="ctr" anchorCtr="0">
            <a:noAutofit/>
          </a:bodyPr>
          <a:lstStyle/>
          <a:p>
            <a:pPr marL="114300" indent="0">
              <a:buNone/>
            </a:pPr>
            <a:r>
              <a:rPr lang="en-US" dirty="0"/>
              <a:t>Of faculty, students, staff, and community</a:t>
            </a:r>
          </a:p>
        </p:txBody>
      </p:sp>
      <p:sp>
        <p:nvSpPr>
          <p:cNvPr id="262" name="Google Shape;262;p17"/>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29</a:t>
            </a:fld>
            <a:endParaRPr dirty="0"/>
          </a:p>
        </p:txBody>
      </p:sp>
      <p:grpSp>
        <p:nvGrpSpPr>
          <p:cNvPr id="48" name="Google Shape;945;p37">
            <a:extLst>
              <a:ext uri="{FF2B5EF4-FFF2-40B4-BE49-F238E27FC236}">
                <a16:creationId xmlns:a16="http://schemas.microsoft.com/office/drawing/2014/main" id="{5494C663-A436-411C-997E-D60A0DDEE0F4}"/>
              </a:ext>
            </a:extLst>
          </p:cNvPr>
          <p:cNvGrpSpPr/>
          <p:nvPr/>
        </p:nvGrpSpPr>
        <p:grpSpPr>
          <a:xfrm>
            <a:off x="5736398" y="399472"/>
            <a:ext cx="2015682" cy="1627253"/>
            <a:chOff x="5233525" y="4954450"/>
            <a:chExt cx="538275" cy="516350"/>
          </a:xfrm>
        </p:grpSpPr>
        <p:sp>
          <p:nvSpPr>
            <p:cNvPr id="49" name="Google Shape;946;p37">
              <a:extLst>
                <a:ext uri="{FF2B5EF4-FFF2-40B4-BE49-F238E27FC236}">
                  <a16:creationId xmlns:a16="http://schemas.microsoft.com/office/drawing/2014/main" id="{534D6CD9-8199-443B-BC00-2B3237CC1E6C}"/>
                </a:ext>
              </a:extLst>
            </p:cNvPr>
            <p:cNvSpPr/>
            <p:nvPr/>
          </p:nvSpPr>
          <p:spPr>
            <a:xfrm>
              <a:off x="5637825" y="4954450"/>
              <a:ext cx="89525" cy="89525"/>
            </a:xfrm>
            <a:custGeom>
              <a:avLst/>
              <a:gdLst/>
              <a:ahLst/>
              <a:cxnLst/>
              <a:rect l="l" t="t" r="r" b="b"/>
              <a:pathLst>
                <a:path w="3581" h="3581" fill="none" extrusionOk="0">
                  <a:moveTo>
                    <a:pt x="1023" y="3410"/>
                  </a:moveTo>
                  <a:lnTo>
                    <a:pt x="1023" y="3410"/>
                  </a:lnTo>
                  <a:lnTo>
                    <a:pt x="1193" y="3483"/>
                  </a:lnTo>
                  <a:lnTo>
                    <a:pt x="1388" y="3532"/>
                  </a:lnTo>
                  <a:lnTo>
                    <a:pt x="1583" y="3556"/>
                  </a:lnTo>
                  <a:lnTo>
                    <a:pt x="1778" y="3581"/>
                  </a:lnTo>
                  <a:lnTo>
                    <a:pt x="1778" y="3581"/>
                  </a:lnTo>
                  <a:lnTo>
                    <a:pt x="1973" y="3556"/>
                  </a:lnTo>
                  <a:lnTo>
                    <a:pt x="2143" y="3532"/>
                  </a:lnTo>
                  <a:lnTo>
                    <a:pt x="2314" y="3508"/>
                  </a:lnTo>
                  <a:lnTo>
                    <a:pt x="2484" y="3435"/>
                  </a:lnTo>
                  <a:lnTo>
                    <a:pt x="2630" y="3361"/>
                  </a:lnTo>
                  <a:lnTo>
                    <a:pt x="2776" y="3264"/>
                  </a:lnTo>
                  <a:lnTo>
                    <a:pt x="2923" y="3167"/>
                  </a:lnTo>
                  <a:lnTo>
                    <a:pt x="3044" y="3045"/>
                  </a:lnTo>
                  <a:lnTo>
                    <a:pt x="3166" y="2923"/>
                  </a:lnTo>
                  <a:lnTo>
                    <a:pt x="3264" y="2801"/>
                  </a:lnTo>
                  <a:lnTo>
                    <a:pt x="3361" y="2631"/>
                  </a:lnTo>
                  <a:lnTo>
                    <a:pt x="3434" y="2485"/>
                  </a:lnTo>
                  <a:lnTo>
                    <a:pt x="3483" y="2314"/>
                  </a:lnTo>
                  <a:lnTo>
                    <a:pt x="3531" y="2144"/>
                  </a:lnTo>
                  <a:lnTo>
                    <a:pt x="3556" y="1973"/>
                  </a:lnTo>
                  <a:lnTo>
                    <a:pt x="3580" y="1803"/>
                  </a:lnTo>
                  <a:lnTo>
                    <a:pt x="3580" y="1803"/>
                  </a:lnTo>
                  <a:lnTo>
                    <a:pt x="3556" y="1608"/>
                  </a:lnTo>
                  <a:lnTo>
                    <a:pt x="3531" y="1437"/>
                  </a:lnTo>
                  <a:lnTo>
                    <a:pt x="3483" y="1267"/>
                  </a:lnTo>
                  <a:lnTo>
                    <a:pt x="3434" y="1096"/>
                  </a:lnTo>
                  <a:lnTo>
                    <a:pt x="3361" y="950"/>
                  </a:lnTo>
                  <a:lnTo>
                    <a:pt x="3264" y="804"/>
                  </a:lnTo>
                  <a:lnTo>
                    <a:pt x="3166" y="658"/>
                  </a:lnTo>
                  <a:lnTo>
                    <a:pt x="3044" y="536"/>
                  </a:lnTo>
                  <a:lnTo>
                    <a:pt x="2923" y="414"/>
                  </a:lnTo>
                  <a:lnTo>
                    <a:pt x="2776" y="317"/>
                  </a:lnTo>
                  <a:lnTo>
                    <a:pt x="2630" y="220"/>
                  </a:lnTo>
                  <a:lnTo>
                    <a:pt x="2484" y="147"/>
                  </a:lnTo>
                  <a:lnTo>
                    <a:pt x="2314" y="98"/>
                  </a:lnTo>
                  <a:lnTo>
                    <a:pt x="2143" y="49"/>
                  </a:lnTo>
                  <a:lnTo>
                    <a:pt x="1973" y="25"/>
                  </a:lnTo>
                  <a:lnTo>
                    <a:pt x="1778" y="0"/>
                  </a:lnTo>
                  <a:lnTo>
                    <a:pt x="1778" y="0"/>
                  </a:lnTo>
                  <a:lnTo>
                    <a:pt x="1607" y="25"/>
                  </a:lnTo>
                  <a:lnTo>
                    <a:pt x="1437" y="49"/>
                  </a:lnTo>
                  <a:lnTo>
                    <a:pt x="1266" y="98"/>
                  </a:lnTo>
                  <a:lnTo>
                    <a:pt x="1096" y="147"/>
                  </a:lnTo>
                  <a:lnTo>
                    <a:pt x="925" y="220"/>
                  </a:lnTo>
                  <a:lnTo>
                    <a:pt x="779" y="317"/>
                  </a:lnTo>
                  <a:lnTo>
                    <a:pt x="658" y="414"/>
                  </a:lnTo>
                  <a:lnTo>
                    <a:pt x="536" y="536"/>
                  </a:lnTo>
                  <a:lnTo>
                    <a:pt x="414" y="658"/>
                  </a:lnTo>
                  <a:lnTo>
                    <a:pt x="317" y="804"/>
                  </a:lnTo>
                  <a:lnTo>
                    <a:pt x="219" y="950"/>
                  </a:lnTo>
                  <a:lnTo>
                    <a:pt x="146" y="1096"/>
                  </a:lnTo>
                  <a:lnTo>
                    <a:pt x="73" y="1267"/>
                  </a:lnTo>
                  <a:lnTo>
                    <a:pt x="49" y="1437"/>
                  </a:lnTo>
                  <a:lnTo>
                    <a:pt x="24" y="1608"/>
                  </a:lnTo>
                  <a:lnTo>
                    <a:pt x="0" y="1803"/>
                  </a:lnTo>
                  <a:lnTo>
                    <a:pt x="0" y="1803"/>
                  </a:lnTo>
                  <a:lnTo>
                    <a:pt x="24" y="2071"/>
                  </a:lnTo>
                  <a:lnTo>
                    <a:pt x="97" y="2339"/>
                  </a:lnTo>
                  <a:lnTo>
                    <a:pt x="195" y="2582"/>
                  </a:lnTo>
                  <a:lnTo>
                    <a:pt x="317" y="2801"/>
                  </a:lnTo>
                </a:path>
              </a:pathLst>
            </a:custGeom>
            <a:noFill/>
            <a:ln w="317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0" name="Google Shape;947;p37">
              <a:extLst>
                <a:ext uri="{FF2B5EF4-FFF2-40B4-BE49-F238E27FC236}">
                  <a16:creationId xmlns:a16="http://schemas.microsoft.com/office/drawing/2014/main" id="{719B57E8-17E9-4159-950F-4E04969BBFB0}"/>
                </a:ext>
              </a:extLst>
            </p:cNvPr>
            <p:cNvSpPr/>
            <p:nvPr/>
          </p:nvSpPr>
          <p:spPr>
            <a:xfrm>
              <a:off x="5323025" y="4980625"/>
              <a:ext cx="88925" cy="88925"/>
            </a:xfrm>
            <a:custGeom>
              <a:avLst/>
              <a:gdLst/>
              <a:ahLst/>
              <a:cxnLst/>
              <a:rect l="l" t="t" r="r" b="b"/>
              <a:pathLst>
                <a:path w="3557" h="3557" fill="none" extrusionOk="0">
                  <a:moveTo>
                    <a:pt x="3191" y="2850"/>
                  </a:moveTo>
                  <a:lnTo>
                    <a:pt x="3191" y="2850"/>
                  </a:lnTo>
                  <a:lnTo>
                    <a:pt x="3313" y="2680"/>
                  </a:lnTo>
                  <a:lnTo>
                    <a:pt x="3410" y="2509"/>
                  </a:lnTo>
                  <a:lnTo>
                    <a:pt x="3483" y="2314"/>
                  </a:lnTo>
                  <a:lnTo>
                    <a:pt x="3532" y="2095"/>
                  </a:lnTo>
                  <a:lnTo>
                    <a:pt x="3532" y="2095"/>
                  </a:lnTo>
                  <a:lnTo>
                    <a:pt x="3556" y="1925"/>
                  </a:lnTo>
                  <a:lnTo>
                    <a:pt x="3556" y="1730"/>
                  </a:lnTo>
                  <a:lnTo>
                    <a:pt x="3556" y="1559"/>
                  </a:lnTo>
                  <a:lnTo>
                    <a:pt x="3508" y="1389"/>
                  </a:lnTo>
                  <a:lnTo>
                    <a:pt x="3459" y="1218"/>
                  </a:lnTo>
                  <a:lnTo>
                    <a:pt x="3410" y="1072"/>
                  </a:lnTo>
                  <a:lnTo>
                    <a:pt x="3337" y="902"/>
                  </a:lnTo>
                  <a:lnTo>
                    <a:pt x="3240" y="756"/>
                  </a:lnTo>
                  <a:lnTo>
                    <a:pt x="3142" y="634"/>
                  </a:lnTo>
                  <a:lnTo>
                    <a:pt x="3021" y="512"/>
                  </a:lnTo>
                  <a:lnTo>
                    <a:pt x="2899" y="390"/>
                  </a:lnTo>
                  <a:lnTo>
                    <a:pt x="2753" y="293"/>
                  </a:lnTo>
                  <a:lnTo>
                    <a:pt x="2606" y="196"/>
                  </a:lnTo>
                  <a:lnTo>
                    <a:pt x="2436" y="122"/>
                  </a:lnTo>
                  <a:lnTo>
                    <a:pt x="2266" y="74"/>
                  </a:lnTo>
                  <a:lnTo>
                    <a:pt x="2095" y="25"/>
                  </a:lnTo>
                  <a:lnTo>
                    <a:pt x="2095" y="25"/>
                  </a:lnTo>
                  <a:lnTo>
                    <a:pt x="1925" y="1"/>
                  </a:lnTo>
                  <a:lnTo>
                    <a:pt x="1730" y="1"/>
                  </a:lnTo>
                  <a:lnTo>
                    <a:pt x="1559" y="1"/>
                  </a:lnTo>
                  <a:lnTo>
                    <a:pt x="1389" y="25"/>
                  </a:lnTo>
                  <a:lnTo>
                    <a:pt x="1218" y="74"/>
                  </a:lnTo>
                  <a:lnTo>
                    <a:pt x="1072" y="147"/>
                  </a:lnTo>
                  <a:lnTo>
                    <a:pt x="902" y="220"/>
                  </a:lnTo>
                  <a:lnTo>
                    <a:pt x="756" y="317"/>
                  </a:lnTo>
                  <a:lnTo>
                    <a:pt x="634" y="415"/>
                  </a:lnTo>
                  <a:lnTo>
                    <a:pt x="512" y="537"/>
                  </a:lnTo>
                  <a:lnTo>
                    <a:pt x="390" y="658"/>
                  </a:lnTo>
                  <a:lnTo>
                    <a:pt x="293" y="804"/>
                  </a:lnTo>
                  <a:lnTo>
                    <a:pt x="195" y="951"/>
                  </a:lnTo>
                  <a:lnTo>
                    <a:pt x="122" y="1097"/>
                  </a:lnTo>
                  <a:lnTo>
                    <a:pt x="74" y="1267"/>
                  </a:lnTo>
                  <a:lnTo>
                    <a:pt x="25" y="1462"/>
                  </a:lnTo>
                  <a:lnTo>
                    <a:pt x="25" y="1462"/>
                  </a:lnTo>
                  <a:lnTo>
                    <a:pt x="1" y="1633"/>
                  </a:lnTo>
                  <a:lnTo>
                    <a:pt x="1" y="1803"/>
                  </a:lnTo>
                  <a:lnTo>
                    <a:pt x="1" y="1998"/>
                  </a:lnTo>
                  <a:lnTo>
                    <a:pt x="25" y="2168"/>
                  </a:lnTo>
                  <a:lnTo>
                    <a:pt x="74" y="2339"/>
                  </a:lnTo>
                  <a:lnTo>
                    <a:pt x="147" y="2485"/>
                  </a:lnTo>
                  <a:lnTo>
                    <a:pt x="220" y="2655"/>
                  </a:lnTo>
                  <a:lnTo>
                    <a:pt x="317" y="2777"/>
                  </a:lnTo>
                  <a:lnTo>
                    <a:pt x="415" y="2923"/>
                  </a:lnTo>
                  <a:lnTo>
                    <a:pt x="536" y="3045"/>
                  </a:lnTo>
                  <a:lnTo>
                    <a:pt x="658" y="3167"/>
                  </a:lnTo>
                  <a:lnTo>
                    <a:pt x="804" y="3264"/>
                  </a:lnTo>
                  <a:lnTo>
                    <a:pt x="950" y="3362"/>
                  </a:lnTo>
                  <a:lnTo>
                    <a:pt x="1096" y="3435"/>
                  </a:lnTo>
                  <a:lnTo>
                    <a:pt x="1267" y="3483"/>
                  </a:lnTo>
                  <a:lnTo>
                    <a:pt x="1462" y="3532"/>
                  </a:lnTo>
                  <a:lnTo>
                    <a:pt x="1462" y="3532"/>
                  </a:lnTo>
                  <a:lnTo>
                    <a:pt x="1705" y="3557"/>
                  </a:lnTo>
                  <a:lnTo>
                    <a:pt x="1973" y="3557"/>
                  </a:lnTo>
                  <a:lnTo>
                    <a:pt x="2217" y="3508"/>
                  </a:lnTo>
                  <a:lnTo>
                    <a:pt x="2460" y="3435"/>
                  </a:lnTo>
                </a:path>
              </a:pathLst>
            </a:custGeom>
            <a:noFill/>
            <a:ln w="317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1" name="Google Shape;948;p37">
              <a:extLst>
                <a:ext uri="{FF2B5EF4-FFF2-40B4-BE49-F238E27FC236}">
                  <a16:creationId xmlns:a16="http://schemas.microsoft.com/office/drawing/2014/main" id="{8D38684A-9051-46A1-B1FA-E09A0C095B9E}"/>
                </a:ext>
              </a:extLst>
            </p:cNvPr>
            <p:cNvSpPr/>
            <p:nvPr/>
          </p:nvSpPr>
          <p:spPr>
            <a:xfrm>
              <a:off x="5233525" y="5255225"/>
              <a:ext cx="89525" cy="89525"/>
            </a:xfrm>
            <a:custGeom>
              <a:avLst/>
              <a:gdLst/>
              <a:ahLst/>
              <a:cxnLst/>
              <a:rect l="l" t="t" r="r" b="b"/>
              <a:pathLst>
                <a:path w="3581" h="3581" fill="none" extrusionOk="0">
                  <a:moveTo>
                    <a:pt x="3215" y="707"/>
                  </a:moveTo>
                  <a:lnTo>
                    <a:pt x="3215" y="707"/>
                  </a:lnTo>
                  <a:lnTo>
                    <a:pt x="3093" y="585"/>
                  </a:lnTo>
                  <a:lnTo>
                    <a:pt x="2972" y="464"/>
                  </a:lnTo>
                  <a:lnTo>
                    <a:pt x="2850" y="342"/>
                  </a:lnTo>
                  <a:lnTo>
                    <a:pt x="2679" y="244"/>
                  </a:lnTo>
                  <a:lnTo>
                    <a:pt x="2679" y="244"/>
                  </a:lnTo>
                  <a:lnTo>
                    <a:pt x="2533" y="171"/>
                  </a:lnTo>
                  <a:lnTo>
                    <a:pt x="2363" y="98"/>
                  </a:lnTo>
                  <a:lnTo>
                    <a:pt x="2192" y="50"/>
                  </a:lnTo>
                  <a:lnTo>
                    <a:pt x="2022" y="25"/>
                  </a:lnTo>
                  <a:lnTo>
                    <a:pt x="1851" y="1"/>
                  </a:lnTo>
                  <a:lnTo>
                    <a:pt x="1681" y="25"/>
                  </a:lnTo>
                  <a:lnTo>
                    <a:pt x="1510" y="25"/>
                  </a:lnTo>
                  <a:lnTo>
                    <a:pt x="1340" y="74"/>
                  </a:lnTo>
                  <a:lnTo>
                    <a:pt x="1169" y="123"/>
                  </a:lnTo>
                  <a:lnTo>
                    <a:pt x="1023" y="196"/>
                  </a:lnTo>
                  <a:lnTo>
                    <a:pt x="877" y="269"/>
                  </a:lnTo>
                  <a:lnTo>
                    <a:pt x="731" y="366"/>
                  </a:lnTo>
                  <a:lnTo>
                    <a:pt x="585" y="488"/>
                  </a:lnTo>
                  <a:lnTo>
                    <a:pt x="463" y="610"/>
                  </a:lnTo>
                  <a:lnTo>
                    <a:pt x="341" y="731"/>
                  </a:lnTo>
                  <a:lnTo>
                    <a:pt x="244" y="902"/>
                  </a:lnTo>
                  <a:lnTo>
                    <a:pt x="244" y="902"/>
                  </a:lnTo>
                  <a:lnTo>
                    <a:pt x="171" y="1048"/>
                  </a:lnTo>
                  <a:lnTo>
                    <a:pt x="98" y="1219"/>
                  </a:lnTo>
                  <a:lnTo>
                    <a:pt x="49" y="1389"/>
                  </a:lnTo>
                  <a:lnTo>
                    <a:pt x="25" y="1560"/>
                  </a:lnTo>
                  <a:lnTo>
                    <a:pt x="0" y="1730"/>
                  </a:lnTo>
                  <a:lnTo>
                    <a:pt x="0" y="1900"/>
                  </a:lnTo>
                  <a:lnTo>
                    <a:pt x="25" y="2071"/>
                  </a:lnTo>
                  <a:lnTo>
                    <a:pt x="73" y="2241"/>
                  </a:lnTo>
                  <a:lnTo>
                    <a:pt x="122" y="2412"/>
                  </a:lnTo>
                  <a:lnTo>
                    <a:pt x="195" y="2558"/>
                  </a:lnTo>
                  <a:lnTo>
                    <a:pt x="268" y="2729"/>
                  </a:lnTo>
                  <a:lnTo>
                    <a:pt x="366" y="2850"/>
                  </a:lnTo>
                  <a:lnTo>
                    <a:pt x="463" y="2996"/>
                  </a:lnTo>
                  <a:lnTo>
                    <a:pt x="609" y="3118"/>
                  </a:lnTo>
                  <a:lnTo>
                    <a:pt x="731" y="3240"/>
                  </a:lnTo>
                  <a:lnTo>
                    <a:pt x="901" y="3337"/>
                  </a:lnTo>
                  <a:lnTo>
                    <a:pt x="901" y="3337"/>
                  </a:lnTo>
                  <a:lnTo>
                    <a:pt x="1048" y="3410"/>
                  </a:lnTo>
                  <a:lnTo>
                    <a:pt x="1218" y="3484"/>
                  </a:lnTo>
                  <a:lnTo>
                    <a:pt x="1389" y="3532"/>
                  </a:lnTo>
                  <a:lnTo>
                    <a:pt x="1559" y="3557"/>
                  </a:lnTo>
                  <a:lnTo>
                    <a:pt x="1730" y="3581"/>
                  </a:lnTo>
                  <a:lnTo>
                    <a:pt x="1900" y="3581"/>
                  </a:lnTo>
                  <a:lnTo>
                    <a:pt x="2071" y="3557"/>
                  </a:lnTo>
                  <a:lnTo>
                    <a:pt x="2241" y="3508"/>
                  </a:lnTo>
                  <a:lnTo>
                    <a:pt x="2411" y="3459"/>
                  </a:lnTo>
                  <a:lnTo>
                    <a:pt x="2558" y="3410"/>
                  </a:lnTo>
                  <a:lnTo>
                    <a:pt x="2704" y="3313"/>
                  </a:lnTo>
                  <a:lnTo>
                    <a:pt x="2850" y="3216"/>
                  </a:lnTo>
                  <a:lnTo>
                    <a:pt x="2996" y="3118"/>
                  </a:lnTo>
                  <a:lnTo>
                    <a:pt x="3118" y="2996"/>
                  </a:lnTo>
                  <a:lnTo>
                    <a:pt x="3240" y="2850"/>
                  </a:lnTo>
                  <a:lnTo>
                    <a:pt x="3337" y="2704"/>
                  </a:lnTo>
                  <a:lnTo>
                    <a:pt x="3337" y="2704"/>
                  </a:lnTo>
                  <a:lnTo>
                    <a:pt x="3459" y="2412"/>
                  </a:lnTo>
                  <a:lnTo>
                    <a:pt x="3532" y="2144"/>
                  </a:lnTo>
                  <a:lnTo>
                    <a:pt x="3581" y="1852"/>
                  </a:lnTo>
                  <a:lnTo>
                    <a:pt x="3556" y="1560"/>
                  </a:lnTo>
                </a:path>
              </a:pathLst>
            </a:custGeom>
            <a:noFill/>
            <a:ln w="317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2" name="Google Shape;949;p37">
              <a:extLst>
                <a:ext uri="{FF2B5EF4-FFF2-40B4-BE49-F238E27FC236}">
                  <a16:creationId xmlns:a16="http://schemas.microsoft.com/office/drawing/2014/main" id="{3F0BA30A-36D9-45BC-9429-8E5280B0D1A3}"/>
                </a:ext>
              </a:extLst>
            </p:cNvPr>
            <p:cNvSpPr/>
            <p:nvPr/>
          </p:nvSpPr>
          <p:spPr>
            <a:xfrm>
              <a:off x="5453325" y="5382475"/>
              <a:ext cx="88925" cy="88325"/>
            </a:xfrm>
            <a:custGeom>
              <a:avLst/>
              <a:gdLst/>
              <a:ahLst/>
              <a:cxnLst/>
              <a:rect l="l" t="t" r="r" b="b"/>
              <a:pathLst>
                <a:path w="3557" h="3533" fill="none" extrusionOk="0">
                  <a:moveTo>
                    <a:pt x="1389" y="1"/>
                  </a:moveTo>
                  <a:lnTo>
                    <a:pt x="1389" y="1"/>
                  </a:lnTo>
                  <a:lnTo>
                    <a:pt x="1194" y="50"/>
                  </a:lnTo>
                  <a:lnTo>
                    <a:pt x="999" y="147"/>
                  </a:lnTo>
                  <a:lnTo>
                    <a:pt x="804" y="245"/>
                  </a:lnTo>
                  <a:lnTo>
                    <a:pt x="634" y="366"/>
                  </a:lnTo>
                  <a:lnTo>
                    <a:pt x="634" y="366"/>
                  </a:lnTo>
                  <a:lnTo>
                    <a:pt x="488" y="488"/>
                  </a:lnTo>
                  <a:lnTo>
                    <a:pt x="390" y="634"/>
                  </a:lnTo>
                  <a:lnTo>
                    <a:pt x="268" y="780"/>
                  </a:lnTo>
                  <a:lnTo>
                    <a:pt x="195" y="926"/>
                  </a:lnTo>
                  <a:lnTo>
                    <a:pt x="122" y="1073"/>
                  </a:lnTo>
                  <a:lnTo>
                    <a:pt x="74" y="1243"/>
                  </a:lnTo>
                  <a:lnTo>
                    <a:pt x="25" y="1414"/>
                  </a:lnTo>
                  <a:lnTo>
                    <a:pt x="0" y="1584"/>
                  </a:lnTo>
                  <a:lnTo>
                    <a:pt x="0" y="1755"/>
                  </a:lnTo>
                  <a:lnTo>
                    <a:pt x="0" y="1925"/>
                  </a:lnTo>
                  <a:lnTo>
                    <a:pt x="25" y="2096"/>
                  </a:lnTo>
                  <a:lnTo>
                    <a:pt x="74" y="2266"/>
                  </a:lnTo>
                  <a:lnTo>
                    <a:pt x="122" y="2412"/>
                  </a:lnTo>
                  <a:lnTo>
                    <a:pt x="195" y="2583"/>
                  </a:lnTo>
                  <a:lnTo>
                    <a:pt x="293" y="2729"/>
                  </a:lnTo>
                  <a:lnTo>
                    <a:pt x="415" y="2875"/>
                  </a:lnTo>
                  <a:lnTo>
                    <a:pt x="415" y="2875"/>
                  </a:lnTo>
                  <a:lnTo>
                    <a:pt x="536" y="3021"/>
                  </a:lnTo>
                  <a:lnTo>
                    <a:pt x="658" y="3143"/>
                  </a:lnTo>
                  <a:lnTo>
                    <a:pt x="804" y="3240"/>
                  </a:lnTo>
                  <a:lnTo>
                    <a:pt x="950" y="3313"/>
                  </a:lnTo>
                  <a:lnTo>
                    <a:pt x="1121" y="3386"/>
                  </a:lnTo>
                  <a:lnTo>
                    <a:pt x="1267" y="3459"/>
                  </a:lnTo>
                  <a:lnTo>
                    <a:pt x="1437" y="3484"/>
                  </a:lnTo>
                  <a:lnTo>
                    <a:pt x="1608" y="3508"/>
                  </a:lnTo>
                  <a:lnTo>
                    <a:pt x="1778" y="3532"/>
                  </a:lnTo>
                  <a:lnTo>
                    <a:pt x="1949" y="3508"/>
                  </a:lnTo>
                  <a:lnTo>
                    <a:pt x="2119" y="3484"/>
                  </a:lnTo>
                  <a:lnTo>
                    <a:pt x="2290" y="3435"/>
                  </a:lnTo>
                  <a:lnTo>
                    <a:pt x="2460" y="3386"/>
                  </a:lnTo>
                  <a:lnTo>
                    <a:pt x="2606" y="3313"/>
                  </a:lnTo>
                  <a:lnTo>
                    <a:pt x="2777" y="3216"/>
                  </a:lnTo>
                  <a:lnTo>
                    <a:pt x="2923" y="3118"/>
                  </a:lnTo>
                  <a:lnTo>
                    <a:pt x="2923" y="3118"/>
                  </a:lnTo>
                  <a:lnTo>
                    <a:pt x="3045" y="2997"/>
                  </a:lnTo>
                  <a:lnTo>
                    <a:pt x="3167" y="2851"/>
                  </a:lnTo>
                  <a:lnTo>
                    <a:pt x="3264" y="2704"/>
                  </a:lnTo>
                  <a:lnTo>
                    <a:pt x="3361" y="2558"/>
                  </a:lnTo>
                  <a:lnTo>
                    <a:pt x="3435" y="2412"/>
                  </a:lnTo>
                  <a:lnTo>
                    <a:pt x="3483" y="2242"/>
                  </a:lnTo>
                  <a:lnTo>
                    <a:pt x="3532" y="2071"/>
                  </a:lnTo>
                  <a:lnTo>
                    <a:pt x="3556" y="1901"/>
                  </a:lnTo>
                  <a:lnTo>
                    <a:pt x="3556" y="1730"/>
                  </a:lnTo>
                  <a:lnTo>
                    <a:pt x="3556" y="1560"/>
                  </a:lnTo>
                  <a:lnTo>
                    <a:pt x="3532" y="1389"/>
                  </a:lnTo>
                  <a:lnTo>
                    <a:pt x="3483" y="1219"/>
                  </a:lnTo>
                  <a:lnTo>
                    <a:pt x="3410" y="1048"/>
                  </a:lnTo>
                  <a:lnTo>
                    <a:pt x="3337" y="902"/>
                  </a:lnTo>
                  <a:lnTo>
                    <a:pt x="3264" y="756"/>
                  </a:lnTo>
                  <a:lnTo>
                    <a:pt x="3142" y="610"/>
                  </a:lnTo>
                  <a:lnTo>
                    <a:pt x="3142" y="610"/>
                  </a:lnTo>
                  <a:lnTo>
                    <a:pt x="2972" y="415"/>
                  </a:lnTo>
                  <a:lnTo>
                    <a:pt x="2753" y="245"/>
                  </a:lnTo>
                  <a:lnTo>
                    <a:pt x="2533" y="123"/>
                  </a:lnTo>
                  <a:lnTo>
                    <a:pt x="2314" y="50"/>
                  </a:lnTo>
                </a:path>
              </a:pathLst>
            </a:custGeom>
            <a:noFill/>
            <a:ln w="317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3" name="Google Shape;950;p37">
              <a:extLst>
                <a:ext uri="{FF2B5EF4-FFF2-40B4-BE49-F238E27FC236}">
                  <a16:creationId xmlns:a16="http://schemas.microsoft.com/office/drawing/2014/main" id="{8BC8C8E7-FA30-4F62-A6EF-27CCDFD10321}"/>
                </a:ext>
              </a:extLst>
            </p:cNvPr>
            <p:cNvSpPr/>
            <p:nvPr/>
          </p:nvSpPr>
          <p:spPr>
            <a:xfrm>
              <a:off x="5682875" y="5188875"/>
              <a:ext cx="88925" cy="89525"/>
            </a:xfrm>
            <a:custGeom>
              <a:avLst/>
              <a:gdLst/>
              <a:ahLst/>
              <a:cxnLst/>
              <a:rect l="l" t="t" r="r" b="b"/>
              <a:pathLst>
                <a:path w="3557" h="3581" fill="none" extrusionOk="0">
                  <a:moveTo>
                    <a:pt x="0" y="2022"/>
                  </a:moveTo>
                  <a:lnTo>
                    <a:pt x="0" y="2022"/>
                  </a:lnTo>
                  <a:lnTo>
                    <a:pt x="25" y="2216"/>
                  </a:lnTo>
                  <a:lnTo>
                    <a:pt x="98" y="2411"/>
                  </a:lnTo>
                  <a:lnTo>
                    <a:pt x="98" y="2411"/>
                  </a:lnTo>
                  <a:lnTo>
                    <a:pt x="171" y="2557"/>
                  </a:lnTo>
                  <a:lnTo>
                    <a:pt x="244" y="2728"/>
                  </a:lnTo>
                  <a:lnTo>
                    <a:pt x="341" y="2874"/>
                  </a:lnTo>
                  <a:lnTo>
                    <a:pt x="463" y="2996"/>
                  </a:lnTo>
                  <a:lnTo>
                    <a:pt x="585" y="3118"/>
                  </a:lnTo>
                  <a:lnTo>
                    <a:pt x="707" y="3239"/>
                  </a:lnTo>
                  <a:lnTo>
                    <a:pt x="853" y="3337"/>
                  </a:lnTo>
                  <a:lnTo>
                    <a:pt x="999" y="3410"/>
                  </a:lnTo>
                  <a:lnTo>
                    <a:pt x="1169" y="3483"/>
                  </a:lnTo>
                  <a:lnTo>
                    <a:pt x="1340" y="3532"/>
                  </a:lnTo>
                  <a:lnTo>
                    <a:pt x="1510" y="3556"/>
                  </a:lnTo>
                  <a:lnTo>
                    <a:pt x="1681" y="3580"/>
                  </a:lnTo>
                  <a:lnTo>
                    <a:pt x="1851" y="3580"/>
                  </a:lnTo>
                  <a:lnTo>
                    <a:pt x="2022" y="3556"/>
                  </a:lnTo>
                  <a:lnTo>
                    <a:pt x="2192" y="3532"/>
                  </a:lnTo>
                  <a:lnTo>
                    <a:pt x="2363" y="3459"/>
                  </a:lnTo>
                  <a:lnTo>
                    <a:pt x="2363" y="3459"/>
                  </a:lnTo>
                  <a:lnTo>
                    <a:pt x="2533" y="3410"/>
                  </a:lnTo>
                  <a:lnTo>
                    <a:pt x="2704" y="3312"/>
                  </a:lnTo>
                  <a:lnTo>
                    <a:pt x="2850" y="3215"/>
                  </a:lnTo>
                  <a:lnTo>
                    <a:pt x="2972" y="3093"/>
                  </a:lnTo>
                  <a:lnTo>
                    <a:pt x="3093" y="2971"/>
                  </a:lnTo>
                  <a:lnTo>
                    <a:pt x="3215" y="2850"/>
                  </a:lnTo>
                  <a:lnTo>
                    <a:pt x="3288" y="2704"/>
                  </a:lnTo>
                  <a:lnTo>
                    <a:pt x="3386" y="2557"/>
                  </a:lnTo>
                  <a:lnTo>
                    <a:pt x="3434" y="2387"/>
                  </a:lnTo>
                  <a:lnTo>
                    <a:pt x="3483" y="2216"/>
                  </a:lnTo>
                  <a:lnTo>
                    <a:pt x="3532" y="2070"/>
                  </a:lnTo>
                  <a:lnTo>
                    <a:pt x="3556" y="1875"/>
                  </a:lnTo>
                  <a:lnTo>
                    <a:pt x="3556" y="1705"/>
                  </a:lnTo>
                  <a:lnTo>
                    <a:pt x="3532" y="1534"/>
                  </a:lnTo>
                  <a:lnTo>
                    <a:pt x="3507" y="1364"/>
                  </a:lnTo>
                  <a:lnTo>
                    <a:pt x="3434" y="1194"/>
                  </a:lnTo>
                  <a:lnTo>
                    <a:pt x="3434" y="1194"/>
                  </a:lnTo>
                  <a:lnTo>
                    <a:pt x="3361" y="1023"/>
                  </a:lnTo>
                  <a:lnTo>
                    <a:pt x="3288" y="853"/>
                  </a:lnTo>
                  <a:lnTo>
                    <a:pt x="3191" y="706"/>
                  </a:lnTo>
                  <a:lnTo>
                    <a:pt x="3069" y="585"/>
                  </a:lnTo>
                  <a:lnTo>
                    <a:pt x="2947" y="463"/>
                  </a:lnTo>
                  <a:lnTo>
                    <a:pt x="2825" y="341"/>
                  </a:lnTo>
                  <a:lnTo>
                    <a:pt x="2679" y="268"/>
                  </a:lnTo>
                  <a:lnTo>
                    <a:pt x="2533" y="171"/>
                  </a:lnTo>
                  <a:lnTo>
                    <a:pt x="2363" y="122"/>
                  </a:lnTo>
                  <a:lnTo>
                    <a:pt x="2192" y="73"/>
                  </a:lnTo>
                  <a:lnTo>
                    <a:pt x="2022" y="24"/>
                  </a:lnTo>
                  <a:lnTo>
                    <a:pt x="1851" y="24"/>
                  </a:lnTo>
                  <a:lnTo>
                    <a:pt x="1681" y="0"/>
                  </a:lnTo>
                  <a:lnTo>
                    <a:pt x="1510" y="24"/>
                  </a:lnTo>
                  <a:lnTo>
                    <a:pt x="1340" y="73"/>
                  </a:lnTo>
                  <a:lnTo>
                    <a:pt x="1169" y="122"/>
                  </a:lnTo>
                  <a:lnTo>
                    <a:pt x="1169" y="122"/>
                  </a:lnTo>
                  <a:lnTo>
                    <a:pt x="974" y="195"/>
                  </a:lnTo>
                  <a:lnTo>
                    <a:pt x="804" y="292"/>
                  </a:lnTo>
                  <a:lnTo>
                    <a:pt x="658" y="390"/>
                  </a:lnTo>
                  <a:lnTo>
                    <a:pt x="512" y="512"/>
                  </a:lnTo>
                  <a:lnTo>
                    <a:pt x="390" y="658"/>
                  </a:lnTo>
                  <a:lnTo>
                    <a:pt x="293" y="804"/>
                  </a:lnTo>
                  <a:lnTo>
                    <a:pt x="195" y="950"/>
                  </a:lnTo>
                  <a:lnTo>
                    <a:pt x="122" y="1120"/>
                  </a:lnTo>
                </a:path>
              </a:pathLst>
            </a:custGeom>
            <a:noFill/>
            <a:ln w="317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4" name="Google Shape;951;p37">
              <a:extLst>
                <a:ext uri="{FF2B5EF4-FFF2-40B4-BE49-F238E27FC236}">
                  <a16:creationId xmlns:a16="http://schemas.microsoft.com/office/drawing/2014/main" id="{E45F5C3D-20B9-4DB3-AB48-E10328D62C48}"/>
                </a:ext>
              </a:extLst>
            </p:cNvPr>
            <p:cNvSpPr/>
            <p:nvPr/>
          </p:nvSpPr>
          <p:spPr>
            <a:xfrm>
              <a:off x="5411925" y="5110925"/>
              <a:ext cx="188775" cy="189400"/>
            </a:xfrm>
            <a:custGeom>
              <a:avLst/>
              <a:gdLst/>
              <a:ahLst/>
              <a:cxnLst/>
              <a:rect l="l" t="t" r="r" b="b"/>
              <a:pathLst>
                <a:path w="7551" h="7576" fill="none" extrusionOk="0">
                  <a:moveTo>
                    <a:pt x="0" y="3776"/>
                  </a:moveTo>
                  <a:lnTo>
                    <a:pt x="0" y="3776"/>
                  </a:lnTo>
                  <a:lnTo>
                    <a:pt x="25" y="3410"/>
                  </a:lnTo>
                  <a:lnTo>
                    <a:pt x="73" y="3021"/>
                  </a:lnTo>
                  <a:lnTo>
                    <a:pt x="171" y="2655"/>
                  </a:lnTo>
                  <a:lnTo>
                    <a:pt x="293" y="2314"/>
                  </a:lnTo>
                  <a:lnTo>
                    <a:pt x="463" y="1973"/>
                  </a:lnTo>
                  <a:lnTo>
                    <a:pt x="658" y="1681"/>
                  </a:lnTo>
                  <a:lnTo>
                    <a:pt x="877" y="1389"/>
                  </a:lnTo>
                  <a:lnTo>
                    <a:pt x="1121" y="1121"/>
                  </a:lnTo>
                  <a:lnTo>
                    <a:pt x="1389" y="877"/>
                  </a:lnTo>
                  <a:lnTo>
                    <a:pt x="1656" y="658"/>
                  </a:lnTo>
                  <a:lnTo>
                    <a:pt x="1973" y="463"/>
                  </a:lnTo>
                  <a:lnTo>
                    <a:pt x="2314" y="293"/>
                  </a:lnTo>
                  <a:lnTo>
                    <a:pt x="2655" y="171"/>
                  </a:lnTo>
                  <a:lnTo>
                    <a:pt x="3020" y="74"/>
                  </a:lnTo>
                  <a:lnTo>
                    <a:pt x="3386" y="25"/>
                  </a:lnTo>
                  <a:lnTo>
                    <a:pt x="3775" y="1"/>
                  </a:lnTo>
                  <a:lnTo>
                    <a:pt x="3775" y="1"/>
                  </a:lnTo>
                  <a:lnTo>
                    <a:pt x="4165" y="25"/>
                  </a:lnTo>
                  <a:lnTo>
                    <a:pt x="4555" y="74"/>
                  </a:lnTo>
                  <a:lnTo>
                    <a:pt x="4896" y="171"/>
                  </a:lnTo>
                  <a:lnTo>
                    <a:pt x="5261" y="293"/>
                  </a:lnTo>
                  <a:lnTo>
                    <a:pt x="5578" y="463"/>
                  </a:lnTo>
                  <a:lnTo>
                    <a:pt x="5894" y="658"/>
                  </a:lnTo>
                  <a:lnTo>
                    <a:pt x="6186" y="877"/>
                  </a:lnTo>
                  <a:lnTo>
                    <a:pt x="6454" y="1121"/>
                  </a:lnTo>
                  <a:lnTo>
                    <a:pt x="6698" y="1389"/>
                  </a:lnTo>
                  <a:lnTo>
                    <a:pt x="6917" y="1681"/>
                  </a:lnTo>
                  <a:lnTo>
                    <a:pt x="7112" y="1973"/>
                  </a:lnTo>
                  <a:lnTo>
                    <a:pt x="7258" y="2314"/>
                  </a:lnTo>
                  <a:lnTo>
                    <a:pt x="7404" y="2655"/>
                  </a:lnTo>
                  <a:lnTo>
                    <a:pt x="7477" y="3021"/>
                  </a:lnTo>
                  <a:lnTo>
                    <a:pt x="7550" y="3410"/>
                  </a:lnTo>
                  <a:lnTo>
                    <a:pt x="7550" y="3776"/>
                  </a:lnTo>
                  <a:lnTo>
                    <a:pt x="7550" y="3776"/>
                  </a:lnTo>
                  <a:lnTo>
                    <a:pt x="7550" y="4165"/>
                  </a:lnTo>
                  <a:lnTo>
                    <a:pt x="7477" y="4555"/>
                  </a:lnTo>
                  <a:lnTo>
                    <a:pt x="7404" y="4920"/>
                  </a:lnTo>
                  <a:lnTo>
                    <a:pt x="7258" y="5261"/>
                  </a:lnTo>
                  <a:lnTo>
                    <a:pt x="7112" y="5578"/>
                  </a:lnTo>
                  <a:lnTo>
                    <a:pt x="6917" y="5895"/>
                  </a:lnTo>
                  <a:lnTo>
                    <a:pt x="6698" y="6187"/>
                  </a:lnTo>
                  <a:lnTo>
                    <a:pt x="6454" y="6455"/>
                  </a:lnTo>
                  <a:lnTo>
                    <a:pt x="6186" y="6698"/>
                  </a:lnTo>
                  <a:lnTo>
                    <a:pt x="5894" y="6917"/>
                  </a:lnTo>
                  <a:lnTo>
                    <a:pt x="5578" y="7112"/>
                  </a:lnTo>
                  <a:lnTo>
                    <a:pt x="5261" y="7258"/>
                  </a:lnTo>
                  <a:lnTo>
                    <a:pt x="4896" y="7405"/>
                  </a:lnTo>
                  <a:lnTo>
                    <a:pt x="4555" y="7478"/>
                  </a:lnTo>
                  <a:lnTo>
                    <a:pt x="4165" y="7551"/>
                  </a:lnTo>
                  <a:lnTo>
                    <a:pt x="3775" y="7575"/>
                  </a:lnTo>
                  <a:lnTo>
                    <a:pt x="3775" y="7575"/>
                  </a:lnTo>
                  <a:lnTo>
                    <a:pt x="3386" y="7551"/>
                  </a:lnTo>
                  <a:lnTo>
                    <a:pt x="3020" y="7478"/>
                  </a:lnTo>
                  <a:lnTo>
                    <a:pt x="2655" y="7405"/>
                  </a:lnTo>
                  <a:lnTo>
                    <a:pt x="2314" y="7258"/>
                  </a:lnTo>
                  <a:lnTo>
                    <a:pt x="1973" y="7112"/>
                  </a:lnTo>
                  <a:lnTo>
                    <a:pt x="1656" y="6917"/>
                  </a:lnTo>
                  <a:lnTo>
                    <a:pt x="1389" y="6698"/>
                  </a:lnTo>
                  <a:lnTo>
                    <a:pt x="1121" y="6455"/>
                  </a:lnTo>
                  <a:lnTo>
                    <a:pt x="877" y="6187"/>
                  </a:lnTo>
                  <a:lnTo>
                    <a:pt x="658" y="5895"/>
                  </a:lnTo>
                  <a:lnTo>
                    <a:pt x="463" y="5578"/>
                  </a:lnTo>
                  <a:lnTo>
                    <a:pt x="293" y="5261"/>
                  </a:lnTo>
                  <a:lnTo>
                    <a:pt x="171" y="4920"/>
                  </a:lnTo>
                  <a:lnTo>
                    <a:pt x="73" y="4555"/>
                  </a:lnTo>
                  <a:lnTo>
                    <a:pt x="25" y="4165"/>
                  </a:lnTo>
                  <a:lnTo>
                    <a:pt x="0" y="3776"/>
                  </a:lnTo>
                  <a:lnTo>
                    <a:pt x="0" y="3776"/>
                  </a:lnTo>
                  <a:close/>
                </a:path>
              </a:pathLst>
            </a:custGeom>
            <a:noFill/>
            <a:ln w="317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5" name="Google Shape;952;p37">
              <a:extLst>
                <a:ext uri="{FF2B5EF4-FFF2-40B4-BE49-F238E27FC236}">
                  <a16:creationId xmlns:a16="http://schemas.microsoft.com/office/drawing/2014/main" id="{CEB5263D-C50D-49C1-A360-4CD65CA898E5}"/>
                </a:ext>
              </a:extLst>
            </p:cNvPr>
            <p:cNvSpPr/>
            <p:nvPr/>
          </p:nvSpPr>
          <p:spPr>
            <a:xfrm>
              <a:off x="5367475" y="5025075"/>
              <a:ext cx="81600" cy="105975"/>
            </a:xfrm>
            <a:custGeom>
              <a:avLst/>
              <a:gdLst/>
              <a:ahLst/>
              <a:cxnLst/>
              <a:rect l="l" t="t" r="r" b="b"/>
              <a:pathLst>
                <a:path w="3264" h="4239" fill="none" extrusionOk="0">
                  <a:moveTo>
                    <a:pt x="0" y="1"/>
                  </a:moveTo>
                  <a:lnTo>
                    <a:pt x="3264" y="4238"/>
                  </a:lnTo>
                </a:path>
              </a:pathLst>
            </a:custGeom>
            <a:noFill/>
            <a:ln w="317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6" name="Google Shape;953;p37">
              <a:extLst>
                <a:ext uri="{FF2B5EF4-FFF2-40B4-BE49-F238E27FC236}">
                  <a16:creationId xmlns:a16="http://schemas.microsoft.com/office/drawing/2014/main" id="{9B116B85-8A2B-40DF-8993-1F0FF3FEB2C3}"/>
                </a:ext>
              </a:extLst>
            </p:cNvPr>
            <p:cNvSpPr/>
            <p:nvPr/>
          </p:nvSpPr>
          <p:spPr>
            <a:xfrm>
              <a:off x="5567800" y="4999500"/>
              <a:ext cx="115100" cy="133975"/>
            </a:xfrm>
            <a:custGeom>
              <a:avLst/>
              <a:gdLst/>
              <a:ahLst/>
              <a:cxnLst/>
              <a:rect l="l" t="t" r="r" b="b"/>
              <a:pathLst>
                <a:path w="4604" h="5359" fill="none" extrusionOk="0">
                  <a:moveTo>
                    <a:pt x="0" y="5359"/>
                  </a:moveTo>
                  <a:lnTo>
                    <a:pt x="4603" y="1"/>
                  </a:lnTo>
                </a:path>
              </a:pathLst>
            </a:custGeom>
            <a:noFill/>
            <a:ln w="317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7" name="Google Shape;954;p37">
              <a:extLst>
                <a:ext uri="{FF2B5EF4-FFF2-40B4-BE49-F238E27FC236}">
                  <a16:creationId xmlns:a16="http://schemas.microsoft.com/office/drawing/2014/main" id="{BC99E89A-AC5C-46C7-9AFE-BC9053E54E35}"/>
                </a:ext>
              </a:extLst>
            </p:cNvPr>
            <p:cNvSpPr/>
            <p:nvPr/>
          </p:nvSpPr>
          <p:spPr>
            <a:xfrm>
              <a:off x="5600075" y="5217475"/>
              <a:ext cx="127275" cy="16475"/>
            </a:xfrm>
            <a:custGeom>
              <a:avLst/>
              <a:gdLst/>
              <a:ahLst/>
              <a:cxnLst/>
              <a:rect l="l" t="t" r="r" b="b"/>
              <a:pathLst>
                <a:path w="5091" h="659" fill="none" extrusionOk="0">
                  <a:moveTo>
                    <a:pt x="5090" y="658"/>
                  </a:moveTo>
                  <a:lnTo>
                    <a:pt x="0" y="1"/>
                  </a:lnTo>
                </a:path>
              </a:pathLst>
            </a:custGeom>
            <a:noFill/>
            <a:ln w="317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8" name="Google Shape;955;p37">
              <a:extLst>
                <a:ext uri="{FF2B5EF4-FFF2-40B4-BE49-F238E27FC236}">
                  <a16:creationId xmlns:a16="http://schemas.microsoft.com/office/drawing/2014/main" id="{25F1C2FC-BF65-425E-887D-57E399EA324E}"/>
                </a:ext>
              </a:extLst>
            </p:cNvPr>
            <p:cNvSpPr/>
            <p:nvPr/>
          </p:nvSpPr>
          <p:spPr>
            <a:xfrm>
              <a:off x="5497775" y="5299675"/>
              <a:ext cx="4900" cy="126675"/>
            </a:xfrm>
            <a:custGeom>
              <a:avLst/>
              <a:gdLst/>
              <a:ahLst/>
              <a:cxnLst/>
              <a:rect l="l" t="t" r="r" b="b"/>
              <a:pathLst>
                <a:path w="196" h="5067" fill="none" extrusionOk="0">
                  <a:moveTo>
                    <a:pt x="0" y="5067"/>
                  </a:moveTo>
                  <a:lnTo>
                    <a:pt x="195" y="1"/>
                  </a:lnTo>
                </a:path>
              </a:pathLst>
            </a:custGeom>
            <a:noFill/>
            <a:ln w="317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59" name="Google Shape;956;p37">
              <a:extLst>
                <a:ext uri="{FF2B5EF4-FFF2-40B4-BE49-F238E27FC236}">
                  <a16:creationId xmlns:a16="http://schemas.microsoft.com/office/drawing/2014/main" id="{28EFB6DB-8C46-4B17-8324-111361BA6748}"/>
                </a:ext>
              </a:extLst>
            </p:cNvPr>
            <p:cNvSpPr/>
            <p:nvPr/>
          </p:nvSpPr>
          <p:spPr>
            <a:xfrm>
              <a:off x="5277975" y="5241825"/>
              <a:ext cx="141275" cy="58500"/>
            </a:xfrm>
            <a:custGeom>
              <a:avLst/>
              <a:gdLst/>
              <a:ahLst/>
              <a:cxnLst/>
              <a:rect l="l" t="t" r="r" b="b"/>
              <a:pathLst>
                <a:path w="5651" h="2340" fill="none" extrusionOk="0">
                  <a:moveTo>
                    <a:pt x="0" y="2339"/>
                  </a:moveTo>
                  <a:lnTo>
                    <a:pt x="5651" y="1"/>
                  </a:lnTo>
                </a:path>
              </a:pathLst>
            </a:custGeom>
            <a:noFill/>
            <a:ln w="317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extLst>
      <p:ext uri="{BB962C8B-B14F-4D97-AF65-F5344CB8AC3E}">
        <p14:creationId xmlns:p14="http://schemas.microsoft.com/office/powerpoint/2010/main" val="1898871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14"/>
          <p:cNvSpPr txBox="1">
            <a:spLocks noGrp="1"/>
          </p:cNvSpPr>
          <p:nvPr>
            <p:ph type="ctrTitle"/>
          </p:nvPr>
        </p:nvSpPr>
        <p:spPr>
          <a:xfrm>
            <a:off x="463525" y="2871148"/>
            <a:ext cx="4094400"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Library Context &amp; Values</a:t>
            </a:r>
            <a:endParaRPr dirty="0"/>
          </a:p>
        </p:txBody>
      </p:sp>
      <p:sp>
        <p:nvSpPr>
          <p:cNvPr id="222" name="Google Shape;222;p14"/>
          <p:cNvSpPr txBox="1">
            <a:spLocks noGrp="1"/>
          </p:cNvSpPr>
          <p:nvPr>
            <p:ph type="subTitle" idx="1"/>
          </p:nvPr>
        </p:nvSpPr>
        <p:spPr>
          <a:xfrm>
            <a:off x="463524" y="3975449"/>
            <a:ext cx="4464075" cy="784800"/>
          </a:xfrm>
          <a:prstGeom prst="rect">
            <a:avLst/>
          </a:prstGeom>
        </p:spPr>
        <p:txBody>
          <a:bodyPr spcFirstLastPara="1" wrap="square" lIns="91425" tIns="91425" rIns="91425" bIns="91425" anchor="t" anchorCtr="0">
            <a:noAutofit/>
          </a:bodyPr>
          <a:lstStyle/>
          <a:p>
            <a:pPr marL="0" lvl="0" indent="0" algn="l" rtl="0">
              <a:spcBef>
                <a:spcPts val="0"/>
              </a:spcBef>
              <a:spcAft>
                <a:spcPts val="1000"/>
              </a:spcAft>
              <a:buNone/>
            </a:pPr>
            <a:r>
              <a:rPr lang="en-US" dirty="0"/>
              <a:t>Grounding values driven assessment</a:t>
            </a:r>
            <a:endParaRPr dirty="0"/>
          </a:p>
        </p:txBody>
      </p:sp>
      <p:sp>
        <p:nvSpPr>
          <p:cNvPr id="223" name="Google Shape;223;p14"/>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a:t>
            </a:fld>
            <a:endParaRPr dirty="0"/>
          </a:p>
        </p:txBody>
      </p:sp>
      <p:sp>
        <p:nvSpPr>
          <p:cNvPr id="224" name="Google Shape;224;p14"/>
          <p:cNvSpPr txBox="1"/>
          <p:nvPr/>
        </p:nvSpPr>
        <p:spPr>
          <a:xfrm>
            <a:off x="463525" y="0"/>
            <a:ext cx="2181600" cy="31362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 sz="12000" b="1">
                <a:solidFill>
                  <a:srgbClr val="3F5378"/>
                </a:solidFill>
                <a:latin typeface="Roboto Condensed"/>
                <a:ea typeface="Roboto Condensed"/>
                <a:cs typeface="Roboto Condensed"/>
                <a:sym typeface="Roboto Condensed"/>
              </a:rPr>
              <a:t>1</a:t>
            </a:r>
            <a:endParaRPr sz="3000" b="1" dirty="0">
              <a:solidFill>
                <a:srgbClr val="3F5378"/>
              </a:solidFill>
              <a:latin typeface="Roboto Condensed"/>
              <a:ea typeface="Roboto Condensed"/>
              <a:cs typeface="Roboto Condensed"/>
              <a:sym typeface="Roboto Condensed"/>
            </a:endParaRPr>
          </a:p>
        </p:txBody>
      </p:sp>
    </p:spTree>
    <p:extLst>
      <p:ext uri="{BB962C8B-B14F-4D97-AF65-F5344CB8AC3E}">
        <p14:creationId xmlns:p14="http://schemas.microsoft.com/office/powerpoint/2010/main" val="4595787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0EB0E-BDE0-4CD5-9A5B-AE13D6DE54B4}"/>
              </a:ext>
            </a:extLst>
          </p:cNvPr>
          <p:cNvSpPr>
            <a:spLocks noGrp="1"/>
          </p:cNvSpPr>
          <p:nvPr>
            <p:ph type="title"/>
          </p:nvPr>
        </p:nvSpPr>
        <p:spPr/>
        <p:txBody>
          <a:bodyPr/>
          <a:lstStyle/>
          <a:p>
            <a:r>
              <a:rPr lang="en-US" dirty="0"/>
              <a:t>Stakeholder map</a:t>
            </a:r>
          </a:p>
        </p:txBody>
      </p:sp>
      <p:sp>
        <p:nvSpPr>
          <p:cNvPr id="3" name="Slide Number Placeholder 2">
            <a:extLst>
              <a:ext uri="{FF2B5EF4-FFF2-40B4-BE49-F238E27FC236}">
                <a16:creationId xmlns:a16="http://schemas.microsoft.com/office/drawing/2014/main" id="{DB025E1D-8D07-4140-BF84-8462C2B46D6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30</a:t>
            </a:fld>
            <a:endParaRPr lang="en"/>
          </a:p>
        </p:txBody>
      </p:sp>
      <p:grpSp>
        <p:nvGrpSpPr>
          <p:cNvPr id="4" name="Google Shape;945;p37">
            <a:extLst>
              <a:ext uri="{FF2B5EF4-FFF2-40B4-BE49-F238E27FC236}">
                <a16:creationId xmlns:a16="http://schemas.microsoft.com/office/drawing/2014/main" id="{752CB2B9-611A-4363-9F9E-0E98C9CDA141}"/>
              </a:ext>
            </a:extLst>
          </p:cNvPr>
          <p:cNvGrpSpPr/>
          <p:nvPr/>
        </p:nvGrpSpPr>
        <p:grpSpPr>
          <a:xfrm>
            <a:off x="355600" y="1249680"/>
            <a:ext cx="7863840" cy="3702420"/>
            <a:chOff x="5233525" y="4954450"/>
            <a:chExt cx="538275" cy="516350"/>
          </a:xfrm>
        </p:grpSpPr>
        <p:sp>
          <p:nvSpPr>
            <p:cNvPr id="5" name="Google Shape;946;p37">
              <a:extLst>
                <a:ext uri="{FF2B5EF4-FFF2-40B4-BE49-F238E27FC236}">
                  <a16:creationId xmlns:a16="http://schemas.microsoft.com/office/drawing/2014/main" id="{636DC026-045B-45BC-8266-6B1A44FDE8DC}"/>
                </a:ext>
              </a:extLst>
            </p:cNvPr>
            <p:cNvSpPr/>
            <p:nvPr/>
          </p:nvSpPr>
          <p:spPr>
            <a:xfrm>
              <a:off x="5637825" y="4954450"/>
              <a:ext cx="89525" cy="89525"/>
            </a:xfrm>
            <a:custGeom>
              <a:avLst/>
              <a:gdLst/>
              <a:ahLst/>
              <a:cxnLst/>
              <a:rect l="l" t="t" r="r" b="b"/>
              <a:pathLst>
                <a:path w="3581" h="3581" fill="none" extrusionOk="0">
                  <a:moveTo>
                    <a:pt x="1023" y="3410"/>
                  </a:moveTo>
                  <a:lnTo>
                    <a:pt x="1023" y="3410"/>
                  </a:lnTo>
                  <a:lnTo>
                    <a:pt x="1193" y="3483"/>
                  </a:lnTo>
                  <a:lnTo>
                    <a:pt x="1388" y="3532"/>
                  </a:lnTo>
                  <a:lnTo>
                    <a:pt x="1583" y="3556"/>
                  </a:lnTo>
                  <a:lnTo>
                    <a:pt x="1778" y="3581"/>
                  </a:lnTo>
                  <a:lnTo>
                    <a:pt x="1778" y="3581"/>
                  </a:lnTo>
                  <a:lnTo>
                    <a:pt x="1973" y="3556"/>
                  </a:lnTo>
                  <a:lnTo>
                    <a:pt x="2143" y="3532"/>
                  </a:lnTo>
                  <a:lnTo>
                    <a:pt x="2314" y="3508"/>
                  </a:lnTo>
                  <a:lnTo>
                    <a:pt x="2484" y="3435"/>
                  </a:lnTo>
                  <a:lnTo>
                    <a:pt x="2630" y="3361"/>
                  </a:lnTo>
                  <a:lnTo>
                    <a:pt x="2776" y="3264"/>
                  </a:lnTo>
                  <a:lnTo>
                    <a:pt x="2923" y="3167"/>
                  </a:lnTo>
                  <a:lnTo>
                    <a:pt x="3044" y="3045"/>
                  </a:lnTo>
                  <a:lnTo>
                    <a:pt x="3166" y="2923"/>
                  </a:lnTo>
                  <a:lnTo>
                    <a:pt x="3264" y="2801"/>
                  </a:lnTo>
                  <a:lnTo>
                    <a:pt x="3361" y="2631"/>
                  </a:lnTo>
                  <a:lnTo>
                    <a:pt x="3434" y="2485"/>
                  </a:lnTo>
                  <a:lnTo>
                    <a:pt x="3483" y="2314"/>
                  </a:lnTo>
                  <a:lnTo>
                    <a:pt x="3531" y="2144"/>
                  </a:lnTo>
                  <a:lnTo>
                    <a:pt x="3556" y="1973"/>
                  </a:lnTo>
                  <a:lnTo>
                    <a:pt x="3580" y="1803"/>
                  </a:lnTo>
                  <a:lnTo>
                    <a:pt x="3580" y="1803"/>
                  </a:lnTo>
                  <a:lnTo>
                    <a:pt x="3556" y="1608"/>
                  </a:lnTo>
                  <a:lnTo>
                    <a:pt x="3531" y="1437"/>
                  </a:lnTo>
                  <a:lnTo>
                    <a:pt x="3483" y="1267"/>
                  </a:lnTo>
                  <a:lnTo>
                    <a:pt x="3434" y="1096"/>
                  </a:lnTo>
                  <a:lnTo>
                    <a:pt x="3361" y="950"/>
                  </a:lnTo>
                  <a:lnTo>
                    <a:pt x="3264" y="804"/>
                  </a:lnTo>
                  <a:lnTo>
                    <a:pt x="3166" y="658"/>
                  </a:lnTo>
                  <a:lnTo>
                    <a:pt x="3044" y="536"/>
                  </a:lnTo>
                  <a:lnTo>
                    <a:pt x="2923" y="414"/>
                  </a:lnTo>
                  <a:lnTo>
                    <a:pt x="2776" y="317"/>
                  </a:lnTo>
                  <a:lnTo>
                    <a:pt x="2630" y="220"/>
                  </a:lnTo>
                  <a:lnTo>
                    <a:pt x="2484" y="147"/>
                  </a:lnTo>
                  <a:lnTo>
                    <a:pt x="2314" y="98"/>
                  </a:lnTo>
                  <a:lnTo>
                    <a:pt x="2143" y="49"/>
                  </a:lnTo>
                  <a:lnTo>
                    <a:pt x="1973" y="25"/>
                  </a:lnTo>
                  <a:lnTo>
                    <a:pt x="1778" y="0"/>
                  </a:lnTo>
                  <a:lnTo>
                    <a:pt x="1778" y="0"/>
                  </a:lnTo>
                  <a:lnTo>
                    <a:pt x="1607" y="25"/>
                  </a:lnTo>
                  <a:lnTo>
                    <a:pt x="1437" y="49"/>
                  </a:lnTo>
                  <a:lnTo>
                    <a:pt x="1266" y="98"/>
                  </a:lnTo>
                  <a:lnTo>
                    <a:pt x="1096" y="147"/>
                  </a:lnTo>
                  <a:lnTo>
                    <a:pt x="925" y="220"/>
                  </a:lnTo>
                  <a:lnTo>
                    <a:pt x="779" y="317"/>
                  </a:lnTo>
                  <a:lnTo>
                    <a:pt x="658" y="414"/>
                  </a:lnTo>
                  <a:lnTo>
                    <a:pt x="536" y="536"/>
                  </a:lnTo>
                  <a:lnTo>
                    <a:pt x="414" y="658"/>
                  </a:lnTo>
                  <a:lnTo>
                    <a:pt x="317" y="804"/>
                  </a:lnTo>
                  <a:lnTo>
                    <a:pt x="219" y="950"/>
                  </a:lnTo>
                  <a:lnTo>
                    <a:pt x="146" y="1096"/>
                  </a:lnTo>
                  <a:lnTo>
                    <a:pt x="73" y="1267"/>
                  </a:lnTo>
                  <a:lnTo>
                    <a:pt x="49" y="1437"/>
                  </a:lnTo>
                  <a:lnTo>
                    <a:pt x="24" y="1608"/>
                  </a:lnTo>
                  <a:lnTo>
                    <a:pt x="0" y="1803"/>
                  </a:lnTo>
                  <a:lnTo>
                    <a:pt x="0" y="1803"/>
                  </a:lnTo>
                  <a:lnTo>
                    <a:pt x="24" y="2071"/>
                  </a:lnTo>
                  <a:lnTo>
                    <a:pt x="97" y="2339"/>
                  </a:lnTo>
                  <a:lnTo>
                    <a:pt x="195" y="2582"/>
                  </a:lnTo>
                  <a:lnTo>
                    <a:pt x="317" y="2801"/>
                  </a:lnTo>
                </a:path>
              </a:pathLst>
            </a:custGeom>
            <a:noFill/>
            <a:ln w="349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6" name="Google Shape;947;p37">
              <a:extLst>
                <a:ext uri="{FF2B5EF4-FFF2-40B4-BE49-F238E27FC236}">
                  <a16:creationId xmlns:a16="http://schemas.microsoft.com/office/drawing/2014/main" id="{A77A673E-FBF8-485D-9843-491F3DE623E5}"/>
                </a:ext>
              </a:extLst>
            </p:cNvPr>
            <p:cNvSpPr/>
            <p:nvPr/>
          </p:nvSpPr>
          <p:spPr>
            <a:xfrm>
              <a:off x="5323025" y="4980625"/>
              <a:ext cx="88925" cy="88925"/>
            </a:xfrm>
            <a:custGeom>
              <a:avLst/>
              <a:gdLst/>
              <a:ahLst/>
              <a:cxnLst/>
              <a:rect l="l" t="t" r="r" b="b"/>
              <a:pathLst>
                <a:path w="3557" h="3557" fill="none" extrusionOk="0">
                  <a:moveTo>
                    <a:pt x="3191" y="2850"/>
                  </a:moveTo>
                  <a:lnTo>
                    <a:pt x="3191" y="2850"/>
                  </a:lnTo>
                  <a:lnTo>
                    <a:pt x="3313" y="2680"/>
                  </a:lnTo>
                  <a:lnTo>
                    <a:pt x="3410" y="2509"/>
                  </a:lnTo>
                  <a:lnTo>
                    <a:pt x="3483" y="2314"/>
                  </a:lnTo>
                  <a:lnTo>
                    <a:pt x="3532" y="2095"/>
                  </a:lnTo>
                  <a:lnTo>
                    <a:pt x="3532" y="2095"/>
                  </a:lnTo>
                  <a:lnTo>
                    <a:pt x="3556" y="1925"/>
                  </a:lnTo>
                  <a:lnTo>
                    <a:pt x="3556" y="1730"/>
                  </a:lnTo>
                  <a:lnTo>
                    <a:pt x="3556" y="1559"/>
                  </a:lnTo>
                  <a:lnTo>
                    <a:pt x="3508" y="1389"/>
                  </a:lnTo>
                  <a:lnTo>
                    <a:pt x="3459" y="1218"/>
                  </a:lnTo>
                  <a:lnTo>
                    <a:pt x="3410" y="1072"/>
                  </a:lnTo>
                  <a:lnTo>
                    <a:pt x="3337" y="902"/>
                  </a:lnTo>
                  <a:lnTo>
                    <a:pt x="3240" y="756"/>
                  </a:lnTo>
                  <a:lnTo>
                    <a:pt x="3142" y="634"/>
                  </a:lnTo>
                  <a:lnTo>
                    <a:pt x="3021" y="512"/>
                  </a:lnTo>
                  <a:lnTo>
                    <a:pt x="2899" y="390"/>
                  </a:lnTo>
                  <a:lnTo>
                    <a:pt x="2753" y="293"/>
                  </a:lnTo>
                  <a:lnTo>
                    <a:pt x="2606" y="196"/>
                  </a:lnTo>
                  <a:lnTo>
                    <a:pt x="2436" y="122"/>
                  </a:lnTo>
                  <a:lnTo>
                    <a:pt x="2266" y="74"/>
                  </a:lnTo>
                  <a:lnTo>
                    <a:pt x="2095" y="25"/>
                  </a:lnTo>
                  <a:lnTo>
                    <a:pt x="2095" y="25"/>
                  </a:lnTo>
                  <a:lnTo>
                    <a:pt x="1925" y="1"/>
                  </a:lnTo>
                  <a:lnTo>
                    <a:pt x="1730" y="1"/>
                  </a:lnTo>
                  <a:lnTo>
                    <a:pt x="1559" y="1"/>
                  </a:lnTo>
                  <a:lnTo>
                    <a:pt x="1389" y="25"/>
                  </a:lnTo>
                  <a:lnTo>
                    <a:pt x="1218" y="74"/>
                  </a:lnTo>
                  <a:lnTo>
                    <a:pt x="1072" y="147"/>
                  </a:lnTo>
                  <a:lnTo>
                    <a:pt x="902" y="220"/>
                  </a:lnTo>
                  <a:lnTo>
                    <a:pt x="756" y="317"/>
                  </a:lnTo>
                  <a:lnTo>
                    <a:pt x="634" y="415"/>
                  </a:lnTo>
                  <a:lnTo>
                    <a:pt x="512" y="537"/>
                  </a:lnTo>
                  <a:lnTo>
                    <a:pt x="390" y="658"/>
                  </a:lnTo>
                  <a:lnTo>
                    <a:pt x="293" y="804"/>
                  </a:lnTo>
                  <a:lnTo>
                    <a:pt x="195" y="951"/>
                  </a:lnTo>
                  <a:lnTo>
                    <a:pt x="122" y="1097"/>
                  </a:lnTo>
                  <a:lnTo>
                    <a:pt x="74" y="1267"/>
                  </a:lnTo>
                  <a:lnTo>
                    <a:pt x="25" y="1462"/>
                  </a:lnTo>
                  <a:lnTo>
                    <a:pt x="25" y="1462"/>
                  </a:lnTo>
                  <a:lnTo>
                    <a:pt x="1" y="1633"/>
                  </a:lnTo>
                  <a:lnTo>
                    <a:pt x="1" y="1803"/>
                  </a:lnTo>
                  <a:lnTo>
                    <a:pt x="1" y="1998"/>
                  </a:lnTo>
                  <a:lnTo>
                    <a:pt x="25" y="2168"/>
                  </a:lnTo>
                  <a:lnTo>
                    <a:pt x="74" y="2339"/>
                  </a:lnTo>
                  <a:lnTo>
                    <a:pt x="147" y="2485"/>
                  </a:lnTo>
                  <a:lnTo>
                    <a:pt x="220" y="2655"/>
                  </a:lnTo>
                  <a:lnTo>
                    <a:pt x="317" y="2777"/>
                  </a:lnTo>
                  <a:lnTo>
                    <a:pt x="415" y="2923"/>
                  </a:lnTo>
                  <a:lnTo>
                    <a:pt x="536" y="3045"/>
                  </a:lnTo>
                  <a:lnTo>
                    <a:pt x="658" y="3167"/>
                  </a:lnTo>
                  <a:lnTo>
                    <a:pt x="804" y="3264"/>
                  </a:lnTo>
                  <a:lnTo>
                    <a:pt x="950" y="3362"/>
                  </a:lnTo>
                  <a:lnTo>
                    <a:pt x="1096" y="3435"/>
                  </a:lnTo>
                  <a:lnTo>
                    <a:pt x="1267" y="3483"/>
                  </a:lnTo>
                  <a:lnTo>
                    <a:pt x="1462" y="3532"/>
                  </a:lnTo>
                  <a:lnTo>
                    <a:pt x="1462" y="3532"/>
                  </a:lnTo>
                  <a:lnTo>
                    <a:pt x="1705" y="3557"/>
                  </a:lnTo>
                  <a:lnTo>
                    <a:pt x="1973" y="3557"/>
                  </a:lnTo>
                  <a:lnTo>
                    <a:pt x="2217" y="3508"/>
                  </a:lnTo>
                  <a:lnTo>
                    <a:pt x="2460" y="3435"/>
                  </a:lnTo>
                </a:path>
              </a:pathLst>
            </a:custGeom>
            <a:noFill/>
            <a:ln w="349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 name="Google Shape;948;p37">
              <a:extLst>
                <a:ext uri="{FF2B5EF4-FFF2-40B4-BE49-F238E27FC236}">
                  <a16:creationId xmlns:a16="http://schemas.microsoft.com/office/drawing/2014/main" id="{808146AD-581A-4176-B2F7-2E9E79C70F5E}"/>
                </a:ext>
              </a:extLst>
            </p:cNvPr>
            <p:cNvSpPr/>
            <p:nvPr/>
          </p:nvSpPr>
          <p:spPr>
            <a:xfrm>
              <a:off x="5233525" y="5255225"/>
              <a:ext cx="89525" cy="89525"/>
            </a:xfrm>
            <a:custGeom>
              <a:avLst/>
              <a:gdLst/>
              <a:ahLst/>
              <a:cxnLst/>
              <a:rect l="l" t="t" r="r" b="b"/>
              <a:pathLst>
                <a:path w="3581" h="3581" fill="none" extrusionOk="0">
                  <a:moveTo>
                    <a:pt x="3215" y="707"/>
                  </a:moveTo>
                  <a:lnTo>
                    <a:pt x="3215" y="707"/>
                  </a:lnTo>
                  <a:lnTo>
                    <a:pt x="3093" y="585"/>
                  </a:lnTo>
                  <a:lnTo>
                    <a:pt x="2972" y="464"/>
                  </a:lnTo>
                  <a:lnTo>
                    <a:pt x="2850" y="342"/>
                  </a:lnTo>
                  <a:lnTo>
                    <a:pt x="2679" y="244"/>
                  </a:lnTo>
                  <a:lnTo>
                    <a:pt x="2679" y="244"/>
                  </a:lnTo>
                  <a:lnTo>
                    <a:pt x="2533" y="171"/>
                  </a:lnTo>
                  <a:lnTo>
                    <a:pt x="2363" y="98"/>
                  </a:lnTo>
                  <a:lnTo>
                    <a:pt x="2192" y="50"/>
                  </a:lnTo>
                  <a:lnTo>
                    <a:pt x="2022" y="25"/>
                  </a:lnTo>
                  <a:lnTo>
                    <a:pt x="1851" y="1"/>
                  </a:lnTo>
                  <a:lnTo>
                    <a:pt x="1681" y="25"/>
                  </a:lnTo>
                  <a:lnTo>
                    <a:pt x="1510" y="25"/>
                  </a:lnTo>
                  <a:lnTo>
                    <a:pt x="1340" y="74"/>
                  </a:lnTo>
                  <a:lnTo>
                    <a:pt x="1169" y="123"/>
                  </a:lnTo>
                  <a:lnTo>
                    <a:pt x="1023" y="196"/>
                  </a:lnTo>
                  <a:lnTo>
                    <a:pt x="877" y="269"/>
                  </a:lnTo>
                  <a:lnTo>
                    <a:pt x="731" y="366"/>
                  </a:lnTo>
                  <a:lnTo>
                    <a:pt x="585" y="488"/>
                  </a:lnTo>
                  <a:lnTo>
                    <a:pt x="463" y="610"/>
                  </a:lnTo>
                  <a:lnTo>
                    <a:pt x="341" y="731"/>
                  </a:lnTo>
                  <a:lnTo>
                    <a:pt x="244" y="902"/>
                  </a:lnTo>
                  <a:lnTo>
                    <a:pt x="244" y="902"/>
                  </a:lnTo>
                  <a:lnTo>
                    <a:pt x="171" y="1048"/>
                  </a:lnTo>
                  <a:lnTo>
                    <a:pt x="98" y="1219"/>
                  </a:lnTo>
                  <a:lnTo>
                    <a:pt x="49" y="1389"/>
                  </a:lnTo>
                  <a:lnTo>
                    <a:pt x="25" y="1560"/>
                  </a:lnTo>
                  <a:lnTo>
                    <a:pt x="0" y="1730"/>
                  </a:lnTo>
                  <a:lnTo>
                    <a:pt x="0" y="1900"/>
                  </a:lnTo>
                  <a:lnTo>
                    <a:pt x="25" y="2071"/>
                  </a:lnTo>
                  <a:lnTo>
                    <a:pt x="73" y="2241"/>
                  </a:lnTo>
                  <a:lnTo>
                    <a:pt x="122" y="2412"/>
                  </a:lnTo>
                  <a:lnTo>
                    <a:pt x="195" y="2558"/>
                  </a:lnTo>
                  <a:lnTo>
                    <a:pt x="268" y="2729"/>
                  </a:lnTo>
                  <a:lnTo>
                    <a:pt x="366" y="2850"/>
                  </a:lnTo>
                  <a:lnTo>
                    <a:pt x="463" y="2996"/>
                  </a:lnTo>
                  <a:lnTo>
                    <a:pt x="609" y="3118"/>
                  </a:lnTo>
                  <a:lnTo>
                    <a:pt x="731" y="3240"/>
                  </a:lnTo>
                  <a:lnTo>
                    <a:pt x="901" y="3337"/>
                  </a:lnTo>
                  <a:lnTo>
                    <a:pt x="901" y="3337"/>
                  </a:lnTo>
                  <a:lnTo>
                    <a:pt x="1048" y="3410"/>
                  </a:lnTo>
                  <a:lnTo>
                    <a:pt x="1218" y="3484"/>
                  </a:lnTo>
                  <a:lnTo>
                    <a:pt x="1389" y="3532"/>
                  </a:lnTo>
                  <a:lnTo>
                    <a:pt x="1559" y="3557"/>
                  </a:lnTo>
                  <a:lnTo>
                    <a:pt x="1730" y="3581"/>
                  </a:lnTo>
                  <a:lnTo>
                    <a:pt x="1900" y="3581"/>
                  </a:lnTo>
                  <a:lnTo>
                    <a:pt x="2071" y="3557"/>
                  </a:lnTo>
                  <a:lnTo>
                    <a:pt x="2241" y="3508"/>
                  </a:lnTo>
                  <a:lnTo>
                    <a:pt x="2411" y="3459"/>
                  </a:lnTo>
                  <a:lnTo>
                    <a:pt x="2558" y="3410"/>
                  </a:lnTo>
                  <a:lnTo>
                    <a:pt x="2704" y="3313"/>
                  </a:lnTo>
                  <a:lnTo>
                    <a:pt x="2850" y="3216"/>
                  </a:lnTo>
                  <a:lnTo>
                    <a:pt x="2996" y="3118"/>
                  </a:lnTo>
                  <a:lnTo>
                    <a:pt x="3118" y="2996"/>
                  </a:lnTo>
                  <a:lnTo>
                    <a:pt x="3240" y="2850"/>
                  </a:lnTo>
                  <a:lnTo>
                    <a:pt x="3337" y="2704"/>
                  </a:lnTo>
                  <a:lnTo>
                    <a:pt x="3337" y="2704"/>
                  </a:lnTo>
                  <a:lnTo>
                    <a:pt x="3459" y="2412"/>
                  </a:lnTo>
                  <a:lnTo>
                    <a:pt x="3532" y="2144"/>
                  </a:lnTo>
                  <a:lnTo>
                    <a:pt x="3581" y="1852"/>
                  </a:lnTo>
                  <a:lnTo>
                    <a:pt x="3556" y="1560"/>
                  </a:lnTo>
                </a:path>
              </a:pathLst>
            </a:custGeom>
            <a:noFill/>
            <a:ln w="349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 name="Google Shape;949;p37">
              <a:extLst>
                <a:ext uri="{FF2B5EF4-FFF2-40B4-BE49-F238E27FC236}">
                  <a16:creationId xmlns:a16="http://schemas.microsoft.com/office/drawing/2014/main" id="{15079500-1A5C-41F4-9FB3-D5B7971C700A}"/>
                </a:ext>
              </a:extLst>
            </p:cNvPr>
            <p:cNvSpPr/>
            <p:nvPr/>
          </p:nvSpPr>
          <p:spPr>
            <a:xfrm>
              <a:off x="5453325" y="5382475"/>
              <a:ext cx="88925" cy="88325"/>
            </a:xfrm>
            <a:custGeom>
              <a:avLst/>
              <a:gdLst/>
              <a:ahLst/>
              <a:cxnLst/>
              <a:rect l="l" t="t" r="r" b="b"/>
              <a:pathLst>
                <a:path w="3557" h="3533" fill="none" extrusionOk="0">
                  <a:moveTo>
                    <a:pt x="1389" y="1"/>
                  </a:moveTo>
                  <a:lnTo>
                    <a:pt x="1389" y="1"/>
                  </a:lnTo>
                  <a:lnTo>
                    <a:pt x="1194" y="50"/>
                  </a:lnTo>
                  <a:lnTo>
                    <a:pt x="999" y="147"/>
                  </a:lnTo>
                  <a:lnTo>
                    <a:pt x="804" y="245"/>
                  </a:lnTo>
                  <a:lnTo>
                    <a:pt x="634" y="366"/>
                  </a:lnTo>
                  <a:lnTo>
                    <a:pt x="634" y="366"/>
                  </a:lnTo>
                  <a:lnTo>
                    <a:pt x="488" y="488"/>
                  </a:lnTo>
                  <a:lnTo>
                    <a:pt x="390" y="634"/>
                  </a:lnTo>
                  <a:lnTo>
                    <a:pt x="268" y="780"/>
                  </a:lnTo>
                  <a:lnTo>
                    <a:pt x="195" y="926"/>
                  </a:lnTo>
                  <a:lnTo>
                    <a:pt x="122" y="1073"/>
                  </a:lnTo>
                  <a:lnTo>
                    <a:pt x="74" y="1243"/>
                  </a:lnTo>
                  <a:lnTo>
                    <a:pt x="25" y="1414"/>
                  </a:lnTo>
                  <a:lnTo>
                    <a:pt x="0" y="1584"/>
                  </a:lnTo>
                  <a:lnTo>
                    <a:pt x="0" y="1755"/>
                  </a:lnTo>
                  <a:lnTo>
                    <a:pt x="0" y="1925"/>
                  </a:lnTo>
                  <a:lnTo>
                    <a:pt x="25" y="2096"/>
                  </a:lnTo>
                  <a:lnTo>
                    <a:pt x="74" y="2266"/>
                  </a:lnTo>
                  <a:lnTo>
                    <a:pt x="122" y="2412"/>
                  </a:lnTo>
                  <a:lnTo>
                    <a:pt x="195" y="2583"/>
                  </a:lnTo>
                  <a:lnTo>
                    <a:pt x="293" y="2729"/>
                  </a:lnTo>
                  <a:lnTo>
                    <a:pt x="415" y="2875"/>
                  </a:lnTo>
                  <a:lnTo>
                    <a:pt x="415" y="2875"/>
                  </a:lnTo>
                  <a:lnTo>
                    <a:pt x="536" y="3021"/>
                  </a:lnTo>
                  <a:lnTo>
                    <a:pt x="658" y="3143"/>
                  </a:lnTo>
                  <a:lnTo>
                    <a:pt x="804" y="3240"/>
                  </a:lnTo>
                  <a:lnTo>
                    <a:pt x="950" y="3313"/>
                  </a:lnTo>
                  <a:lnTo>
                    <a:pt x="1121" y="3386"/>
                  </a:lnTo>
                  <a:lnTo>
                    <a:pt x="1267" y="3459"/>
                  </a:lnTo>
                  <a:lnTo>
                    <a:pt x="1437" y="3484"/>
                  </a:lnTo>
                  <a:lnTo>
                    <a:pt x="1608" y="3508"/>
                  </a:lnTo>
                  <a:lnTo>
                    <a:pt x="1778" y="3532"/>
                  </a:lnTo>
                  <a:lnTo>
                    <a:pt x="1949" y="3508"/>
                  </a:lnTo>
                  <a:lnTo>
                    <a:pt x="2119" y="3484"/>
                  </a:lnTo>
                  <a:lnTo>
                    <a:pt x="2290" y="3435"/>
                  </a:lnTo>
                  <a:lnTo>
                    <a:pt x="2460" y="3386"/>
                  </a:lnTo>
                  <a:lnTo>
                    <a:pt x="2606" y="3313"/>
                  </a:lnTo>
                  <a:lnTo>
                    <a:pt x="2777" y="3216"/>
                  </a:lnTo>
                  <a:lnTo>
                    <a:pt x="2923" y="3118"/>
                  </a:lnTo>
                  <a:lnTo>
                    <a:pt x="2923" y="3118"/>
                  </a:lnTo>
                  <a:lnTo>
                    <a:pt x="3045" y="2997"/>
                  </a:lnTo>
                  <a:lnTo>
                    <a:pt x="3167" y="2851"/>
                  </a:lnTo>
                  <a:lnTo>
                    <a:pt x="3264" y="2704"/>
                  </a:lnTo>
                  <a:lnTo>
                    <a:pt x="3361" y="2558"/>
                  </a:lnTo>
                  <a:lnTo>
                    <a:pt x="3435" y="2412"/>
                  </a:lnTo>
                  <a:lnTo>
                    <a:pt x="3483" y="2242"/>
                  </a:lnTo>
                  <a:lnTo>
                    <a:pt x="3532" y="2071"/>
                  </a:lnTo>
                  <a:lnTo>
                    <a:pt x="3556" y="1901"/>
                  </a:lnTo>
                  <a:lnTo>
                    <a:pt x="3556" y="1730"/>
                  </a:lnTo>
                  <a:lnTo>
                    <a:pt x="3556" y="1560"/>
                  </a:lnTo>
                  <a:lnTo>
                    <a:pt x="3532" y="1389"/>
                  </a:lnTo>
                  <a:lnTo>
                    <a:pt x="3483" y="1219"/>
                  </a:lnTo>
                  <a:lnTo>
                    <a:pt x="3410" y="1048"/>
                  </a:lnTo>
                  <a:lnTo>
                    <a:pt x="3337" y="902"/>
                  </a:lnTo>
                  <a:lnTo>
                    <a:pt x="3264" y="756"/>
                  </a:lnTo>
                  <a:lnTo>
                    <a:pt x="3142" y="610"/>
                  </a:lnTo>
                  <a:lnTo>
                    <a:pt x="3142" y="610"/>
                  </a:lnTo>
                  <a:lnTo>
                    <a:pt x="2972" y="415"/>
                  </a:lnTo>
                  <a:lnTo>
                    <a:pt x="2753" y="245"/>
                  </a:lnTo>
                  <a:lnTo>
                    <a:pt x="2533" y="123"/>
                  </a:lnTo>
                  <a:lnTo>
                    <a:pt x="2314" y="50"/>
                  </a:lnTo>
                </a:path>
              </a:pathLst>
            </a:custGeom>
            <a:noFill/>
            <a:ln w="349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 name="Google Shape;950;p37">
              <a:extLst>
                <a:ext uri="{FF2B5EF4-FFF2-40B4-BE49-F238E27FC236}">
                  <a16:creationId xmlns:a16="http://schemas.microsoft.com/office/drawing/2014/main" id="{2C17DF9D-9208-4C00-9230-6EE0B1FCF434}"/>
                </a:ext>
              </a:extLst>
            </p:cNvPr>
            <p:cNvSpPr/>
            <p:nvPr/>
          </p:nvSpPr>
          <p:spPr>
            <a:xfrm>
              <a:off x="5682875" y="5188875"/>
              <a:ext cx="88925" cy="89525"/>
            </a:xfrm>
            <a:custGeom>
              <a:avLst/>
              <a:gdLst/>
              <a:ahLst/>
              <a:cxnLst/>
              <a:rect l="l" t="t" r="r" b="b"/>
              <a:pathLst>
                <a:path w="3557" h="3581" fill="none" extrusionOk="0">
                  <a:moveTo>
                    <a:pt x="0" y="2022"/>
                  </a:moveTo>
                  <a:lnTo>
                    <a:pt x="0" y="2022"/>
                  </a:lnTo>
                  <a:lnTo>
                    <a:pt x="25" y="2216"/>
                  </a:lnTo>
                  <a:lnTo>
                    <a:pt x="98" y="2411"/>
                  </a:lnTo>
                  <a:lnTo>
                    <a:pt x="98" y="2411"/>
                  </a:lnTo>
                  <a:lnTo>
                    <a:pt x="171" y="2557"/>
                  </a:lnTo>
                  <a:lnTo>
                    <a:pt x="244" y="2728"/>
                  </a:lnTo>
                  <a:lnTo>
                    <a:pt x="341" y="2874"/>
                  </a:lnTo>
                  <a:lnTo>
                    <a:pt x="463" y="2996"/>
                  </a:lnTo>
                  <a:lnTo>
                    <a:pt x="585" y="3118"/>
                  </a:lnTo>
                  <a:lnTo>
                    <a:pt x="707" y="3239"/>
                  </a:lnTo>
                  <a:lnTo>
                    <a:pt x="853" y="3337"/>
                  </a:lnTo>
                  <a:lnTo>
                    <a:pt x="999" y="3410"/>
                  </a:lnTo>
                  <a:lnTo>
                    <a:pt x="1169" y="3483"/>
                  </a:lnTo>
                  <a:lnTo>
                    <a:pt x="1340" y="3532"/>
                  </a:lnTo>
                  <a:lnTo>
                    <a:pt x="1510" y="3556"/>
                  </a:lnTo>
                  <a:lnTo>
                    <a:pt x="1681" y="3580"/>
                  </a:lnTo>
                  <a:lnTo>
                    <a:pt x="1851" y="3580"/>
                  </a:lnTo>
                  <a:lnTo>
                    <a:pt x="2022" y="3556"/>
                  </a:lnTo>
                  <a:lnTo>
                    <a:pt x="2192" y="3532"/>
                  </a:lnTo>
                  <a:lnTo>
                    <a:pt x="2363" y="3459"/>
                  </a:lnTo>
                  <a:lnTo>
                    <a:pt x="2363" y="3459"/>
                  </a:lnTo>
                  <a:lnTo>
                    <a:pt x="2533" y="3410"/>
                  </a:lnTo>
                  <a:lnTo>
                    <a:pt x="2704" y="3312"/>
                  </a:lnTo>
                  <a:lnTo>
                    <a:pt x="2850" y="3215"/>
                  </a:lnTo>
                  <a:lnTo>
                    <a:pt x="2972" y="3093"/>
                  </a:lnTo>
                  <a:lnTo>
                    <a:pt x="3093" y="2971"/>
                  </a:lnTo>
                  <a:lnTo>
                    <a:pt x="3215" y="2850"/>
                  </a:lnTo>
                  <a:lnTo>
                    <a:pt x="3288" y="2704"/>
                  </a:lnTo>
                  <a:lnTo>
                    <a:pt x="3386" y="2557"/>
                  </a:lnTo>
                  <a:lnTo>
                    <a:pt x="3434" y="2387"/>
                  </a:lnTo>
                  <a:lnTo>
                    <a:pt x="3483" y="2216"/>
                  </a:lnTo>
                  <a:lnTo>
                    <a:pt x="3532" y="2070"/>
                  </a:lnTo>
                  <a:lnTo>
                    <a:pt x="3556" y="1875"/>
                  </a:lnTo>
                  <a:lnTo>
                    <a:pt x="3556" y="1705"/>
                  </a:lnTo>
                  <a:lnTo>
                    <a:pt x="3532" y="1534"/>
                  </a:lnTo>
                  <a:lnTo>
                    <a:pt x="3507" y="1364"/>
                  </a:lnTo>
                  <a:lnTo>
                    <a:pt x="3434" y="1194"/>
                  </a:lnTo>
                  <a:lnTo>
                    <a:pt x="3434" y="1194"/>
                  </a:lnTo>
                  <a:lnTo>
                    <a:pt x="3361" y="1023"/>
                  </a:lnTo>
                  <a:lnTo>
                    <a:pt x="3288" y="853"/>
                  </a:lnTo>
                  <a:lnTo>
                    <a:pt x="3191" y="706"/>
                  </a:lnTo>
                  <a:lnTo>
                    <a:pt x="3069" y="585"/>
                  </a:lnTo>
                  <a:lnTo>
                    <a:pt x="2947" y="463"/>
                  </a:lnTo>
                  <a:lnTo>
                    <a:pt x="2825" y="341"/>
                  </a:lnTo>
                  <a:lnTo>
                    <a:pt x="2679" y="268"/>
                  </a:lnTo>
                  <a:lnTo>
                    <a:pt x="2533" y="171"/>
                  </a:lnTo>
                  <a:lnTo>
                    <a:pt x="2363" y="122"/>
                  </a:lnTo>
                  <a:lnTo>
                    <a:pt x="2192" y="73"/>
                  </a:lnTo>
                  <a:lnTo>
                    <a:pt x="2022" y="24"/>
                  </a:lnTo>
                  <a:lnTo>
                    <a:pt x="1851" y="24"/>
                  </a:lnTo>
                  <a:lnTo>
                    <a:pt x="1681" y="0"/>
                  </a:lnTo>
                  <a:lnTo>
                    <a:pt x="1510" y="24"/>
                  </a:lnTo>
                  <a:lnTo>
                    <a:pt x="1340" y="73"/>
                  </a:lnTo>
                  <a:lnTo>
                    <a:pt x="1169" y="122"/>
                  </a:lnTo>
                  <a:lnTo>
                    <a:pt x="1169" y="122"/>
                  </a:lnTo>
                  <a:lnTo>
                    <a:pt x="974" y="195"/>
                  </a:lnTo>
                  <a:lnTo>
                    <a:pt x="804" y="292"/>
                  </a:lnTo>
                  <a:lnTo>
                    <a:pt x="658" y="390"/>
                  </a:lnTo>
                  <a:lnTo>
                    <a:pt x="512" y="512"/>
                  </a:lnTo>
                  <a:lnTo>
                    <a:pt x="390" y="658"/>
                  </a:lnTo>
                  <a:lnTo>
                    <a:pt x="293" y="804"/>
                  </a:lnTo>
                  <a:lnTo>
                    <a:pt x="195" y="950"/>
                  </a:lnTo>
                  <a:lnTo>
                    <a:pt x="122" y="1120"/>
                  </a:lnTo>
                </a:path>
              </a:pathLst>
            </a:custGeom>
            <a:noFill/>
            <a:ln w="349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951;p37">
              <a:extLst>
                <a:ext uri="{FF2B5EF4-FFF2-40B4-BE49-F238E27FC236}">
                  <a16:creationId xmlns:a16="http://schemas.microsoft.com/office/drawing/2014/main" id="{CC68838F-256A-4084-9242-0DEE6D8C82A5}"/>
                </a:ext>
              </a:extLst>
            </p:cNvPr>
            <p:cNvSpPr/>
            <p:nvPr/>
          </p:nvSpPr>
          <p:spPr>
            <a:xfrm>
              <a:off x="5411925" y="5110925"/>
              <a:ext cx="188775" cy="189400"/>
            </a:xfrm>
            <a:custGeom>
              <a:avLst/>
              <a:gdLst/>
              <a:ahLst/>
              <a:cxnLst/>
              <a:rect l="l" t="t" r="r" b="b"/>
              <a:pathLst>
                <a:path w="7551" h="7576" fill="none" extrusionOk="0">
                  <a:moveTo>
                    <a:pt x="0" y="3776"/>
                  </a:moveTo>
                  <a:lnTo>
                    <a:pt x="0" y="3776"/>
                  </a:lnTo>
                  <a:lnTo>
                    <a:pt x="25" y="3410"/>
                  </a:lnTo>
                  <a:lnTo>
                    <a:pt x="73" y="3021"/>
                  </a:lnTo>
                  <a:lnTo>
                    <a:pt x="171" y="2655"/>
                  </a:lnTo>
                  <a:lnTo>
                    <a:pt x="293" y="2314"/>
                  </a:lnTo>
                  <a:lnTo>
                    <a:pt x="463" y="1973"/>
                  </a:lnTo>
                  <a:lnTo>
                    <a:pt x="658" y="1681"/>
                  </a:lnTo>
                  <a:lnTo>
                    <a:pt x="877" y="1389"/>
                  </a:lnTo>
                  <a:lnTo>
                    <a:pt x="1121" y="1121"/>
                  </a:lnTo>
                  <a:lnTo>
                    <a:pt x="1389" y="877"/>
                  </a:lnTo>
                  <a:lnTo>
                    <a:pt x="1656" y="658"/>
                  </a:lnTo>
                  <a:lnTo>
                    <a:pt x="1973" y="463"/>
                  </a:lnTo>
                  <a:lnTo>
                    <a:pt x="2314" y="293"/>
                  </a:lnTo>
                  <a:lnTo>
                    <a:pt x="2655" y="171"/>
                  </a:lnTo>
                  <a:lnTo>
                    <a:pt x="3020" y="74"/>
                  </a:lnTo>
                  <a:lnTo>
                    <a:pt x="3386" y="25"/>
                  </a:lnTo>
                  <a:lnTo>
                    <a:pt x="3775" y="1"/>
                  </a:lnTo>
                  <a:lnTo>
                    <a:pt x="3775" y="1"/>
                  </a:lnTo>
                  <a:lnTo>
                    <a:pt x="4165" y="25"/>
                  </a:lnTo>
                  <a:lnTo>
                    <a:pt x="4555" y="74"/>
                  </a:lnTo>
                  <a:lnTo>
                    <a:pt x="4896" y="171"/>
                  </a:lnTo>
                  <a:lnTo>
                    <a:pt x="5261" y="293"/>
                  </a:lnTo>
                  <a:lnTo>
                    <a:pt x="5578" y="463"/>
                  </a:lnTo>
                  <a:lnTo>
                    <a:pt x="5894" y="658"/>
                  </a:lnTo>
                  <a:lnTo>
                    <a:pt x="6186" y="877"/>
                  </a:lnTo>
                  <a:lnTo>
                    <a:pt x="6454" y="1121"/>
                  </a:lnTo>
                  <a:lnTo>
                    <a:pt x="6698" y="1389"/>
                  </a:lnTo>
                  <a:lnTo>
                    <a:pt x="6917" y="1681"/>
                  </a:lnTo>
                  <a:lnTo>
                    <a:pt x="7112" y="1973"/>
                  </a:lnTo>
                  <a:lnTo>
                    <a:pt x="7258" y="2314"/>
                  </a:lnTo>
                  <a:lnTo>
                    <a:pt x="7404" y="2655"/>
                  </a:lnTo>
                  <a:lnTo>
                    <a:pt x="7477" y="3021"/>
                  </a:lnTo>
                  <a:lnTo>
                    <a:pt x="7550" y="3410"/>
                  </a:lnTo>
                  <a:lnTo>
                    <a:pt x="7550" y="3776"/>
                  </a:lnTo>
                  <a:lnTo>
                    <a:pt x="7550" y="3776"/>
                  </a:lnTo>
                  <a:lnTo>
                    <a:pt x="7550" y="4165"/>
                  </a:lnTo>
                  <a:lnTo>
                    <a:pt x="7477" y="4555"/>
                  </a:lnTo>
                  <a:lnTo>
                    <a:pt x="7404" y="4920"/>
                  </a:lnTo>
                  <a:lnTo>
                    <a:pt x="7258" y="5261"/>
                  </a:lnTo>
                  <a:lnTo>
                    <a:pt x="7112" y="5578"/>
                  </a:lnTo>
                  <a:lnTo>
                    <a:pt x="6917" y="5895"/>
                  </a:lnTo>
                  <a:lnTo>
                    <a:pt x="6698" y="6187"/>
                  </a:lnTo>
                  <a:lnTo>
                    <a:pt x="6454" y="6455"/>
                  </a:lnTo>
                  <a:lnTo>
                    <a:pt x="6186" y="6698"/>
                  </a:lnTo>
                  <a:lnTo>
                    <a:pt x="5894" y="6917"/>
                  </a:lnTo>
                  <a:lnTo>
                    <a:pt x="5578" y="7112"/>
                  </a:lnTo>
                  <a:lnTo>
                    <a:pt x="5261" y="7258"/>
                  </a:lnTo>
                  <a:lnTo>
                    <a:pt x="4896" y="7405"/>
                  </a:lnTo>
                  <a:lnTo>
                    <a:pt x="4555" y="7478"/>
                  </a:lnTo>
                  <a:lnTo>
                    <a:pt x="4165" y="7551"/>
                  </a:lnTo>
                  <a:lnTo>
                    <a:pt x="3775" y="7575"/>
                  </a:lnTo>
                  <a:lnTo>
                    <a:pt x="3775" y="7575"/>
                  </a:lnTo>
                  <a:lnTo>
                    <a:pt x="3386" y="7551"/>
                  </a:lnTo>
                  <a:lnTo>
                    <a:pt x="3020" y="7478"/>
                  </a:lnTo>
                  <a:lnTo>
                    <a:pt x="2655" y="7405"/>
                  </a:lnTo>
                  <a:lnTo>
                    <a:pt x="2314" y="7258"/>
                  </a:lnTo>
                  <a:lnTo>
                    <a:pt x="1973" y="7112"/>
                  </a:lnTo>
                  <a:lnTo>
                    <a:pt x="1656" y="6917"/>
                  </a:lnTo>
                  <a:lnTo>
                    <a:pt x="1389" y="6698"/>
                  </a:lnTo>
                  <a:lnTo>
                    <a:pt x="1121" y="6455"/>
                  </a:lnTo>
                  <a:lnTo>
                    <a:pt x="877" y="6187"/>
                  </a:lnTo>
                  <a:lnTo>
                    <a:pt x="658" y="5895"/>
                  </a:lnTo>
                  <a:lnTo>
                    <a:pt x="463" y="5578"/>
                  </a:lnTo>
                  <a:lnTo>
                    <a:pt x="293" y="5261"/>
                  </a:lnTo>
                  <a:lnTo>
                    <a:pt x="171" y="4920"/>
                  </a:lnTo>
                  <a:lnTo>
                    <a:pt x="73" y="4555"/>
                  </a:lnTo>
                  <a:lnTo>
                    <a:pt x="25" y="4165"/>
                  </a:lnTo>
                  <a:lnTo>
                    <a:pt x="0" y="3776"/>
                  </a:lnTo>
                  <a:lnTo>
                    <a:pt x="0" y="3776"/>
                  </a:lnTo>
                  <a:close/>
                </a:path>
              </a:pathLst>
            </a:custGeom>
            <a:noFill/>
            <a:ln w="349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 name="Google Shape;952;p37">
              <a:extLst>
                <a:ext uri="{FF2B5EF4-FFF2-40B4-BE49-F238E27FC236}">
                  <a16:creationId xmlns:a16="http://schemas.microsoft.com/office/drawing/2014/main" id="{D040B903-B9A4-4CED-B5CB-29EDABEDA76D}"/>
                </a:ext>
              </a:extLst>
            </p:cNvPr>
            <p:cNvSpPr/>
            <p:nvPr/>
          </p:nvSpPr>
          <p:spPr>
            <a:xfrm>
              <a:off x="5367475" y="5025075"/>
              <a:ext cx="81600" cy="105975"/>
            </a:xfrm>
            <a:custGeom>
              <a:avLst/>
              <a:gdLst/>
              <a:ahLst/>
              <a:cxnLst/>
              <a:rect l="l" t="t" r="r" b="b"/>
              <a:pathLst>
                <a:path w="3264" h="4239" fill="none" extrusionOk="0">
                  <a:moveTo>
                    <a:pt x="0" y="1"/>
                  </a:moveTo>
                  <a:lnTo>
                    <a:pt x="3264" y="4238"/>
                  </a:lnTo>
                </a:path>
              </a:pathLst>
            </a:custGeom>
            <a:noFill/>
            <a:ln w="349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953;p37">
              <a:extLst>
                <a:ext uri="{FF2B5EF4-FFF2-40B4-BE49-F238E27FC236}">
                  <a16:creationId xmlns:a16="http://schemas.microsoft.com/office/drawing/2014/main" id="{AA015382-24F6-4D6A-B7E3-E02902CA6E45}"/>
                </a:ext>
              </a:extLst>
            </p:cNvPr>
            <p:cNvSpPr/>
            <p:nvPr/>
          </p:nvSpPr>
          <p:spPr>
            <a:xfrm>
              <a:off x="5567800" y="4999500"/>
              <a:ext cx="115100" cy="133975"/>
            </a:xfrm>
            <a:custGeom>
              <a:avLst/>
              <a:gdLst/>
              <a:ahLst/>
              <a:cxnLst/>
              <a:rect l="l" t="t" r="r" b="b"/>
              <a:pathLst>
                <a:path w="4604" h="5359" fill="none" extrusionOk="0">
                  <a:moveTo>
                    <a:pt x="0" y="5359"/>
                  </a:moveTo>
                  <a:lnTo>
                    <a:pt x="4603" y="1"/>
                  </a:lnTo>
                </a:path>
              </a:pathLst>
            </a:custGeom>
            <a:noFill/>
            <a:ln w="349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954;p37">
              <a:extLst>
                <a:ext uri="{FF2B5EF4-FFF2-40B4-BE49-F238E27FC236}">
                  <a16:creationId xmlns:a16="http://schemas.microsoft.com/office/drawing/2014/main" id="{71231F01-8A13-40A1-BB2A-79531F55F283}"/>
                </a:ext>
              </a:extLst>
            </p:cNvPr>
            <p:cNvSpPr/>
            <p:nvPr/>
          </p:nvSpPr>
          <p:spPr>
            <a:xfrm>
              <a:off x="5600075" y="5217475"/>
              <a:ext cx="127275" cy="16475"/>
            </a:xfrm>
            <a:custGeom>
              <a:avLst/>
              <a:gdLst/>
              <a:ahLst/>
              <a:cxnLst/>
              <a:rect l="l" t="t" r="r" b="b"/>
              <a:pathLst>
                <a:path w="5091" h="659" fill="none" extrusionOk="0">
                  <a:moveTo>
                    <a:pt x="5090" y="658"/>
                  </a:moveTo>
                  <a:lnTo>
                    <a:pt x="0" y="1"/>
                  </a:lnTo>
                </a:path>
              </a:pathLst>
            </a:custGeom>
            <a:noFill/>
            <a:ln w="349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955;p37">
              <a:extLst>
                <a:ext uri="{FF2B5EF4-FFF2-40B4-BE49-F238E27FC236}">
                  <a16:creationId xmlns:a16="http://schemas.microsoft.com/office/drawing/2014/main" id="{3F443F9D-5A5B-42DF-8569-4B71DF2175EC}"/>
                </a:ext>
              </a:extLst>
            </p:cNvPr>
            <p:cNvSpPr/>
            <p:nvPr/>
          </p:nvSpPr>
          <p:spPr>
            <a:xfrm>
              <a:off x="5497775" y="5299675"/>
              <a:ext cx="4900" cy="126675"/>
            </a:xfrm>
            <a:custGeom>
              <a:avLst/>
              <a:gdLst/>
              <a:ahLst/>
              <a:cxnLst/>
              <a:rect l="l" t="t" r="r" b="b"/>
              <a:pathLst>
                <a:path w="196" h="5067" fill="none" extrusionOk="0">
                  <a:moveTo>
                    <a:pt x="0" y="5067"/>
                  </a:moveTo>
                  <a:lnTo>
                    <a:pt x="195" y="1"/>
                  </a:lnTo>
                </a:path>
              </a:pathLst>
            </a:custGeom>
            <a:noFill/>
            <a:ln w="349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956;p37">
              <a:extLst>
                <a:ext uri="{FF2B5EF4-FFF2-40B4-BE49-F238E27FC236}">
                  <a16:creationId xmlns:a16="http://schemas.microsoft.com/office/drawing/2014/main" id="{B2E83F2A-2A83-4295-8B60-B521392C5FBF}"/>
                </a:ext>
              </a:extLst>
            </p:cNvPr>
            <p:cNvSpPr/>
            <p:nvPr/>
          </p:nvSpPr>
          <p:spPr>
            <a:xfrm>
              <a:off x="5277975" y="5241825"/>
              <a:ext cx="141275" cy="58500"/>
            </a:xfrm>
            <a:custGeom>
              <a:avLst/>
              <a:gdLst/>
              <a:ahLst/>
              <a:cxnLst/>
              <a:rect l="l" t="t" r="r" b="b"/>
              <a:pathLst>
                <a:path w="5651" h="2340" fill="none" extrusionOk="0">
                  <a:moveTo>
                    <a:pt x="0" y="2339"/>
                  </a:moveTo>
                  <a:lnTo>
                    <a:pt x="5651" y="1"/>
                  </a:lnTo>
                </a:path>
              </a:pathLst>
            </a:custGeom>
            <a:noFill/>
            <a:ln w="349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6" name="TextBox 15">
            <a:extLst>
              <a:ext uri="{FF2B5EF4-FFF2-40B4-BE49-F238E27FC236}">
                <a16:creationId xmlns:a16="http://schemas.microsoft.com/office/drawing/2014/main" id="{D4D8E357-0698-4D0F-BB06-F5F6515DDA6B}"/>
              </a:ext>
            </a:extLst>
          </p:cNvPr>
          <p:cNvSpPr txBox="1"/>
          <p:nvPr/>
        </p:nvSpPr>
        <p:spPr>
          <a:xfrm>
            <a:off x="3632914" y="2697604"/>
            <a:ext cx="1650797" cy="646331"/>
          </a:xfrm>
          <a:prstGeom prst="rect">
            <a:avLst/>
          </a:prstGeom>
          <a:noFill/>
        </p:spPr>
        <p:txBody>
          <a:bodyPr wrap="square" rtlCol="0">
            <a:spAutoFit/>
          </a:bodyPr>
          <a:lstStyle/>
          <a:p>
            <a:r>
              <a:rPr lang="en-US" sz="3600" dirty="0">
                <a:solidFill>
                  <a:srgbClr val="3F5378"/>
                </a:solidFill>
                <a:latin typeface="Roboto Condensed Light" panose="020B0604020202020204" charset="0"/>
                <a:ea typeface="Roboto Condensed Light" panose="020B0604020202020204" charset="0"/>
              </a:rPr>
              <a:t>Library</a:t>
            </a:r>
          </a:p>
        </p:txBody>
      </p:sp>
      <p:sp>
        <p:nvSpPr>
          <p:cNvPr id="17" name="TextBox 16">
            <a:extLst>
              <a:ext uri="{FF2B5EF4-FFF2-40B4-BE49-F238E27FC236}">
                <a16:creationId xmlns:a16="http://schemas.microsoft.com/office/drawing/2014/main" id="{BD2BC90F-390A-4689-B817-1E6E7A7EC793}"/>
              </a:ext>
            </a:extLst>
          </p:cNvPr>
          <p:cNvSpPr txBox="1"/>
          <p:nvPr/>
        </p:nvSpPr>
        <p:spPr>
          <a:xfrm>
            <a:off x="1768739" y="1522275"/>
            <a:ext cx="1087562" cy="369332"/>
          </a:xfrm>
          <a:prstGeom prst="rect">
            <a:avLst/>
          </a:prstGeom>
          <a:noFill/>
        </p:spPr>
        <p:txBody>
          <a:bodyPr wrap="square" rtlCol="0">
            <a:spAutoFit/>
          </a:bodyPr>
          <a:lstStyle/>
          <a:p>
            <a:r>
              <a:rPr lang="en-US" sz="1800" dirty="0">
                <a:solidFill>
                  <a:srgbClr val="3F5378"/>
                </a:solidFill>
                <a:latin typeface="Roboto Condensed Light" panose="020B0604020202020204" charset="0"/>
                <a:ea typeface="Roboto Condensed Light" panose="020B0604020202020204" charset="0"/>
              </a:rPr>
              <a:t>Students</a:t>
            </a:r>
          </a:p>
        </p:txBody>
      </p:sp>
      <p:sp>
        <p:nvSpPr>
          <p:cNvPr id="18" name="TextBox 17">
            <a:extLst>
              <a:ext uri="{FF2B5EF4-FFF2-40B4-BE49-F238E27FC236}">
                <a16:creationId xmlns:a16="http://schemas.microsoft.com/office/drawing/2014/main" id="{760C5486-00D1-4A5C-A179-BD1D1E364E0E}"/>
              </a:ext>
            </a:extLst>
          </p:cNvPr>
          <p:cNvSpPr txBox="1"/>
          <p:nvPr/>
        </p:nvSpPr>
        <p:spPr>
          <a:xfrm>
            <a:off x="6498389" y="1272732"/>
            <a:ext cx="1087562" cy="646331"/>
          </a:xfrm>
          <a:prstGeom prst="rect">
            <a:avLst/>
          </a:prstGeom>
          <a:noFill/>
        </p:spPr>
        <p:txBody>
          <a:bodyPr wrap="square" rtlCol="0">
            <a:spAutoFit/>
          </a:bodyPr>
          <a:lstStyle/>
          <a:p>
            <a:r>
              <a:rPr lang="en-US" sz="1800" dirty="0">
                <a:solidFill>
                  <a:srgbClr val="3F5378"/>
                </a:solidFill>
                <a:latin typeface="Roboto Condensed Light" panose="020B0604020202020204" charset="0"/>
                <a:ea typeface="Roboto Condensed Light" panose="020B0604020202020204" charset="0"/>
              </a:rPr>
              <a:t>Research Faculty</a:t>
            </a:r>
          </a:p>
        </p:txBody>
      </p:sp>
      <p:sp>
        <p:nvSpPr>
          <p:cNvPr id="19" name="TextBox 18">
            <a:extLst>
              <a:ext uri="{FF2B5EF4-FFF2-40B4-BE49-F238E27FC236}">
                <a16:creationId xmlns:a16="http://schemas.microsoft.com/office/drawing/2014/main" id="{C4AA25B9-9D11-418B-AE76-BFCB6BB1A020}"/>
              </a:ext>
            </a:extLst>
          </p:cNvPr>
          <p:cNvSpPr txBox="1"/>
          <p:nvPr/>
        </p:nvSpPr>
        <p:spPr>
          <a:xfrm>
            <a:off x="7153383" y="2955586"/>
            <a:ext cx="1066057" cy="646331"/>
          </a:xfrm>
          <a:prstGeom prst="rect">
            <a:avLst/>
          </a:prstGeom>
          <a:noFill/>
        </p:spPr>
        <p:txBody>
          <a:bodyPr wrap="square" rtlCol="0">
            <a:spAutoFit/>
          </a:bodyPr>
          <a:lstStyle/>
          <a:p>
            <a:r>
              <a:rPr lang="en-US" sz="1800" dirty="0">
                <a:solidFill>
                  <a:srgbClr val="3F5378"/>
                </a:solidFill>
                <a:latin typeface="Roboto Condensed Light" panose="020B0604020202020204" charset="0"/>
                <a:ea typeface="Roboto Condensed Light" panose="020B0604020202020204" charset="0"/>
              </a:rPr>
              <a:t>Adjunct Faculty</a:t>
            </a:r>
          </a:p>
        </p:txBody>
      </p:sp>
      <p:sp>
        <p:nvSpPr>
          <p:cNvPr id="20" name="TextBox 19">
            <a:extLst>
              <a:ext uri="{FF2B5EF4-FFF2-40B4-BE49-F238E27FC236}">
                <a16:creationId xmlns:a16="http://schemas.microsoft.com/office/drawing/2014/main" id="{1D2F213C-7445-4AB6-B1B0-95992EEC6E2C}"/>
              </a:ext>
            </a:extLst>
          </p:cNvPr>
          <p:cNvSpPr txBox="1"/>
          <p:nvPr/>
        </p:nvSpPr>
        <p:spPr>
          <a:xfrm>
            <a:off x="3632914" y="4448711"/>
            <a:ext cx="1244470" cy="369332"/>
          </a:xfrm>
          <a:prstGeom prst="rect">
            <a:avLst/>
          </a:prstGeom>
          <a:noFill/>
        </p:spPr>
        <p:txBody>
          <a:bodyPr wrap="square" rtlCol="0">
            <a:spAutoFit/>
          </a:bodyPr>
          <a:lstStyle/>
          <a:p>
            <a:r>
              <a:rPr lang="en-US" sz="1800" dirty="0">
                <a:solidFill>
                  <a:srgbClr val="3F5378"/>
                </a:solidFill>
                <a:latin typeface="Roboto Condensed Light" panose="020B0604020202020204" charset="0"/>
                <a:ea typeface="Roboto Condensed Light" panose="020B0604020202020204" charset="0"/>
              </a:rPr>
              <a:t>Community</a:t>
            </a:r>
          </a:p>
        </p:txBody>
      </p:sp>
      <p:sp>
        <p:nvSpPr>
          <p:cNvPr id="21" name="TextBox 20">
            <a:extLst>
              <a:ext uri="{FF2B5EF4-FFF2-40B4-BE49-F238E27FC236}">
                <a16:creationId xmlns:a16="http://schemas.microsoft.com/office/drawing/2014/main" id="{053231EE-42F6-4147-9EB3-91E88CDFB7A2}"/>
              </a:ext>
            </a:extLst>
          </p:cNvPr>
          <p:cNvSpPr txBox="1"/>
          <p:nvPr/>
        </p:nvSpPr>
        <p:spPr>
          <a:xfrm>
            <a:off x="151753" y="3419256"/>
            <a:ext cx="1706463" cy="646331"/>
          </a:xfrm>
          <a:prstGeom prst="rect">
            <a:avLst/>
          </a:prstGeom>
          <a:noFill/>
        </p:spPr>
        <p:txBody>
          <a:bodyPr wrap="square" rtlCol="0">
            <a:spAutoFit/>
          </a:bodyPr>
          <a:lstStyle/>
          <a:p>
            <a:pPr algn="ctr"/>
            <a:r>
              <a:rPr lang="en-US" sz="1800" dirty="0">
                <a:solidFill>
                  <a:srgbClr val="3F5378"/>
                </a:solidFill>
                <a:latin typeface="Roboto Condensed Light" panose="020B0604020202020204" charset="0"/>
                <a:ea typeface="Roboto Condensed Light" panose="020B0604020202020204" charset="0"/>
              </a:rPr>
              <a:t>University </a:t>
            </a:r>
          </a:p>
          <a:p>
            <a:pPr algn="ctr"/>
            <a:r>
              <a:rPr lang="en-US" sz="1800" dirty="0">
                <a:solidFill>
                  <a:srgbClr val="3F5378"/>
                </a:solidFill>
                <a:latin typeface="Roboto Condensed Light" panose="020B0604020202020204" charset="0"/>
                <a:ea typeface="Roboto Condensed Light" panose="020B0604020202020204" charset="0"/>
              </a:rPr>
              <a:t>Admin</a:t>
            </a:r>
          </a:p>
        </p:txBody>
      </p:sp>
      <p:sp>
        <p:nvSpPr>
          <p:cNvPr id="22" name="TextBox 21">
            <a:extLst>
              <a:ext uri="{FF2B5EF4-FFF2-40B4-BE49-F238E27FC236}">
                <a16:creationId xmlns:a16="http://schemas.microsoft.com/office/drawing/2014/main" id="{8F80A367-957A-4C11-8EB3-E5BD25394E5B}"/>
              </a:ext>
            </a:extLst>
          </p:cNvPr>
          <p:cNvSpPr txBox="1"/>
          <p:nvPr/>
        </p:nvSpPr>
        <p:spPr>
          <a:xfrm>
            <a:off x="206783" y="2064572"/>
            <a:ext cx="1823739" cy="923330"/>
          </a:xfrm>
          <a:prstGeom prst="rect">
            <a:avLst/>
          </a:prstGeom>
          <a:noFill/>
        </p:spPr>
        <p:txBody>
          <a:bodyPr wrap="square" rtlCol="0">
            <a:spAutoFit/>
          </a:bodyPr>
          <a:lstStyle/>
          <a:p>
            <a:pPr algn="ctr"/>
            <a:r>
              <a:rPr lang="en-US" sz="1800" dirty="0">
                <a:solidFill>
                  <a:srgbClr val="3F5378"/>
                </a:solidFill>
                <a:latin typeface="Roboto Condensed Light" panose="020B0604020202020204" charset="0"/>
                <a:ea typeface="Roboto Condensed Light" panose="020B0604020202020204" charset="0"/>
              </a:rPr>
              <a:t>What are their goals and desired outcomes?</a:t>
            </a:r>
          </a:p>
        </p:txBody>
      </p:sp>
      <p:sp>
        <p:nvSpPr>
          <p:cNvPr id="23" name="TextBox 22">
            <a:extLst>
              <a:ext uri="{FF2B5EF4-FFF2-40B4-BE49-F238E27FC236}">
                <a16:creationId xmlns:a16="http://schemas.microsoft.com/office/drawing/2014/main" id="{390EA821-F32C-4608-BFEC-7A9F92DDDC57}"/>
              </a:ext>
            </a:extLst>
          </p:cNvPr>
          <p:cNvSpPr txBox="1"/>
          <p:nvPr/>
        </p:nvSpPr>
        <p:spPr>
          <a:xfrm>
            <a:off x="1817242" y="3699420"/>
            <a:ext cx="1823739" cy="923330"/>
          </a:xfrm>
          <a:prstGeom prst="rect">
            <a:avLst/>
          </a:prstGeom>
          <a:noFill/>
        </p:spPr>
        <p:txBody>
          <a:bodyPr wrap="square" rtlCol="0">
            <a:spAutoFit/>
          </a:bodyPr>
          <a:lstStyle/>
          <a:p>
            <a:pPr algn="ctr"/>
            <a:r>
              <a:rPr lang="en-US" sz="1800" dirty="0">
                <a:solidFill>
                  <a:srgbClr val="3F5378"/>
                </a:solidFill>
                <a:latin typeface="Roboto Condensed Light" panose="020B0604020202020204" charset="0"/>
                <a:ea typeface="Roboto Condensed Light" panose="020B0604020202020204" charset="0"/>
              </a:rPr>
              <a:t>What information needs do they have?</a:t>
            </a:r>
          </a:p>
        </p:txBody>
      </p:sp>
      <p:sp>
        <p:nvSpPr>
          <p:cNvPr id="24" name="TextBox 23">
            <a:extLst>
              <a:ext uri="{FF2B5EF4-FFF2-40B4-BE49-F238E27FC236}">
                <a16:creationId xmlns:a16="http://schemas.microsoft.com/office/drawing/2014/main" id="{2F043628-E62C-4D09-9A92-EC990498B4F1}"/>
              </a:ext>
            </a:extLst>
          </p:cNvPr>
          <p:cNvSpPr txBox="1"/>
          <p:nvPr/>
        </p:nvSpPr>
        <p:spPr>
          <a:xfrm>
            <a:off x="6324243" y="2085643"/>
            <a:ext cx="2612973" cy="646331"/>
          </a:xfrm>
          <a:prstGeom prst="rect">
            <a:avLst/>
          </a:prstGeom>
          <a:noFill/>
        </p:spPr>
        <p:txBody>
          <a:bodyPr wrap="square" rtlCol="0">
            <a:spAutoFit/>
          </a:bodyPr>
          <a:lstStyle/>
          <a:p>
            <a:pPr algn="ctr"/>
            <a:r>
              <a:rPr lang="en-US" sz="1800" dirty="0">
                <a:solidFill>
                  <a:srgbClr val="3F5378"/>
                </a:solidFill>
                <a:latin typeface="Roboto Condensed Light" panose="020B0604020202020204" charset="0"/>
                <a:ea typeface="Roboto Condensed Light" panose="020B0604020202020204" charset="0"/>
              </a:rPr>
              <a:t>What library services could be provided to assist?</a:t>
            </a:r>
          </a:p>
        </p:txBody>
      </p:sp>
      <p:sp>
        <p:nvSpPr>
          <p:cNvPr id="25" name="TextBox 24">
            <a:extLst>
              <a:ext uri="{FF2B5EF4-FFF2-40B4-BE49-F238E27FC236}">
                <a16:creationId xmlns:a16="http://schemas.microsoft.com/office/drawing/2014/main" id="{1B4CAD7B-6B93-40DC-BE19-1BD663F48053}"/>
              </a:ext>
            </a:extLst>
          </p:cNvPr>
          <p:cNvSpPr txBox="1"/>
          <p:nvPr/>
        </p:nvSpPr>
        <p:spPr>
          <a:xfrm>
            <a:off x="3168534" y="1383366"/>
            <a:ext cx="2612973" cy="923330"/>
          </a:xfrm>
          <a:prstGeom prst="rect">
            <a:avLst/>
          </a:prstGeom>
          <a:noFill/>
        </p:spPr>
        <p:txBody>
          <a:bodyPr wrap="square" rtlCol="0">
            <a:spAutoFit/>
          </a:bodyPr>
          <a:lstStyle/>
          <a:p>
            <a:pPr algn="ctr"/>
            <a:r>
              <a:rPr lang="en-US" sz="1800" dirty="0">
                <a:solidFill>
                  <a:srgbClr val="3F5378"/>
                </a:solidFill>
                <a:latin typeface="Roboto Condensed Light" panose="020B0604020202020204" charset="0"/>
                <a:ea typeface="Roboto Condensed Light" panose="020B0604020202020204" charset="0"/>
              </a:rPr>
              <a:t>How can the library best meet their resource needs?</a:t>
            </a:r>
          </a:p>
        </p:txBody>
      </p:sp>
      <p:sp>
        <p:nvSpPr>
          <p:cNvPr id="26" name="TextBox 25">
            <a:extLst>
              <a:ext uri="{FF2B5EF4-FFF2-40B4-BE49-F238E27FC236}">
                <a16:creationId xmlns:a16="http://schemas.microsoft.com/office/drawing/2014/main" id="{4F25A459-0110-4ABA-B3A7-5122C5D4D7CD}"/>
              </a:ext>
            </a:extLst>
          </p:cNvPr>
          <p:cNvSpPr txBox="1"/>
          <p:nvPr/>
        </p:nvSpPr>
        <p:spPr>
          <a:xfrm>
            <a:off x="4856299" y="3572521"/>
            <a:ext cx="2612973" cy="923330"/>
          </a:xfrm>
          <a:prstGeom prst="rect">
            <a:avLst/>
          </a:prstGeom>
          <a:noFill/>
        </p:spPr>
        <p:txBody>
          <a:bodyPr wrap="square" rtlCol="0">
            <a:spAutoFit/>
          </a:bodyPr>
          <a:lstStyle/>
          <a:p>
            <a:pPr algn="ctr"/>
            <a:r>
              <a:rPr lang="en-US" sz="1800" b="1" dirty="0">
                <a:solidFill>
                  <a:srgbClr val="3F5378"/>
                </a:solidFill>
                <a:latin typeface="Roboto Condensed Light" panose="020B0604020202020204" charset="0"/>
                <a:ea typeface="Roboto Condensed Light" panose="020B0604020202020204" charset="0"/>
              </a:rPr>
              <a:t>How can the library become their partner in success?</a:t>
            </a:r>
          </a:p>
        </p:txBody>
      </p:sp>
      <p:grpSp>
        <p:nvGrpSpPr>
          <p:cNvPr id="27" name="Google Shape;697;p37">
            <a:extLst>
              <a:ext uri="{FF2B5EF4-FFF2-40B4-BE49-F238E27FC236}">
                <a16:creationId xmlns:a16="http://schemas.microsoft.com/office/drawing/2014/main" id="{D13CB0B1-5A0E-4849-87A2-8AF350BA00FB}"/>
              </a:ext>
            </a:extLst>
          </p:cNvPr>
          <p:cNvGrpSpPr/>
          <p:nvPr/>
        </p:nvGrpSpPr>
        <p:grpSpPr>
          <a:xfrm>
            <a:off x="71948" y="525076"/>
            <a:ext cx="742327" cy="528852"/>
            <a:chOff x="5247525" y="3007275"/>
            <a:chExt cx="517575" cy="384825"/>
          </a:xfrm>
        </p:grpSpPr>
        <p:sp>
          <p:nvSpPr>
            <p:cNvPr id="28" name="Google Shape;698;p37">
              <a:extLst>
                <a:ext uri="{FF2B5EF4-FFF2-40B4-BE49-F238E27FC236}">
                  <a16:creationId xmlns:a16="http://schemas.microsoft.com/office/drawing/2014/main" id="{5096FA0E-83C8-4BE1-B730-2772BFA7657E}"/>
                </a:ext>
              </a:extLst>
            </p:cNvPr>
            <p:cNvSpPr/>
            <p:nvPr/>
          </p:nvSpPr>
          <p:spPr>
            <a:xfrm>
              <a:off x="5247525" y="3007275"/>
              <a:ext cx="348900" cy="348900"/>
            </a:xfrm>
            <a:custGeom>
              <a:avLst/>
              <a:gdLst/>
              <a:ahLst/>
              <a:cxnLst/>
              <a:rect l="l" t="t" r="r" b="b"/>
              <a:pathLst>
                <a:path w="13956" h="13956" fill="none" extrusionOk="0">
                  <a:moveTo>
                    <a:pt x="13323" y="5772"/>
                  </a:moveTo>
                  <a:lnTo>
                    <a:pt x="11861" y="5626"/>
                  </a:lnTo>
                  <a:lnTo>
                    <a:pt x="11861" y="5626"/>
                  </a:lnTo>
                  <a:lnTo>
                    <a:pt x="11788" y="5334"/>
                  </a:lnTo>
                  <a:lnTo>
                    <a:pt x="11667" y="5042"/>
                  </a:lnTo>
                  <a:lnTo>
                    <a:pt x="11545" y="4750"/>
                  </a:lnTo>
                  <a:lnTo>
                    <a:pt x="11399" y="4482"/>
                  </a:lnTo>
                  <a:lnTo>
                    <a:pt x="12300" y="3337"/>
                  </a:lnTo>
                  <a:lnTo>
                    <a:pt x="12300" y="3337"/>
                  </a:lnTo>
                  <a:lnTo>
                    <a:pt x="12373" y="3240"/>
                  </a:lnTo>
                  <a:lnTo>
                    <a:pt x="12422" y="3118"/>
                  </a:lnTo>
                  <a:lnTo>
                    <a:pt x="12446" y="2996"/>
                  </a:lnTo>
                  <a:lnTo>
                    <a:pt x="12446" y="2850"/>
                  </a:lnTo>
                  <a:lnTo>
                    <a:pt x="12422" y="2728"/>
                  </a:lnTo>
                  <a:lnTo>
                    <a:pt x="12397" y="2606"/>
                  </a:lnTo>
                  <a:lnTo>
                    <a:pt x="12324" y="2485"/>
                  </a:lnTo>
                  <a:lnTo>
                    <a:pt x="12251" y="2387"/>
                  </a:lnTo>
                  <a:lnTo>
                    <a:pt x="11569" y="1705"/>
                  </a:lnTo>
                  <a:lnTo>
                    <a:pt x="11569" y="1705"/>
                  </a:lnTo>
                  <a:lnTo>
                    <a:pt x="11472" y="1632"/>
                  </a:lnTo>
                  <a:lnTo>
                    <a:pt x="11350" y="1559"/>
                  </a:lnTo>
                  <a:lnTo>
                    <a:pt x="11228" y="1510"/>
                  </a:lnTo>
                  <a:lnTo>
                    <a:pt x="11106" y="1510"/>
                  </a:lnTo>
                  <a:lnTo>
                    <a:pt x="10960" y="1510"/>
                  </a:lnTo>
                  <a:lnTo>
                    <a:pt x="10838" y="1535"/>
                  </a:lnTo>
                  <a:lnTo>
                    <a:pt x="10717" y="1583"/>
                  </a:lnTo>
                  <a:lnTo>
                    <a:pt x="10619" y="1656"/>
                  </a:lnTo>
                  <a:lnTo>
                    <a:pt x="9475" y="2558"/>
                  </a:lnTo>
                  <a:lnTo>
                    <a:pt x="9475" y="2558"/>
                  </a:lnTo>
                  <a:lnTo>
                    <a:pt x="9207" y="2411"/>
                  </a:lnTo>
                  <a:lnTo>
                    <a:pt x="8914" y="2290"/>
                  </a:lnTo>
                  <a:lnTo>
                    <a:pt x="8622" y="2168"/>
                  </a:lnTo>
                  <a:lnTo>
                    <a:pt x="8330" y="2070"/>
                  </a:lnTo>
                  <a:lnTo>
                    <a:pt x="8159" y="634"/>
                  </a:lnTo>
                  <a:lnTo>
                    <a:pt x="8159" y="634"/>
                  </a:lnTo>
                  <a:lnTo>
                    <a:pt x="8135" y="512"/>
                  </a:lnTo>
                  <a:lnTo>
                    <a:pt x="8086" y="390"/>
                  </a:lnTo>
                  <a:lnTo>
                    <a:pt x="8013" y="293"/>
                  </a:lnTo>
                  <a:lnTo>
                    <a:pt x="7940" y="195"/>
                  </a:lnTo>
                  <a:lnTo>
                    <a:pt x="7818" y="122"/>
                  </a:lnTo>
                  <a:lnTo>
                    <a:pt x="7721" y="49"/>
                  </a:lnTo>
                  <a:lnTo>
                    <a:pt x="7575" y="25"/>
                  </a:lnTo>
                  <a:lnTo>
                    <a:pt x="7453" y="0"/>
                  </a:lnTo>
                  <a:lnTo>
                    <a:pt x="6479" y="0"/>
                  </a:lnTo>
                  <a:lnTo>
                    <a:pt x="6479" y="0"/>
                  </a:lnTo>
                  <a:lnTo>
                    <a:pt x="6357" y="25"/>
                  </a:lnTo>
                  <a:lnTo>
                    <a:pt x="6235" y="49"/>
                  </a:lnTo>
                  <a:lnTo>
                    <a:pt x="6114" y="122"/>
                  </a:lnTo>
                  <a:lnTo>
                    <a:pt x="6016" y="195"/>
                  </a:lnTo>
                  <a:lnTo>
                    <a:pt x="5919" y="293"/>
                  </a:lnTo>
                  <a:lnTo>
                    <a:pt x="5846" y="390"/>
                  </a:lnTo>
                  <a:lnTo>
                    <a:pt x="5797" y="512"/>
                  </a:lnTo>
                  <a:lnTo>
                    <a:pt x="5773" y="634"/>
                  </a:lnTo>
                  <a:lnTo>
                    <a:pt x="5602" y="2070"/>
                  </a:lnTo>
                  <a:lnTo>
                    <a:pt x="5602" y="2070"/>
                  </a:lnTo>
                  <a:lnTo>
                    <a:pt x="5310" y="2168"/>
                  </a:lnTo>
                  <a:lnTo>
                    <a:pt x="5018" y="2290"/>
                  </a:lnTo>
                  <a:lnTo>
                    <a:pt x="4750" y="2411"/>
                  </a:lnTo>
                  <a:lnTo>
                    <a:pt x="4482" y="2558"/>
                  </a:lnTo>
                  <a:lnTo>
                    <a:pt x="3337" y="1656"/>
                  </a:lnTo>
                  <a:lnTo>
                    <a:pt x="3337" y="1656"/>
                  </a:lnTo>
                  <a:lnTo>
                    <a:pt x="3215" y="1583"/>
                  </a:lnTo>
                  <a:lnTo>
                    <a:pt x="3094" y="1535"/>
                  </a:lnTo>
                  <a:lnTo>
                    <a:pt x="2972" y="1510"/>
                  </a:lnTo>
                  <a:lnTo>
                    <a:pt x="2850" y="1510"/>
                  </a:lnTo>
                  <a:lnTo>
                    <a:pt x="2728" y="1510"/>
                  </a:lnTo>
                  <a:lnTo>
                    <a:pt x="2582" y="1559"/>
                  </a:lnTo>
                  <a:lnTo>
                    <a:pt x="2485" y="1632"/>
                  </a:lnTo>
                  <a:lnTo>
                    <a:pt x="2387" y="1705"/>
                  </a:lnTo>
                  <a:lnTo>
                    <a:pt x="1705" y="2387"/>
                  </a:lnTo>
                  <a:lnTo>
                    <a:pt x="1705" y="2387"/>
                  </a:lnTo>
                  <a:lnTo>
                    <a:pt x="1608" y="2485"/>
                  </a:lnTo>
                  <a:lnTo>
                    <a:pt x="1559" y="2606"/>
                  </a:lnTo>
                  <a:lnTo>
                    <a:pt x="1511" y="2728"/>
                  </a:lnTo>
                  <a:lnTo>
                    <a:pt x="1486" y="2850"/>
                  </a:lnTo>
                  <a:lnTo>
                    <a:pt x="1486" y="2996"/>
                  </a:lnTo>
                  <a:lnTo>
                    <a:pt x="1511" y="3118"/>
                  </a:lnTo>
                  <a:lnTo>
                    <a:pt x="1559" y="3240"/>
                  </a:lnTo>
                  <a:lnTo>
                    <a:pt x="1632" y="3337"/>
                  </a:lnTo>
                  <a:lnTo>
                    <a:pt x="2533" y="4482"/>
                  </a:lnTo>
                  <a:lnTo>
                    <a:pt x="2533" y="4482"/>
                  </a:lnTo>
                  <a:lnTo>
                    <a:pt x="2387" y="4750"/>
                  </a:lnTo>
                  <a:lnTo>
                    <a:pt x="2266" y="5042"/>
                  </a:lnTo>
                  <a:lnTo>
                    <a:pt x="2168" y="5334"/>
                  </a:lnTo>
                  <a:lnTo>
                    <a:pt x="2071" y="5626"/>
                  </a:lnTo>
                  <a:lnTo>
                    <a:pt x="634" y="5772"/>
                  </a:lnTo>
                  <a:lnTo>
                    <a:pt x="634" y="5772"/>
                  </a:lnTo>
                  <a:lnTo>
                    <a:pt x="512" y="5821"/>
                  </a:lnTo>
                  <a:lnTo>
                    <a:pt x="390" y="5870"/>
                  </a:lnTo>
                  <a:lnTo>
                    <a:pt x="268" y="5943"/>
                  </a:lnTo>
                  <a:lnTo>
                    <a:pt x="171" y="6016"/>
                  </a:lnTo>
                  <a:lnTo>
                    <a:pt x="98" y="6138"/>
                  </a:lnTo>
                  <a:lnTo>
                    <a:pt x="49" y="6235"/>
                  </a:lnTo>
                  <a:lnTo>
                    <a:pt x="1" y="6381"/>
                  </a:lnTo>
                  <a:lnTo>
                    <a:pt x="1" y="6503"/>
                  </a:lnTo>
                  <a:lnTo>
                    <a:pt x="1" y="7453"/>
                  </a:lnTo>
                  <a:lnTo>
                    <a:pt x="1" y="7453"/>
                  </a:lnTo>
                  <a:lnTo>
                    <a:pt x="1" y="7599"/>
                  </a:lnTo>
                  <a:lnTo>
                    <a:pt x="49" y="7721"/>
                  </a:lnTo>
                  <a:lnTo>
                    <a:pt x="98" y="7843"/>
                  </a:lnTo>
                  <a:lnTo>
                    <a:pt x="171" y="7940"/>
                  </a:lnTo>
                  <a:lnTo>
                    <a:pt x="268" y="8037"/>
                  </a:lnTo>
                  <a:lnTo>
                    <a:pt x="390" y="8111"/>
                  </a:lnTo>
                  <a:lnTo>
                    <a:pt x="512" y="8159"/>
                  </a:lnTo>
                  <a:lnTo>
                    <a:pt x="634" y="8184"/>
                  </a:lnTo>
                  <a:lnTo>
                    <a:pt x="2071" y="8354"/>
                  </a:lnTo>
                  <a:lnTo>
                    <a:pt x="2071" y="8354"/>
                  </a:lnTo>
                  <a:lnTo>
                    <a:pt x="2168" y="8646"/>
                  </a:lnTo>
                  <a:lnTo>
                    <a:pt x="2266" y="8914"/>
                  </a:lnTo>
                  <a:lnTo>
                    <a:pt x="2387" y="9206"/>
                  </a:lnTo>
                  <a:lnTo>
                    <a:pt x="2533" y="9474"/>
                  </a:lnTo>
                  <a:lnTo>
                    <a:pt x="1632" y="10619"/>
                  </a:lnTo>
                  <a:lnTo>
                    <a:pt x="1632" y="10619"/>
                  </a:lnTo>
                  <a:lnTo>
                    <a:pt x="1559" y="10741"/>
                  </a:lnTo>
                  <a:lnTo>
                    <a:pt x="1511" y="10863"/>
                  </a:lnTo>
                  <a:lnTo>
                    <a:pt x="1486" y="10984"/>
                  </a:lnTo>
                  <a:lnTo>
                    <a:pt x="1486" y="11106"/>
                  </a:lnTo>
                  <a:lnTo>
                    <a:pt x="1511" y="11228"/>
                  </a:lnTo>
                  <a:lnTo>
                    <a:pt x="1559" y="11350"/>
                  </a:lnTo>
                  <a:lnTo>
                    <a:pt x="1608" y="11472"/>
                  </a:lnTo>
                  <a:lnTo>
                    <a:pt x="1705" y="11569"/>
                  </a:lnTo>
                  <a:lnTo>
                    <a:pt x="2387" y="12251"/>
                  </a:lnTo>
                  <a:lnTo>
                    <a:pt x="2387" y="12251"/>
                  </a:lnTo>
                  <a:lnTo>
                    <a:pt x="2485" y="12348"/>
                  </a:lnTo>
                  <a:lnTo>
                    <a:pt x="2582" y="12397"/>
                  </a:lnTo>
                  <a:lnTo>
                    <a:pt x="2728" y="12446"/>
                  </a:lnTo>
                  <a:lnTo>
                    <a:pt x="2850" y="12470"/>
                  </a:lnTo>
                  <a:lnTo>
                    <a:pt x="2972" y="12470"/>
                  </a:lnTo>
                  <a:lnTo>
                    <a:pt x="3094" y="12421"/>
                  </a:lnTo>
                  <a:lnTo>
                    <a:pt x="3215" y="12373"/>
                  </a:lnTo>
                  <a:lnTo>
                    <a:pt x="3337" y="12324"/>
                  </a:lnTo>
                  <a:lnTo>
                    <a:pt x="4482" y="11423"/>
                  </a:lnTo>
                  <a:lnTo>
                    <a:pt x="4482" y="11423"/>
                  </a:lnTo>
                  <a:lnTo>
                    <a:pt x="4750" y="11545"/>
                  </a:lnTo>
                  <a:lnTo>
                    <a:pt x="5018" y="11691"/>
                  </a:lnTo>
                  <a:lnTo>
                    <a:pt x="5310" y="11788"/>
                  </a:lnTo>
                  <a:lnTo>
                    <a:pt x="5602" y="11886"/>
                  </a:lnTo>
                  <a:lnTo>
                    <a:pt x="5773" y="13322"/>
                  </a:lnTo>
                  <a:lnTo>
                    <a:pt x="5773" y="13322"/>
                  </a:lnTo>
                  <a:lnTo>
                    <a:pt x="5797" y="13444"/>
                  </a:lnTo>
                  <a:lnTo>
                    <a:pt x="5846" y="13566"/>
                  </a:lnTo>
                  <a:lnTo>
                    <a:pt x="5919" y="13688"/>
                  </a:lnTo>
                  <a:lnTo>
                    <a:pt x="6016" y="13785"/>
                  </a:lnTo>
                  <a:lnTo>
                    <a:pt x="6114" y="13858"/>
                  </a:lnTo>
                  <a:lnTo>
                    <a:pt x="6235" y="13907"/>
                  </a:lnTo>
                  <a:lnTo>
                    <a:pt x="6357" y="13956"/>
                  </a:lnTo>
                  <a:lnTo>
                    <a:pt x="6479" y="13956"/>
                  </a:lnTo>
                  <a:lnTo>
                    <a:pt x="7453" y="13956"/>
                  </a:lnTo>
                  <a:lnTo>
                    <a:pt x="7453" y="13956"/>
                  </a:lnTo>
                  <a:lnTo>
                    <a:pt x="7575" y="13956"/>
                  </a:lnTo>
                  <a:lnTo>
                    <a:pt x="7721" y="13907"/>
                  </a:lnTo>
                  <a:lnTo>
                    <a:pt x="7818" y="13858"/>
                  </a:lnTo>
                  <a:lnTo>
                    <a:pt x="7940" y="13785"/>
                  </a:lnTo>
                  <a:lnTo>
                    <a:pt x="8013" y="13688"/>
                  </a:lnTo>
                  <a:lnTo>
                    <a:pt x="8086" y="13566"/>
                  </a:lnTo>
                  <a:lnTo>
                    <a:pt x="8135" y="13444"/>
                  </a:lnTo>
                  <a:lnTo>
                    <a:pt x="8159" y="13322"/>
                  </a:lnTo>
                  <a:lnTo>
                    <a:pt x="8330" y="11886"/>
                  </a:lnTo>
                  <a:lnTo>
                    <a:pt x="8330" y="11886"/>
                  </a:lnTo>
                  <a:lnTo>
                    <a:pt x="8622" y="11788"/>
                  </a:lnTo>
                  <a:lnTo>
                    <a:pt x="8914" y="11691"/>
                  </a:lnTo>
                  <a:lnTo>
                    <a:pt x="9207" y="11545"/>
                  </a:lnTo>
                  <a:lnTo>
                    <a:pt x="9475" y="11423"/>
                  </a:lnTo>
                  <a:lnTo>
                    <a:pt x="10619" y="12324"/>
                  </a:lnTo>
                  <a:lnTo>
                    <a:pt x="10619" y="12324"/>
                  </a:lnTo>
                  <a:lnTo>
                    <a:pt x="10717" y="12373"/>
                  </a:lnTo>
                  <a:lnTo>
                    <a:pt x="10838" y="12421"/>
                  </a:lnTo>
                  <a:lnTo>
                    <a:pt x="10960" y="12470"/>
                  </a:lnTo>
                  <a:lnTo>
                    <a:pt x="11106" y="12470"/>
                  </a:lnTo>
                  <a:lnTo>
                    <a:pt x="11228" y="12446"/>
                  </a:lnTo>
                  <a:lnTo>
                    <a:pt x="11350" y="12397"/>
                  </a:lnTo>
                  <a:lnTo>
                    <a:pt x="11472" y="12348"/>
                  </a:lnTo>
                  <a:lnTo>
                    <a:pt x="11569" y="12251"/>
                  </a:lnTo>
                  <a:lnTo>
                    <a:pt x="12251" y="11569"/>
                  </a:lnTo>
                  <a:lnTo>
                    <a:pt x="12251" y="11569"/>
                  </a:lnTo>
                  <a:lnTo>
                    <a:pt x="12324" y="11472"/>
                  </a:lnTo>
                  <a:lnTo>
                    <a:pt x="12397" y="11350"/>
                  </a:lnTo>
                  <a:lnTo>
                    <a:pt x="12422" y="11228"/>
                  </a:lnTo>
                  <a:lnTo>
                    <a:pt x="12446" y="11106"/>
                  </a:lnTo>
                  <a:lnTo>
                    <a:pt x="12446" y="10984"/>
                  </a:lnTo>
                  <a:lnTo>
                    <a:pt x="12422" y="10863"/>
                  </a:lnTo>
                  <a:lnTo>
                    <a:pt x="12373" y="10741"/>
                  </a:lnTo>
                  <a:lnTo>
                    <a:pt x="12300" y="10619"/>
                  </a:lnTo>
                  <a:lnTo>
                    <a:pt x="11399" y="9474"/>
                  </a:lnTo>
                  <a:lnTo>
                    <a:pt x="11399" y="9474"/>
                  </a:lnTo>
                  <a:lnTo>
                    <a:pt x="11545" y="9206"/>
                  </a:lnTo>
                  <a:lnTo>
                    <a:pt x="11667" y="8914"/>
                  </a:lnTo>
                  <a:lnTo>
                    <a:pt x="11788" y="8646"/>
                  </a:lnTo>
                  <a:lnTo>
                    <a:pt x="11861" y="8354"/>
                  </a:lnTo>
                  <a:lnTo>
                    <a:pt x="13323" y="8184"/>
                  </a:lnTo>
                  <a:lnTo>
                    <a:pt x="13323" y="8184"/>
                  </a:lnTo>
                  <a:lnTo>
                    <a:pt x="13444" y="8159"/>
                  </a:lnTo>
                  <a:lnTo>
                    <a:pt x="13566" y="8111"/>
                  </a:lnTo>
                  <a:lnTo>
                    <a:pt x="13664" y="8037"/>
                  </a:lnTo>
                  <a:lnTo>
                    <a:pt x="13761" y="7940"/>
                  </a:lnTo>
                  <a:lnTo>
                    <a:pt x="13834" y="7843"/>
                  </a:lnTo>
                  <a:lnTo>
                    <a:pt x="13907" y="7721"/>
                  </a:lnTo>
                  <a:lnTo>
                    <a:pt x="13932" y="7599"/>
                  </a:lnTo>
                  <a:lnTo>
                    <a:pt x="13956" y="7453"/>
                  </a:lnTo>
                  <a:lnTo>
                    <a:pt x="13956" y="6503"/>
                  </a:lnTo>
                  <a:lnTo>
                    <a:pt x="13956" y="6503"/>
                  </a:lnTo>
                  <a:lnTo>
                    <a:pt x="13932" y="6381"/>
                  </a:lnTo>
                  <a:lnTo>
                    <a:pt x="13907" y="6235"/>
                  </a:lnTo>
                  <a:lnTo>
                    <a:pt x="13834" y="6138"/>
                  </a:lnTo>
                  <a:lnTo>
                    <a:pt x="13761" y="6016"/>
                  </a:lnTo>
                  <a:lnTo>
                    <a:pt x="13664" y="5943"/>
                  </a:lnTo>
                  <a:lnTo>
                    <a:pt x="13566" y="5870"/>
                  </a:lnTo>
                  <a:lnTo>
                    <a:pt x="13444" y="5821"/>
                  </a:lnTo>
                  <a:lnTo>
                    <a:pt x="13323" y="5772"/>
                  </a:lnTo>
                  <a:lnTo>
                    <a:pt x="13323" y="5772"/>
                  </a:lnTo>
                  <a:close/>
                  <a:moveTo>
                    <a:pt x="8573" y="8598"/>
                  </a:moveTo>
                  <a:lnTo>
                    <a:pt x="8573" y="8598"/>
                  </a:lnTo>
                  <a:lnTo>
                    <a:pt x="8403" y="8744"/>
                  </a:lnTo>
                  <a:lnTo>
                    <a:pt x="8232" y="8890"/>
                  </a:lnTo>
                  <a:lnTo>
                    <a:pt x="8038" y="8987"/>
                  </a:lnTo>
                  <a:lnTo>
                    <a:pt x="7818" y="9085"/>
                  </a:lnTo>
                  <a:lnTo>
                    <a:pt x="7624" y="9158"/>
                  </a:lnTo>
                  <a:lnTo>
                    <a:pt x="7404" y="9206"/>
                  </a:lnTo>
                  <a:lnTo>
                    <a:pt x="7185" y="9231"/>
                  </a:lnTo>
                  <a:lnTo>
                    <a:pt x="6966" y="9255"/>
                  </a:lnTo>
                  <a:lnTo>
                    <a:pt x="6747" y="9231"/>
                  </a:lnTo>
                  <a:lnTo>
                    <a:pt x="6528" y="9206"/>
                  </a:lnTo>
                  <a:lnTo>
                    <a:pt x="6333" y="9158"/>
                  </a:lnTo>
                  <a:lnTo>
                    <a:pt x="6114" y="9085"/>
                  </a:lnTo>
                  <a:lnTo>
                    <a:pt x="5919" y="8987"/>
                  </a:lnTo>
                  <a:lnTo>
                    <a:pt x="5724" y="8890"/>
                  </a:lnTo>
                  <a:lnTo>
                    <a:pt x="5529" y="8744"/>
                  </a:lnTo>
                  <a:lnTo>
                    <a:pt x="5359" y="8598"/>
                  </a:lnTo>
                  <a:lnTo>
                    <a:pt x="5359" y="8598"/>
                  </a:lnTo>
                  <a:lnTo>
                    <a:pt x="5212" y="8427"/>
                  </a:lnTo>
                  <a:lnTo>
                    <a:pt x="5066" y="8232"/>
                  </a:lnTo>
                  <a:lnTo>
                    <a:pt x="4969" y="8037"/>
                  </a:lnTo>
                  <a:lnTo>
                    <a:pt x="4871" y="7843"/>
                  </a:lnTo>
                  <a:lnTo>
                    <a:pt x="4798" y="7623"/>
                  </a:lnTo>
                  <a:lnTo>
                    <a:pt x="4750" y="7404"/>
                  </a:lnTo>
                  <a:lnTo>
                    <a:pt x="4701" y="7209"/>
                  </a:lnTo>
                  <a:lnTo>
                    <a:pt x="4701" y="6990"/>
                  </a:lnTo>
                  <a:lnTo>
                    <a:pt x="4701" y="6771"/>
                  </a:lnTo>
                  <a:lnTo>
                    <a:pt x="4750" y="6552"/>
                  </a:lnTo>
                  <a:lnTo>
                    <a:pt x="4798" y="6333"/>
                  </a:lnTo>
                  <a:lnTo>
                    <a:pt x="4871" y="6138"/>
                  </a:lnTo>
                  <a:lnTo>
                    <a:pt x="4969" y="5919"/>
                  </a:lnTo>
                  <a:lnTo>
                    <a:pt x="5066" y="5724"/>
                  </a:lnTo>
                  <a:lnTo>
                    <a:pt x="5212" y="5553"/>
                  </a:lnTo>
                  <a:lnTo>
                    <a:pt x="5359" y="5383"/>
                  </a:lnTo>
                  <a:lnTo>
                    <a:pt x="5359" y="5383"/>
                  </a:lnTo>
                  <a:lnTo>
                    <a:pt x="5529" y="5212"/>
                  </a:lnTo>
                  <a:lnTo>
                    <a:pt x="5724" y="5091"/>
                  </a:lnTo>
                  <a:lnTo>
                    <a:pt x="5919" y="4969"/>
                  </a:lnTo>
                  <a:lnTo>
                    <a:pt x="6114" y="4871"/>
                  </a:lnTo>
                  <a:lnTo>
                    <a:pt x="6333" y="4798"/>
                  </a:lnTo>
                  <a:lnTo>
                    <a:pt x="6528" y="4750"/>
                  </a:lnTo>
                  <a:lnTo>
                    <a:pt x="6747" y="4725"/>
                  </a:lnTo>
                  <a:lnTo>
                    <a:pt x="6966" y="4701"/>
                  </a:lnTo>
                  <a:lnTo>
                    <a:pt x="7185" y="4725"/>
                  </a:lnTo>
                  <a:lnTo>
                    <a:pt x="7404" y="4750"/>
                  </a:lnTo>
                  <a:lnTo>
                    <a:pt x="7624" y="4798"/>
                  </a:lnTo>
                  <a:lnTo>
                    <a:pt x="7818" y="4871"/>
                  </a:lnTo>
                  <a:lnTo>
                    <a:pt x="8038" y="4969"/>
                  </a:lnTo>
                  <a:lnTo>
                    <a:pt x="8232" y="5091"/>
                  </a:lnTo>
                  <a:lnTo>
                    <a:pt x="8403" y="5212"/>
                  </a:lnTo>
                  <a:lnTo>
                    <a:pt x="8573" y="5383"/>
                  </a:lnTo>
                  <a:lnTo>
                    <a:pt x="8573" y="5383"/>
                  </a:lnTo>
                  <a:lnTo>
                    <a:pt x="8744" y="5553"/>
                  </a:lnTo>
                  <a:lnTo>
                    <a:pt x="8866" y="5724"/>
                  </a:lnTo>
                  <a:lnTo>
                    <a:pt x="8987" y="5919"/>
                  </a:lnTo>
                  <a:lnTo>
                    <a:pt x="9085" y="6138"/>
                  </a:lnTo>
                  <a:lnTo>
                    <a:pt x="9158" y="6333"/>
                  </a:lnTo>
                  <a:lnTo>
                    <a:pt x="9207" y="6552"/>
                  </a:lnTo>
                  <a:lnTo>
                    <a:pt x="9231" y="6771"/>
                  </a:lnTo>
                  <a:lnTo>
                    <a:pt x="9231" y="6990"/>
                  </a:lnTo>
                  <a:lnTo>
                    <a:pt x="9231" y="7209"/>
                  </a:lnTo>
                  <a:lnTo>
                    <a:pt x="9207" y="7404"/>
                  </a:lnTo>
                  <a:lnTo>
                    <a:pt x="9158" y="7623"/>
                  </a:lnTo>
                  <a:lnTo>
                    <a:pt x="9085" y="7843"/>
                  </a:lnTo>
                  <a:lnTo>
                    <a:pt x="8987" y="8037"/>
                  </a:lnTo>
                  <a:lnTo>
                    <a:pt x="8866" y="8232"/>
                  </a:lnTo>
                  <a:lnTo>
                    <a:pt x="8744" y="8427"/>
                  </a:lnTo>
                  <a:lnTo>
                    <a:pt x="8573" y="8598"/>
                  </a:lnTo>
                  <a:lnTo>
                    <a:pt x="8573" y="8598"/>
                  </a:lnTo>
                  <a:close/>
                </a:path>
              </a:pathLst>
            </a:custGeom>
            <a:noFill/>
            <a:ln w="158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699;p37">
              <a:extLst>
                <a:ext uri="{FF2B5EF4-FFF2-40B4-BE49-F238E27FC236}">
                  <a16:creationId xmlns:a16="http://schemas.microsoft.com/office/drawing/2014/main" id="{4B584FE5-3050-43C6-9F86-2506E1FC6FFD}"/>
                </a:ext>
              </a:extLst>
            </p:cNvPr>
            <p:cNvSpPr/>
            <p:nvPr/>
          </p:nvSpPr>
          <p:spPr>
            <a:xfrm>
              <a:off x="5566575" y="3193575"/>
              <a:ext cx="198525" cy="198525"/>
            </a:xfrm>
            <a:custGeom>
              <a:avLst/>
              <a:gdLst/>
              <a:ahLst/>
              <a:cxnLst/>
              <a:rect l="l" t="t" r="r" b="b"/>
              <a:pathLst>
                <a:path w="7941" h="7941" fill="none" extrusionOk="0">
                  <a:moveTo>
                    <a:pt x="7258" y="2144"/>
                  </a:moveTo>
                  <a:lnTo>
                    <a:pt x="6138" y="2388"/>
                  </a:lnTo>
                  <a:lnTo>
                    <a:pt x="6138" y="2388"/>
                  </a:lnTo>
                  <a:lnTo>
                    <a:pt x="6016" y="2217"/>
                  </a:lnTo>
                  <a:lnTo>
                    <a:pt x="5870" y="2071"/>
                  </a:lnTo>
                  <a:lnTo>
                    <a:pt x="6260" y="975"/>
                  </a:lnTo>
                  <a:lnTo>
                    <a:pt x="6260" y="975"/>
                  </a:lnTo>
                  <a:lnTo>
                    <a:pt x="6284" y="902"/>
                  </a:lnTo>
                  <a:lnTo>
                    <a:pt x="6284" y="829"/>
                  </a:lnTo>
                  <a:lnTo>
                    <a:pt x="6260" y="683"/>
                  </a:lnTo>
                  <a:lnTo>
                    <a:pt x="6162" y="561"/>
                  </a:lnTo>
                  <a:lnTo>
                    <a:pt x="6114" y="488"/>
                  </a:lnTo>
                  <a:lnTo>
                    <a:pt x="6065" y="464"/>
                  </a:lnTo>
                  <a:lnTo>
                    <a:pt x="5553" y="196"/>
                  </a:lnTo>
                  <a:lnTo>
                    <a:pt x="5553" y="196"/>
                  </a:lnTo>
                  <a:lnTo>
                    <a:pt x="5480" y="171"/>
                  </a:lnTo>
                  <a:lnTo>
                    <a:pt x="5407" y="171"/>
                  </a:lnTo>
                  <a:lnTo>
                    <a:pt x="5261" y="171"/>
                  </a:lnTo>
                  <a:lnTo>
                    <a:pt x="5115" y="244"/>
                  </a:lnTo>
                  <a:lnTo>
                    <a:pt x="5066" y="293"/>
                  </a:lnTo>
                  <a:lnTo>
                    <a:pt x="5018" y="342"/>
                  </a:lnTo>
                  <a:lnTo>
                    <a:pt x="4384" y="1316"/>
                  </a:lnTo>
                  <a:lnTo>
                    <a:pt x="4384" y="1316"/>
                  </a:lnTo>
                  <a:lnTo>
                    <a:pt x="4165" y="1292"/>
                  </a:lnTo>
                  <a:lnTo>
                    <a:pt x="3970" y="1292"/>
                  </a:lnTo>
                  <a:lnTo>
                    <a:pt x="3483" y="244"/>
                  </a:lnTo>
                  <a:lnTo>
                    <a:pt x="3483" y="244"/>
                  </a:lnTo>
                  <a:lnTo>
                    <a:pt x="3435" y="171"/>
                  </a:lnTo>
                  <a:lnTo>
                    <a:pt x="3386" y="123"/>
                  </a:lnTo>
                  <a:lnTo>
                    <a:pt x="3264" y="50"/>
                  </a:lnTo>
                  <a:lnTo>
                    <a:pt x="3118" y="1"/>
                  </a:lnTo>
                  <a:lnTo>
                    <a:pt x="3045" y="1"/>
                  </a:lnTo>
                  <a:lnTo>
                    <a:pt x="2972" y="25"/>
                  </a:lnTo>
                  <a:lnTo>
                    <a:pt x="2436" y="196"/>
                  </a:lnTo>
                  <a:lnTo>
                    <a:pt x="2436" y="196"/>
                  </a:lnTo>
                  <a:lnTo>
                    <a:pt x="2363" y="220"/>
                  </a:lnTo>
                  <a:lnTo>
                    <a:pt x="2290" y="269"/>
                  </a:lnTo>
                  <a:lnTo>
                    <a:pt x="2192" y="391"/>
                  </a:lnTo>
                  <a:lnTo>
                    <a:pt x="2144" y="537"/>
                  </a:lnTo>
                  <a:lnTo>
                    <a:pt x="2144" y="610"/>
                  </a:lnTo>
                  <a:lnTo>
                    <a:pt x="2144" y="683"/>
                  </a:lnTo>
                  <a:lnTo>
                    <a:pt x="2387" y="1828"/>
                  </a:lnTo>
                  <a:lnTo>
                    <a:pt x="2387" y="1828"/>
                  </a:lnTo>
                  <a:lnTo>
                    <a:pt x="2217" y="1949"/>
                  </a:lnTo>
                  <a:lnTo>
                    <a:pt x="2071" y="2095"/>
                  </a:lnTo>
                  <a:lnTo>
                    <a:pt x="999" y="1681"/>
                  </a:lnTo>
                  <a:lnTo>
                    <a:pt x="999" y="1681"/>
                  </a:lnTo>
                  <a:lnTo>
                    <a:pt x="926" y="1681"/>
                  </a:lnTo>
                  <a:lnTo>
                    <a:pt x="829" y="1657"/>
                  </a:lnTo>
                  <a:lnTo>
                    <a:pt x="682" y="1706"/>
                  </a:lnTo>
                  <a:lnTo>
                    <a:pt x="561" y="1779"/>
                  </a:lnTo>
                  <a:lnTo>
                    <a:pt x="512" y="1828"/>
                  </a:lnTo>
                  <a:lnTo>
                    <a:pt x="463" y="1901"/>
                  </a:lnTo>
                  <a:lnTo>
                    <a:pt x="220" y="2388"/>
                  </a:lnTo>
                  <a:lnTo>
                    <a:pt x="220" y="2388"/>
                  </a:lnTo>
                  <a:lnTo>
                    <a:pt x="195" y="2461"/>
                  </a:lnTo>
                  <a:lnTo>
                    <a:pt x="171" y="2534"/>
                  </a:lnTo>
                  <a:lnTo>
                    <a:pt x="195" y="2704"/>
                  </a:lnTo>
                  <a:lnTo>
                    <a:pt x="244" y="2826"/>
                  </a:lnTo>
                  <a:lnTo>
                    <a:pt x="293" y="2899"/>
                  </a:lnTo>
                  <a:lnTo>
                    <a:pt x="366" y="2948"/>
                  </a:lnTo>
                  <a:lnTo>
                    <a:pt x="1340" y="3581"/>
                  </a:lnTo>
                  <a:lnTo>
                    <a:pt x="1340" y="3581"/>
                  </a:lnTo>
                  <a:lnTo>
                    <a:pt x="1316" y="3776"/>
                  </a:lnTo>
                  <a:lnTo>
                    <a:pt x="1291" y="3995"/>
                  </a:lnTo>
                  <a:lnTo>
                    <a:pt x="244" y="4482"/>
                  </a:lnTo>
                  <a:lnTo>
                    <a:pt x="244" y="4482"/>
                  </a:lnTo>
                  <a:lnTo>
                    <a:pt x="195" y="4507"/>
                  </a:lnTo>
                  <a:lnTo>
                    <a:pt x="122" y="4555"/>
                  </a:lnTo>
                  <a:lnTo>
                    <a:pt x="49" y="4701"/>
                  </a:lnTo>
                  <a:lnTo>
                    <a:pt x="0" y="4848"/>
                  </a:lnTo>
                  <a:lnTo>
                    <a:pt x="25" y="4921"/>
                  </a:lnTo>
                  <a:lnTo>
                    <a:pt x="25" y="4994"/>
                  </a:lnTo>
                  <a:lnTo>
                    <a:pt x="220" y="5530"/>
                  </a:lnTo>
                  <a:lnTo>
                    <a:pt x="220" y="5530"/>
                  </a:lnTo>
                  <a:lnTo>
                    <a:pt x="244" y="5578"/>
                  </a:lnTo>
                  <a:lnTo>
                    <a:pt x="293" y="5651"/>
                  </a:lnTo>
                  <a:lnTo>
                    <a:pt x="390" y="5749"/>
                  </a:lnTo>
                  <a:lnTo>
                    <a:pt x="536" y="5797"/>
                  </a:lnTo>
                  <a:lnTo>
                    <a:pt x="609" y="5797"/>
                  </a:lnTo>
                  <a:lnTo>
                    <a:pt x="682" y="5797"/>
                  </a:lnTo>
                  <a:lnTo>
                    <a:pt x="1827" y="5554"/>
                  </a:lnTo>
                  <a:lnTo>
                    <a:pt x="1827" y="5554"/>
                  </a:lnTo>
                  <a:lnTo>
                    <a:pt x="1949" y="5724"/>
                  </a:lnTo>
                  <a:lnTo>
                    <a:pt x="2095" y="5870"/>
                  </a:lnTo>
                  <a:lnTo>
                    <a:pt x="1705" y="6966"/>
                  </a:lnTo>
                  <a:lnTo>
                    <a:pt x="1705" y="6966"/>
                  </a:lnTo>
                  <a:lnTo>
                    <a:pt x="1681" y="7040"/>
                  </a:lnTo>
                  <a:lnTo>
                    <a:pt x="1681" y="7113"/>
                  </a:lnTo>
                  <a:lnTo>
                    <a:pt x="1705" y="7259"/>
                  </a:lnTo>
                  <a:lnTo>
                    <a:pt x="1778" y="7380"/>
                  </a:lnTo>
                  <a:lnTo>
                    <a:pt x="1851" y="7429"/>
                  </a:lnTo>
                  <a:lnTo>
                    <a:pt x="1900" y="7478"/>
                  </a:lnTo>
                  <a:lnTo>
                    <a:pt x="2412" y="7721"/>
                  </a:lnTo>
                  <a:lnTo>
                    <a:pt x="2412" y="7721"/>
                  </a:lnTo>
                  <a:lnTo>
                    <a:pt x="2485" y="7770"/>
                  </a:lnTo>
                  <a:lnTo>
                    <a:pt x="2558" y="7770"/>
                  </a:lnTo>
                  <a:lnTo>
                    <a:pt x="2704" y="7770"/>
                  </a:lnTo>
                  <a:lnTo>
                    <a:pt x="2850" y="7697"/>
                  </a:lnTo>
                  <a:lnTo>
                    <a:pt x="2899" y="7648"/>
                  </a:lnTo>
                  <a:lnTo>
                    <a:pt x="2947" y="7600"/>
                  </a:lnTo>
                  <a:lnTo>
                    <a:pt x="3581" y="6625"/>
                  </a:lnTo>
                  <a:lnTo>
                    <a:pt x="3581" y="6625"/>
                  </a:lnTo>
                  <a:lnTo>
                    <a:pt x="3800" y="6650"/>
                  </a:lnTo>
                  <a:lnTo>
                    <a:pt x="3995" y="6650"/>
                  </a:lnTo>
                  <a:lnTo>
                    <a:pt x="4482" y="7697"/>
                  </a:lnTo>
                  <a:lnTo>
                    <a:pt x="4482" y="7697"/>
                  </a:lnTo>
                  <a:lnTo>
                    <a:pt x="4531" y="7770"/>
                  </a:lnTo>
                  <a:lnTo>
                    <a:pt x="4579" y="7819"/>
                  </a:lnTo>
                  <a:lnTo>
                    <a:pt x="4701" y="7892"/>
                  </a:lnTo>
                  <a:lnTo>
                    <a:pt x="4847" y="7941"/>
                  </a:lnTo>
                  <a:lnTo>
                    <a:pt x="4920" y="7941"/>
                  </a:lnTo>
                  <a:lnTo>
                    <a:pt x="4993" y="7916"/>
                  </a:lnTo>
                  <a:lnTo>
                    <a:pt x="5529" y="7746"/>
                  </a:lnTo>
                  <a:lnTo>
                    <a:pt x="5529" y="7746"/>
                  </a:lnTo>
                  <a:lnTo>
                    <a:pt x="5602" y="7721"/>
                  </a:lnTo>
                  <a:lnTo>
                    <a:pt x="5651" y="7673"/>
                  </a:lnTo>
                  <a:lnTo>
                    <a:pt x="5748" y="7551"/>
                  </a:lnTo>
                  <a:lnTo>
                    <a:pt x="5821" y="7405"/>
                  </a:lnTo>
                  <a:lnTo>
                    <a:pt x="5821" y="7332"/>
                  </a:lnTo>
                  <a:lnTo>
                    <a:pt x="5821" y="7259"/>
                  </a:lnTo>
                  <a:lnTo>
                    <a:pt x="5578" y="6114"/>
                  </a:lnTo>
                  <a:lnTo>
                    <a:pt x="5578" y="6114"/>
                  </a:lnTo>
                  <a:lnTo>
                    <a:pt x="5724" y="5992"/>
                  </a:lnTo>
                  <a:lnTo>
                    <a:pt x="5894" y="5846"/>
                  </a:lnTo>
                  <a:lnTo>
                    <a:pt x="6966" y="6260"/>
                  </a:lnTo>
                  <a:lnTo>
                    <a:pt x="6966" y="6260"/>
                  </a:lnTo>
                  <a:lnTo>
                    <a:pt x="7039" y="6260"/>
                  </a:lnTo>
                  <a:lnTo>
                    <a:pt x="7112" y="6285"/>
                  </a:lnTo>
                  <a:lnTo>
                    <a:pt x="7258" y="6236"/>
                  </a:lnTo>
                  <a:lnTo>
                    <a:pt x="7404" y="6163"/>
                  </a:lnTo>
                  <a:lnTo>
                    <a:pt x="7453" y="6114"/>
                  </a:lnTo>
                  <a:lnTo>
                    <a:pt x="7502" y="6041"/>
                  </a:lnTo>
                  <a:lnTo>
                    <a:pt x="7745" y="5530"/>
                  </a:lnTo>
                  <a:lnTo>
                    <a:pt x="7745" y="5530"/>
                  </a:lnTo>
                  <a:lnTo>
                    <a:pt x="7770" y="5481"/>
                  </a:lnTo>
                  <a:lnTo>
                    <a:pt x="7794" y="5383"/>
                  </a:lnTo>
                  <a:lnTo>
                    <a:pt x="7770" y="5237"/>
                  </a:lnTo>
                  <a:lnTo>
                    <a:pt x="7697" y="5115"/>
                  </a:lnTo>
                  <a:lnTo>
                    <a:pt x="7648" y="5042"/>
                  </a:lnTo>
                  <a:lnTo>
                    <a:pt x="7599" y="4994"/>
                  </a:lnTo>
                  <a:lnTo>
                    <a:pt x="6625" y="4360"/>
                  </a:lnTo>
                  <a:lnTo>
                    <a:pt x="6625" y="4360"/>
                  </a:lnTo>
                  <a:lnTo>
                    <a:pt x="6649" y="4166"/>
                  </a:lnTo>
                  <a:lnTo>
                    <a:pt x="6649" y="3946"/>
                  </a:lnTo>
                  <a:lnTo>
                    <a:pt x="7697" y="3459"/>
                  </a:lnTo>
                  <a:lnTo>
                    <a:pt x="7697" y="3459"/>
                  </a:lnTo>
                  <a:lnTo>
                    <a:pt x="7770" y="3435"/>
                  </a:lnTo>
                  <a:lnTo>
                    <a:pt x="7843" y="3386"/>
                  </a:lnTo>
                  <a:lnTo>
                    <a:pt x="7916" y="3240"/>
                  </a:lnTo>
                  <a:lnTo>
                    <a:pt x="7940" y="3094"/>
                  </a:lnTo>
                  <a:lnTo>
                    <a:pt x="7940" y="3021"/>
                  </a:lnTo>
                  <a:lnTo>
                    <a:pt x="7940" y="2948"/>
                  </a:lnTo>
                  <a:lnTo>
                    <a:pt x="7745" y="2412"/>
                  </a:lnTo>
                  <a:lnTo>
                    <a:pt x="7745" y="2412"/>
                  </a:lnTo>
                  <a:lnTo>
                    <a:pt x="7721" y="2339"/>
                  </a:lnTo>
                  <a:lnTo>
                    <a:pt x="7672" y="2290"/>
                  </a:lnTo>
                  <a:lnTo>
                    <a:pt x="7551" y="2193"/>
                  </a:lnTo>
                  <a:lnTo>
                    <a:pt x="7429" y="2144"/>
                  </a:lnTo>
                  <a:lnTo>
                    <a:pt x="7356" y="2144"/>
                  </a:lnTo>
                  <a:lnTo>
                    <a:pt x="7258" y="2144"/>
                  </a:lnTo>
                  <a:lnTo>
                    <a:pt x="7258" y="2144"/>
                  </a:lnTo>
                  <a:close/>
                  <a:moveTo>
                    <a:pt x="5480" y="4726"/>
                  </a:moveTo>
                  <a:lnTo>
                    <a:pt x="5480" y="4726"/>
                  </a:lnTo>
                  <a:lnTo>
                    <a:pt x="5383" y="4872"/>
                  </a:lnTo>
                  <a:lnTo>
                    <a:pt x="5286" y="4994"/>
                  </a:lnTo>
                  <a:lnTo>
                    <a:pt x="5188" y="5140"/>
                  </a:lnTo>
                  <a:lnTo>
                    <a:pt x="5066" y="5237"/>
                  </a:lnTo>
                  <a:lnTo>
                    <a:pt x="4945" y="5335"/>
                  </a:lnTo>
                  <a:lnTo>
                    <a:pt x="4798" y="5432"/>
                  </a:lnTo>
                  <a:lnTo>
                    <a:pt x="4652" y="5505"/>
                  </a:lnTo>
                  <a:lnTo>
                    <a:pt x="4506" y="5554"/>
                  </a:lnTo>
                  <a:lnTo>
                    <a:pt x="4360" y="5603"/>
                  </a:lnTo>
                  <a:lnTo>
                    <a:pt x="4190" y="5627"/>
                  </a:lnTo>
                  <a:lnTo>
                    <a:pt x="4043" y="5651"/>
                  </a:lnTo>
                  <a:lnTo>
                    <a:pt x="3873" y="5627"/>
                  </a:lnTo>
                  <a:lnTo>
                    <a:pt x="3702" y="5627"/>
                  </a:lnTo>
                  <a:lnTo>
                    <a:pt x="3556" y="5578"/>
                  </a:lnTo>
                  <a:lnTo>
                    <a:pt x="3386" y="5530"/>
                  </a:lnTo>
                  <a:lnTo>
                    <a:pt x="3240" y="5456"/>
                  </a:lnTo>
                  <a:lnTo>
                    <a:pt x="3240" y="5456"/>
                  </a:lnTo>
                  <a:lnTo>
                    <a:pt x="3094" y="5383"/>
                  </a:lnTo>
                  <a:lnTo>
                    <a:pt x="2947" y="5286"/>
                  </a:lnTo>
                  <a:lnTo>
                    <a:pt x="2826" y="5164"/>
                  </a:lnTo>
                  <a:lnTo>
                    <a:pt x="2704" y="5067"/>
                  </a:lnTo>
                  <a:lnTo>
                    <a:pt x="2606" y="4921"/>
                  </a:lnTo>
                  <a:lnTo>
                    <a:pt x="2533" y="4799"/>
                  </a:lnTo>
                  <a:lnTo>
                    <a:pt x="2460" y="4653"/>
                  </a:lnTo>
                  <a:lnTo>
                    <a:pt x="2387" y="4507"/>
                  </a:lnTo>
                  <a:lnTo>
                    <a:pt x="2363" y="4336"/>
                  </a:lnTo>
                  <a:lnTo>
                    <a:pt x="2314" y="4190"/>
                  </a:lnTo>
                  <a:lnTo>
                    <a:pt x="2314" y="4020"/>
                  </a:lnTo>
                  <a:lnTo>
                    <a:pt x="2314" y="3873"/>
                  </a:lnTo>
                  <a:lnTo>
                    <a:pt x="2339" y="3703"/>
                  </a:lnTo>
                  <a:lnTo>
                    <a:pt x="2363" y="3532"/>
                  </a:lnTo>
                  <a:lnTo>
                    <a:pt x="2412" y="3386"/>
                  </a:lnTo>
                  <a:lnTo>
                    <a:pt x="2485" y="3216"/>
                  </a:lnTo>
                  <a:lnTo>
                    <a:pt x="2485" y="3216"/>
                  </a:lnTo>
                  <a:lnTo>
                    <a:pt x="2582" y="3070"/>
                  </a:lnTo>
                  <a:lnTo>
                    <a:pt x="2680" y="2948"/>
                  </a:lnTo>
                  <a:lnTo>
                    <a:pt x="2777" y="2802"/>
                  </a:lnTo>
                  <a:lnTo>
                    <a:pt x="2899" y="2704"/>
                  </a:lnTo>
                  <a:lnTo>
                    <a:pt x="3020" y="2607"/>
                  </a:lnTo>
                  <a:lnTo>
                    <a:pt x="3167" y="2509"/>
                  </a:lnTo>
                  <a:lnTo>
                    <a:pt x="3313" y="2436"/>
                  </a:lnTo>
                  <a:lnTo>
                    <a:pt x="3459" y="2388"/>
                  </a:lnTo>
                  <a:lnTo>
                    <a:pt x="3605" y="2339"/>
                  </a:lnTo>
                  <a:lnTo>
                    <a:pt x="3775" y="2315"/>
                  </a:lnTo>
                  <a:lnTo>
                    <a:pt x="3922" y="2290"/>
                  </a:lnTo>
                  <a:lnTo>
                    <a:pt x="4092" y="2315"/>
                  </a:lnTo>
                  <a:lnTo>
                    <a:pt x="4263" y="2315"/>
                  </a:lnTo>
                  <a:lnTo>
                    <a:pt x="4409" y="2363"/>
                  </a:lnTo>
                  <a:lnTo>
                    <a:pt x="4579" y="2412"/>
                  </a:lnTo>
                  <a:lnTo>
                    <a:pt x="4725" y="2485"/>
                  </a:lnTo>
                  <a:lnTo>
                    <a:pt x="4725" y="2485"/>
                  </a:lnTo>
                  <a:lnTo>
                    <a:pt x="4871" y="2558"/>
                  </a:lnTo>
                  <a:lnTo>
                    <a:pt x="5018" y="2656"/>
                  </a:lnTo>
                  <a:lnTo>
                    <a:pt x="5139" y="2777"/>
                  </a:lnTo>
                  <a:lnTo>
                    <a:pt x="5261" y="2875"/>
                  </a:lnTo>
                  <a:lnTo>
                    <a:pt x="5359" y="3021"/>
                  </a:lnTo>
                  <a:lnTo>
                    <a:pt x="5432" y="3143"/>
                  </a:lnTo>
                  <a:lnTo>
                    <a:pt x="5505" y="3289"/>
                  </a:lnTo>
                  <a:lnTo>
                    <a:pt x="5578" y="3435"/>
                  </a:lnTo>
                  <a:lnTo>
                    <a:pt x="5602" y="3605"/>
                  </a:lnTo>
                  <a:lnTo>
                    <a:pt x="5626" y="3752"/>
                  </a:lnTo>
                  <a:lnTo>
                    <a:pt x="5651" y="3922"/>
                  </a:lnTo>
                  <a:lnTo>
                    <a:pt x="5651" y="4068"/>
                  </a:lnTo>
                  <a:lnTo>
                    <a:pt x="5626" y="4239"/>
                  </a:lnTo>
                  <a:lnTo>
                    <a:pt x="5602" y="4409"/>
                  </a:lnTo>
                  <a:lnTo>
                    <a:pt x="5553" y="4555"/>
                  </a:lnTo>
                  <a:lnTo>
                    <a:pt x="5480" y="4726"/>
                  </a:lnTo>
                  <a:lnTo>
                    <a:pt x="5480" y="4726"/>
                  </a:lnTo>
                  <a:close/>
                </a:path>
              </a:pathLst>
            </a:custGeom>
            <a:noFill/>
            <a:ln w="158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extLst>
      <p:ext uri="{BB962C8B-B14F-4D97-AF65-F5344CB8AC3E}">
        <p14:creationId xmlns:p14="http://schemas.microsoft.com/office/powerpoint/2010/main" val="13144149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Subject liaison expertise is critical for success</a:t>
            </a:r>
            <a:endParaRPr dirty="0"/>
          </a:p>
        </p:txBody>
      </p:sp>
      <p:sp>
        <p:nvSpPr>
          <p:cNvPr id="237" name="Google Shape;237;p16"/>
          <p:cNvSpPr txBox="1">
            <a:spLocks noGrp="1"/>
          </p:cNvSpPr>
          <p:nvPr>
            <p:ph type="body" idx="1"/>
          </p:nvPr>
        </p:nvSpPr>
        <p:spPr>
          <a:xfrm>
            <a:off x="814275" y="1327350"/>
            <a:ext cx="6132600" cy="3145500"/>
          </a:xfrm>
          <a:prstGeom prst="rect">
            <a:avLst/>
          </a:prstGeom>
        </p:spPr>
        <p:txBody>
          <a:bodyPr spcFirstLastPara="1" wrap="square" lIns="91425" tIns="91425" rIns="91425" bIns="91425" anchor="ctr" anchorCtr="0">
            <a:noAutofit/>
          </a:bodyPr>
          <a:lstStyle/>
          <a:p>
            <a:pPr marL="76200" lvl="0" indent="0" algn="l" rtl="0">
              <a:spcBef>
                <a:spcPts val="0"/>
              </a:spcBef>
              <a:spcAft>
                <a:spcPts val="0"/>
              </a:spcAft>
              <a:buSzPts val="2400"/>
              <a:buNone/>
            </a:pPr>
            <a:r>
              <a:rPr lang="en-US" dirty="0"/>
              <a:t>Start with the low hanging fruit.</a:t>
            </a:r>
          </a:p>
          <a:p>
            <a:pPr>
              <a:spcBef>
                <a:spcPts val="0"/>
              </a:spcBef>
            </a:pPr>
            <a:r>
              <a:rPr lang="en-US" dirty="0"/>
              <a:t>What resources are used in current library instruction? </a:t>
            </a:r>
          </a:p>
          <a:p>
            <a:pPr>
              <a:spcBef>
                <a:spcPts val="0"/>
              </a:spcBef>
            </a:pPr>
            <a:r>
              <a:rPr lang="en-US" dirty="0"/>
              <a:t>Are there resources offered that aren’t listed on guides? </a:t>
            </a:r>
          </a:p>
          <a:p>
            <a:pPr>
              <a:spcBef>
                <a:spcPts val="0"/>
              </a:spcBef>
            </a:pPr>
            <a:r>
              <a:rPr lang="en-US" dirty="0"/>
              <a:t>Does either seem correlated to use?</a:t>
            </a:r>
            <a:endParaRPr dirty="0"/>
          </a:p>
        </p:txBody>
      </p:sp>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31</a:t>
            </a:fld>
            <a:endParaRPr dirty="0"/>
          </a:p>
        </p:txBody>
      </p:sp>
      <p:grpSp>
        <p:nvGrpSpPr>
          <p:cNvPr id="10" name="Google Shape;762;p37">
            <a:extLst>
              <a:ext uri="{FF2B5EF4-FFF2-40B4-BE49-F238E27FC236}">
                <a16:creationId xmlns:a16="http://schemas.microsoft.com/office/drawing/2014/main" id="{170C755E-7779-4456-90F5-18ACBC57EFC9}"/>
              </a:ext>
            </a:extLst>
          </p:cNvPr>
          <p:cNvGrpSpPr/>
          <p:nvPr/>
        </p:nvGrpSpPr>
        <p:grpSpPr>
          <a:xfrm>
            <a:off x="152401" y="497840"/>
            <a:ext cx="558800" cy="568960"/>
            <a:chOff x="576250" y="4319400"/>
            <a:chExt cx="442075" cy="442050"/>
          </a:xfrm>
        </p:grpSpPr>
        <p:sp>
          <p:nvSpPr>
            <p:cNvPr id="11" name="Google Shape;763;p37">
              <a:extLst>
                <a:ext uri="{FF2B5EF4-FFF2-40B4-BE49-F238E27FC236}">
                  <a16:creationId xmlns:a16="http://schemas.microsoft.com/office/drawing/2014/main" id="{9C1A7D70-8FE1-407F-9E4B-2C458C87AAA7}"/>
                </a:ext>
              </a:extLst>
            </p:cNvPr>
            <p:cNvSpPr/>
            <p:nvPr/>
          </p:nvSpPr>
          <p:spPr>
            <a:xfrm>
              <a:off x="576250" y="4319400"/>
              <a:ext cx="442075" cy="442050"/>
            </a:xfrm>
            <a:custGeom>
              <a:avLst/>
              <a:gdLst/>
              <a:ahLst/>
              <a:cxnLst/>
              <a:rect l="l" t="t" r="r" b="b"/>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158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764;p37">
              <a:extLst>
                <a:ext uri="{FF2B5EF4-FFF2-40B4-BE49-F238E27FC236}">
                  <a16:creationId xmlns:a16="http://schemas.microsoft.com/office/drawing/2014/main" id="{4B7B1800-82CB-4729-9A94-260ECB74BFA5}"/>
                </a:ext>
              </a:extLst>
            </p:cNvPr>
            <p:cNvSpPr/>
            <p:nvPr/>
          </p:nvSpPr>
          <p:spPr>
            <a:xfrm>
              <a:off x="595725" y="4668875"/>
              <a:ext cx="73100" cy="73100"/>
            </a:xfrm>
            <a:custGeom>
              <a:avLst/>
              <a:gdLst/>
              <a:ahLst/>
              <a:cxnLst/>
              <a:rect l="l" t="t" r="r" b="b"/>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158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765;p37">
              <a:extLst>
                <a:ext uri="{FF2B5EF4-FFF2-40B4-BE49-F238E27FC236}">
                  <a16:creationId xmlns:a16="http://schemas.microsoft.com/office/drawing/2014/main" id="{40CD9B34-9419-45C2-87C1-894818C14627}"/>
                </a:ext>
              </a:extLst>
            </p:cNvPr>
            <p:cNvSpPr/>
            <p:nvPr/>
          </p:nvSpPr>
          <p:spPr>
            <a:xfrm>
              <a:off x="652350" y="4711500"/>
              <a:ext cx="46925" cy="46925"/>
            </a:xfrm>
            <a:custGeom>
              <a:avLst/>
              <a:gdLst/>
              <a:ahLst/>
              <a:cxnLst/>
              <a:rect l="l" t="t" r="r" b="b"/>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158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766;p37">
              <a:extLst>
                <a:ext uri="{FF2B5EF4-FFF2-40B4-BE49-F238E27FC236}">
                  <a16:creationId xmlns:a16="http://schemas.microsoft.com/office/drawing/2014/main" id="{BA9B3CBC-8D33-4474-A5DB-DEF443F6ADD5}"/>
                </a:ext>
              </a:extLst>
            </p:cNvPr>
            <p:cNvSpPr/>
            <p:nvPr/>
          </p:nvSpPr>
          <p:spPr>
            <a:xfrm>
              <a:off x="579300" y="4638450"/>
              <a:ext cx="46900" cy="46900"/>
            </a:xfrm>
            <a:custGeom>
              <a:avLst/>
              <a:gdLst/>
              <a:ahLst/>
              <a:cxnLst/>
              <a:rect l="l" t="t" r="r" b="b"/>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158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5" name="Google Shape;809;p37">
            <a:extLst>
              <a:ext uri="{FF2B5EF4-FFF2-40B4-BE49-F238E27FC236}">
                <a16:creationId xmlns:a16="http://schemas.microsoft.com/office/drawing/2014/main" id="{F2D8C5B3-113B-458E-8919-7DC83291A2BF}"/>
              </a:ext>
            </a:extLst>
          </p:cNvPr>
          <p:cNvGrpSpPr/>
          <p:nvPr/>
        </p:nvGrpSpPr>
        <p:grpSpPr>
          <a:xfrm>
            <a:off x="7141865" y="2357655"/>
            <a:ext cx="1487400" cy="1659083"/>
            <a:chOff x="3968275" y="4980625"/>
            <a:chExt cx="379975" cy="452425"/>
          </a:xfrm>
        </p:grpSpPr>
        <p:sp>
          <p:nvSpPr>
            <p:cNvPr id="16" name="Google Shape;810;p37">
              <a:extLst>
                <a:ext uri="{FF2B5EF4-FFF2-40B4-BE49-F238E27FC236}">
                  <a16:creationId xmlns:a16="http://schemas.microsoft.com/office/drawing/2014/main" id="{9DD8A6FA-92A0-43A2-B76D-DA96570934BA}"/>
                </a:ext>
              </a:extLst>
            </p:cNvPr>
            <p:cNvSpPr/>
            <p:nvPr/>
          </p:nvSpPr>
          <p:spPr>
            <a:xfrm>
              <a:off x="4168000" y="4980625"/>
              <a:ext cx="85875" cy="102325"/>
            </a:xfrm>
            <a:custGeom>
              <a:avLst/>
              <a:gdLst/>
              <a:ahLst/>
              <a:cxnLst/>
              <a:rect l="l" t="t" r="r" b="b"/>
              <a:pathLst>
                <a:path w="3435" h="4093" fill="none" extrusionOk="0">
                  <a:moveTo>
                    <a:pt x="317" y="1486"/>
                  </a:moveTo>
                  <a:lnTo>
                    <a:pt x="317" y="1486"/>
                  </a:lnTo>
                  <a:lnTo>
                    <a:pt x="487" y="1292"/>
                  </a:lnTo>
                  <a:lnTo>
                    <a:pt x="682" y="1097"/>
                  </a:lnTo>
                  <a:lnTo>
                    <a:pt x="901" y="951"/>
                  </a:lnTo>
                  <a:lnTo>
                    <a:pt x="1145" y="780"/>
                  </a:lnTo>
                  <a:lnTo>
                    <a:pt x="1388" y="658"/>
                  </a:lnTo>
                  <a:lnTo>
                    <a:pt x="1632" y="537"/>
                  </a:lnTo>
                  <a:lnTo>
                    <a:pt x="2143" y="317"/>
                  </a:lnTo>
                  <a:lnTo>
                    <a:pt x="2631" y="171"/>
                  </a:lnTo>
                  <a:lnTo>
                    <a:pt x="3020" y="74"/>
                  </a:lnTo>
                  <a:lnTo>
                    <a:pt x="3386" y="1"/>
                  </a:lnTo>
                  <a:lnTo>
                    <a:pt x="3386" y="1"/>
                  </a:lnTo>
                  <a:lnTo>
                    <a:pt x="3410" y="366"/>
                  </a:lnTo>
                  <a:lnTo>
                    <a:pt x="3434" y="780"/>
                  </a:lnTo>
                  <a:lnTo>
                    <a:pt x="3434" y="1267"/>
                  </a:lnTo>
                  <a:lnTo>
                    <a:pt x="3410" y="1827"/>
                  </a:lnTo>
                  <a:lnTo>
                    <a:pt x="3386" y="2095"/>
                  </a:lnTo>
                  <a:lnTo>
                    <a:pt x="3312" y="2363"/>
                  </a:lnTo>
                  <a:lnTo>
                    <a:pt x="3264" y="2655"/>
                  </a:lnTo>
                  <a:lnTo>
                    <a:pt x="3166" y="2899"/>
                  </a:lnTo>
                  <a:lnTo>
                    <a:pt x="3045" y="3143"/>
                  </a:lnTo>
                  <a:lnTo>
                    <a:pt x="2923" y="3362"/>
                  </a:lnTo>
                  <a:lnTo>
                    <a:pt x="2923" y="3362"/>
                  </a:lnTo>
                  <a:lnTo>
                    <a:pt x="2752" y="3557"/>
                  </a:lnTo>
                  <a:lnTo>
                    <a:pt x="2582" y="3703"/>
                  </a:lnTo>
                  <a:lnTo>
                    <a:pt x="2387" y="3824"/>
                  </a:lnTo>
                  <a:lnTo>
                    <a:pt x="2192" y="3922"/>
                  </a:lnTo>
                  <a:lnTo>
                    <a:pt x="1997" y="3995"/>
                  </a:lnTo>
                  <a:lnTo>
                    <a:pt x="1778" y="4044"/>
                  </a:lnTo>
                  <a:lnTo>
                    <a:pt x="1583" y="4092"/>
                  </a:lnTo>
                  <a:lnTo>
                    <a:pt x="1388" y="4092"/>
                  </a:lnTo>
                  <a:lnTo>
                    <a:pt x="1047" y="4092"/>
                  </a:lnTo>
                  <a:lnTo>
                    <a:pt x="755" y="4044"/>
                  </a:lnTo>
                  <a:lnTo>
                    <a:pt x="487" y="3995"/>
                  </a:lnTo>
                  <a:lnTo>
                    <a:pt x="487" y="3995"/>
                  </a:lnTo>
                  <a:lnTo>
                    <a:pt x="341" y="3751"/>
                  </a:lnTo>
                  <a:lnTo>
                    <a:pt x="219" y="3483"/>
                  </a:lnTo>
                  <a:lnTo>
                    <a:pt x="98" y="3143"/>
                  </a:lnTo>
                  <a:lnTo>
                    <a:pt x="49" y="2972"/>
                  </a:lnTo>
                  <a:lnTo>
                    <a:pt x="25" y="2753"/>
                  </a:lnTo>
                  <a:lnTo>
                    <a:pt x="0" y="2558"/>
                  </a:lnTo>
                  <a:lnTo>
                    <a:pt x="0" y="2339"/>
                  </a:lnTo>
                  <a:lnTo>
                    <a:pt x="25" y="2120"/>
                  </a:lnTo>
                  <a:lnTo>
                    <a:pt x="98" y="1900"/>
                  </a:lnTo>
                  <a:lnTo>
                    <a:pt x="195" y="1706"/>
                  </a:lnTo>
                  <a:lnTo>
                    <a:pt x="317" y="1486"/>
                  </a:lnTo>
                  <a:lnTo>
                    <a:pt x="317" y="1486"/>
                  </a:lnTo>
                  <a:close/>
                </a:path>
              </a:pathLst>
            </a:custGeom>
            <a:noFill/>
            <a:ln w="3810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811;p37">
              <a:extLst>
                <a:ext uri="{FF2B5EF4-FFF2-40B4-BE49-F238E27FC236}">
                  <a16:creationId xmlns:a16="http://schemas.microsoft.com/office/drawing/2014/main" id="{F9904577-A08D-4402-8DC3-F151F6EEE78E}"/>
                </a:ext>
              </a:extLst>
            </p:cNvPr>
            <p:cNvSpPr/>
            <p:nvPr/>
          </p:nvSpPr>
          <p:spPr>
            <a:xfrm>
              <a:off x="3968275" y="5043350"/>
              <a:ext cx="379975" cy="389700"/>
            </a:xfrm>
            <a:custGeom>
              <a:avLst/>
              <a:gdLst/>
              <a:ahLst/>
              <a:cxnLst/>
              <a:rect l="l" t="t" r="r" b="b"/>
              <a:pathLst>
                <a:path w="15199" h="15588" fill="none" extrusionOk="0">
                  <a:moveTo>
                    <a:pt x="7965" y="2679"/>
                  </a:moveTo>
                  <a:lnTo>
                    <a:pt x="7965" y="2679"/>
                  </a:lnTo>
                  <a:lnTo>
                    <a:pt x="7478" y="2655"/>
                  </a:lnTo>
                  <a:lnTo>
                    <a:pt x="6942" y="2606"/>
                  </a:lnTo>
                  <a:lnTo>
                    <a:pt x="5822" y="2509"/>
                  </a:lnTo>
                  <a:lnTo>
                    <a:pt x="5261" y="2484"/>
                  </a:lnTo>
                  <a:lnTo>
                    <a:pt x="4726" y="2509"/>
                  </a:lnTo>
                  <a:lnTo>
                    <a:pt x="4482" y="2533"/>
                  </a:lnTo>
                  <a:lnTo>
                    <a:pt x="4239" y="2582"/>
                  </a:lnTo>
                  <a:lnTo>
                    <a:pt x="4019" y="2655"/>
                  </a:lnTo>
                  <a:lnTo>
                    <a:pt x="3825" y="2728"/>
                  </a:lnTo>
                  <a:lnTo>
                    <a:pt x="3825" y="2728"/>
                  </a:lnTo>
                  <a:lnTo>
                    <a:pt x="3410" y="2947"/>
                  </a:lnTo>
                  <a:lnTo>
                    <a:pt x="2996" y="3166"/>
                  </a:lnTo>
                  <a:lnTo>
                    <a:pt x="2631" y="3434"/>
                  </a:lnTo>
                  <a:lnTo>
                    <a:pt x="2266" y="3702"/>
                  </a:lnTo>
                  <a:lnTo>
                    <a:pt x="1925" y="4019"/>
                  </a:lnTo>
                  <a:lnTo>
                    <a:pt x="1608" y="4335"/>
                  </a:lnTo>
                  <a:lnTo>
                    <a:pt x="1316" y="4676"/>
                  </a:lnTo>
                  <a:lnTo>
                    <a:pt x="1072" y="5042"/>
                  </a:lnTo>
                  <a:lnTo>
                    <a:pt x="829" y="5431"/>
                  </a:lnTo>
                  <a:lnTo>
                    <a:pt x="610" y="5845"/>
                  </a:lnTo>
                  <a:lnTo>
                    <a:pt x="439" y="6284"/>
                  </a:lnTo>
                  <a:lnTo>
                    <a:pt x="293" y="6722"/>
                  </a:lnTo>
                  <a:lnTo>
                    <a:pt x="171" y="7185"/>
                  </a:lnTo>
                  <a:lnTo>
                    <a:pt x="74" y="7672"/>
                  </a:lnTo>
                  <a:lnTo>
                    <a:pt x="25" y="8184"/>
                  </a:lnTo>
                  <a:lnTo>
                    <a:pt x="1" y="8695"/>
                  </a:lnTo>
                  <a:lnTo>
                    <a:pt x="1" y="8695"/>
                  </a:lnTo>
                  <a:lnTo>
                    <a:pt x="25" y="9231"/>
                  </a:lnTo>
                  <a:lnTo>
                    <a:pt x="74" y="9767"/>
                  </a:lnTo>
                  <a:lnTo>
                    <a:pt x="171" y="10278"/>
                  </a:lnTo>
                  <a:lnTo>
                    <a:pt x="293" y="10765"/>
                  </a:lnTo>
                  <a:lnTo>
                    <a:pt x="464" y="11277"/>
                  </a:lnTo>
                  <a:lnTo>
                    <a:pt x="658" y="11739"/>
                  </a:lnTo>
                  <a:lnTo>
                    <a:pt x="878" y="12202"/>
                  </a:lnTo>
                  <a:lnTo>
                    <a:pt x="1121" y="12641"/>
                  </a:lnTo>
                  <a:lnTo>
                    <a:pt x="1389" y="13055"/>
                  </a:lnTo>
                  <a:lnTo>
                    <a:pt x="1706" y="13469"/>
                  </a:lnTo>
                  <a:lnTo>
                    <a:pt x="2022" y="13834"/>
                  </a:lnTo>
                  <a:lnTo>
                    <a:pt x="2388" y="14199"/>
                  </a:lnTo>
                  <a:lnTo>
                    <a:pt x="2753" y="14540"/>
                  </a:lnTo>
                  <a:lnTo>
                    <a:pt x="3143" y="14832"/>
                  </a:lnTo>
                  <a:lnTo>
                    <a:pt x="3581" y="15125"/>
                  </a:lnTo>
                  <a:lnTo>
                    <a:pt x="4019" y="15368"/>
                  </a:lnTo>
                  <a:lnTo>
                    <a:pt x="4019" y="15368"/>
                  </a:lnTo>
                  <a:lnTo>
                    <a:pt x="4214" y="15466"/>
                  </a:lnTo>
                  <a:lnTo>
                    <a:pt x="4409" y="15539"/>
                  </a:lnTo>
                  <a:lnTo>
                    <a:pt x="4628" y="15587"/>
                  </a:lnTo>
                  <a:lnTo>
                    <a:pt x="4847" y="15587"/>
                  </a:lnTo>
                  <a:lnTo>
                    <a:pt x="5042" y="15587"/>
                  </a:lnTo>
                  <a:lnTo>
                    <a:pt x="5261" y="15587"/>
                  </a:lnTo>
                  <a:lnTo>
                    <a:pt x="5724" y="15514"/>
                  </a:lnTo>
                  <a:lnTo>
                    <a:pt x="6650" y="15320"/>
                  </a:lnTo>
                  <a:lnTo>
                    <a:pt x="7112" y="15246"/>
                  </a:lnTo>
                  <a:lnTo>
                    <a:pt x="7356" y="15222"/>
                  </a:lnTo>
                  <a:lnTo>
                    <a:pt x="7600" y="15222"/>
                  </a:lnTo>
                  <a:lnTo>
                    <a:pt x="7600" y="15222"/>
                  </a:lnTo>
                  <a:lnTo>
                    <a:pt x="7843" y="15222"/>
                  </a:lnTo>
                  <a:lnTo>
                    <a:pt x="8087" y="15246"/>
                  </a:lnTo>
                  <a:lnTo>
                    <a:pt x="8574" y="15320"/>
                  </a:lnTo>
                  <a:lnTo>
                    <a:pt x="9524" y="15514"/>
                  </a:lnTo>
                  <a:lnTo>
                    <a:pt x="9962" y="15563"/>
                  </a:lnTo>
                  <a:lnTo>
                    <a:pt x="10181" y="15587"/>
                  </a:lnTo>
                  <a:lnTo>
                    <a:pt x="10400" y="15587"/>
                  </a:lnTo>
                  <a:lnTo>
                    <a:pt x="10620" y="15563"/>
                  </a:lnTo>
                  <a:lnTo>
                    <a:pt x="10839" y="15514"/>
                  </a:lnTo>
                  <a:lnTo>
                    <a:pt x="11034" y="15441"/>
                  </a:lnTo>
                  <a:lnTo>
                    <a:pt x="11253" y="15344"/>
                  </a:lnTo>
                  <a:lnTo>
                    <a:pt x="11253" y="15344"/>
                  </a:lnTo>
                  <a:lnTo>
                    <a:pt x="11691" y="15100"/>
                  </a:lnTo>
                  <a:lnTo>
                    <a:pt x="12081" y="14808"/>
                  </a:lnTo>
                  <a:lnTo>
                    <a:pt x="12495" y="14491"/>
                  </a:lnTo>
                  <a:lnTo>
                    <a:pt x="12860" y="14175"/>
                  </a:lnTo>
                  <a:lnTo>
                    <a:pt x="13201" y="13810"/>
                  </a:lnTo>
                  <a:lnTo>
                    <a:pt x="13518" y="13420"/>
                  </a:lnTo>
                  <a:lnTo>
                    <a:pt x="13834" y="13030"/>
                  </a:lnTo>
                  <a:lnTo>
                    <a:pt x="14102" y="12616"/>
                  </a:lnTo>
                  <a:lnTo>
                    <a:pt x="14346" y="12178"/>
                  </a:lnTo>
                  <a:lnTo>
                    <a:pt x="14565" y="11715"/>
                  </a:lnTo>
                  <a:lnTo>
                    <a:pt x="14760" y="11252"/>
                  </a:lnTo>
                  <a:lnTo>
                    <a:pt x="14906" y="10765"/>
                  </a:lnTo>
                  <a:lnTo>
                    <a:pt x="15028" y="10254"/>
                  </a:lnTo>
                  <a:lnTo>
                    <a:pt x="15125" y="9742"/>
                  </a:lnTo>
                  <a:lnTo>
                    <a:pt x="15174" y="9231"/>
                  </a:lnTo>
                  <a:lnTo>
                    <a:pt x="15198" y="8695"/>
                  </a:lnTo>
                  <a:lnTo>
                    <a:pt x="15198" y="8695"/>
                  </a:lnTo>
                  <a:lnTo>
                    <a:pt x="15174" y="8159"/>
                  </a:lnTo>
                  <a:lnTo>
                    <a:pt x="15125" y="7648"/>
                  </a:lnTo>
                  <a:lnTo>
                    <a:pt x="15028" y="7161"/>
                  </a:lnTo>
                  <a:lnTo>
                    <a:pt x="14906" y="6674"/>
                  </a:lnTo>
                  <a:lnTo>
                    <a:pt x="14736" y="6235"/>
                  </a:lnTo>
                  <a:lnTo>
                    <a:pt x="14565" y="5797"/>
                  </a:lnTo>
                  <a:lnTo>
                    <a:pt x="14346" y="5383"/>
                  </a:lnTo>
                  <a:lnTo>
                    <a:pt x="14102" y="4993"/>
                  </a:lnTo>
                  <a:lnTo>
                    <a:pt x="13810" y="4603"/>
                  </a:lnTo>
                  <a:lnTo>
                    <a:pt x="13518" y="4262"/>
                  </a:lnTo>
                  <a:lnTo>
                    <a:pt x="13177" y="3946"/>
                  </a:lnTo>
                  <a:lnTo>
                    <a:pt x="12836" y="3629"/>
                  </a:lnTo>
                  <a:lnTo>
                    <a:pt x="12471" y="3361"/>
                  </a:lnTo>
                  <a:lnTo>
                    <a:pt x="12056" y="3093"/>
                  </a:lnTo>
                  <a:lnTo>
                    <a:pt x="11642" y="2850"/>
                  </a:lnTo>
                  <a:lnTo>
                    <a:pt x="11228" y="2655"/>
                  </a:lnTo>
                  <a:lnTo>
                    <a:pt x="11228" y="2655"/>
                  </a:lnTo>
                  <a:lnTo>
                    <a:pt x="11034" y="2582"/>
                  </a:lnTo>
                  <a:lnTo>
                    <a:pt x="10863" y="2533"/>
                  </a:lnTo>
                  <a:lnTo>
                    <a:pt x="10668" y="2509"/>
                  </a:lnTo>
                  <a:lnTo>
                    <a:pt x="10498" y="2484"/>
                  </a:lnTo>
                  <a:lnTo>
                    <a:pt x="10084" y="2484"/>
                  </a:lnTo>
                  <a:lnTo>
                    <a:pt x="9670" y="2509"/>
                  </a:lnTo>
                  <a:lnTo>
                    <a:pt x="8817" y="2606"/>
                  </a:lnTo>
                  <a:lnTo>
                    <a:pt x="8403" y="2655"/>
                  </a:lnTo>
                  <a:lnTo>
                    <a:pt x="7965" y="2679"/>
                  </a:lnTo>
                  <a:lnTo>
                    <a:pt x="7965" y="2679"/>
                  </a:lnTo>
                  <a:lnTo>
                    <a:pt x="6357" y="0"/>
                  </a:lnTo>
                </a:path>
              </a:pathLst>
            </a:custGeom>
            <a:noFill/>
            <a:ln w="3810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812;p37">
              <a:extLst>
                <a:ext uri="{FF2B5EF4-FFF2-40B4-BE49-F238E27FC236}">
                  <a16:creationId xmlns:a16="http://schemas.microsoft.com/office/drawing/2014/main" id="{92236554-6890-4500-8B7A-0F5738011FFB}"/>
                </a:ext>
              </a:extLst>
            </p:cNvPr>
            <p:cNvSpPr/>
            <p:nvPr/>
          </p:nvSpPr>
          <p:spPr>
            <a:xfrm>
              <a:off x="4031000" y="5150500"/>
              <a:ext cx="54200" cy="61525"/>
            </a:xfrm>
            <a:custGeom>
              <a:avLst/>
              <a:gdLst/>
              <a:ahLst/>
              <a:cxnLst/>
              <a:rect l="l" t="t" r="r" b="b"/>
              <a:pathLst>
                <a:path w="2168" h="2461" fill="none" extrusionOk="0">
                  <a:moveTo>
                    <a:pt x="2168" y="1"/>
                  </a:moveTo>
                  <a:lnTo>
                    <a:pt x="2168" y="1"/>
                  </a:lnTo>
                  <a:lnTo>
                    <a:pt x="1900" y="49"/>
                  </a:lnTo>
                  <a:lnTo>
                    <a:pt x="1656" y="123"/>
                  </a:lnTo>
                  <a:lnTo>
                    <a:pt x="1437" y="220"/>
                  </a:lnTo>
                  <a:lnTo>
                    <a:pt x="1218" y="342"/>
                  </a:lnTo>
                  <a:lnTo>
                    <a:pt x="1048" y="488"/>
                  </a:lnTo>
                  <a:lnTo>
                    <a:pt x="877" y="634"/>
                  </a:lnTo>
                  <a:lnTo>
                    <a:pt x="731" y="780"/>
                  </a:lnTo>
                  <a:lnTo>
                    <a:pt x="585" y="951"/>
                  </a:lnTo>
                  <a:lnTo>
                    <a:pt x="487" y="1121"/>
                  </a:lnTo>
                  <a:lnTo>
                    <a:pt x="366" y="1316"/>
                  </a:lnTo>
                  <a:lnTo>
                    <a:pt x="220" y="1681"/>
                  </a:lnTo>
                  <a:lnTo>
                    <a:pt x="98" y="2071"/>
                  </a:lnTo>
                  <a:lnTo>
                    <a:pt x="0" y="2461"/>
                  </a:lnTo>
                </a:path>
              </a:pathLst>
            </a:custGeom>
            <a:noFill/>
            <a:ln w="3810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extLst>
      <p:ext uri="{BB962C8B-B14F-4D97-AF65-F5344CB8AC3E}">
        <p14:creationId xmlns:p14="http://schemas.microsoft.com/office/powerpoint/2010/main" val="9977675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Subject liaison expertise is critical for success</a:t>
            </a:r>
            <a:endParaRPr dirty="0"/>
          </a:p>
        </p:txBody>
      </p:sp>
      <p:sp>
        <p:nvSpPr>
          <p:cNvPr id="237" name="Google Shape;237;p16"/>
          <p:cNvSpPr txBox="1">
            <a:spLocks noGrp="1"/>
          </p:cNvSpPr>
          <p:nvPr>
            <p:ph type="body" idx="1"/>
          </p:nvPr>
        </p:nvSpPr>
        <p:spPr>
          <a:xfrm>
            <a:off x="814275" y="1327350"/>
            <a:ext cx="6132600" cy="3145500"/>
          </a:xfrm>
          <a:prstGeom prst="rect">
            <a:avLst/>
          </a:prstGeom>
        </p:spPr>
        <p:txBody>
          <a:bodyPr spcFirstLastPara="1" wrap="square" lIns="91425" tIns="91425" rIns="91425" bIns="91425" anchor="ctr" anchorCtr="0">
            <a:noAutofit/>
          </a:bodyPr>
          <a:lstStyle/>
          <a:p>
            <a:pPr marL="76200" lvl="0" indent="0" algn="l" rtl="0">
              <a:spcBef>
                <a:spcPts val="1000"/>
              </a:spcBef>
              <a:spcAft>
                <a:spcPts val="0"/>
              </a:spcAft>
              <a:buSzPts val="2400"/>
              <a:buNone/>
            </a:pPr>
            <a:r>
              <a:rPr lang="en-US" dirty="0"/>
              <a:t>Review curriculum maps, syllabi and signature assignments</a:t>
            </a:r>
          </a:p>
          <a:p>
            <a:pPr marL="457200" lvl="0" indent="-381000" algn="l" rtl="0">
              <a:spcBef>
                <a:spcPts val="1000"/>
              </a:spcBef>
              <a:spcAft>
                <a:spcPts val="0"/>
              </a:spcAft>
              <a:buSzPts val="2400"/>
              <a:buChar char="▰"/>
            </a:pPr>
            <a:r>
              <a:rPr lang="en-US" dirty="0"/>
              <a:t>What are the information needs as indicated by the curriculum? </a:t>
            </a:r>
          </a:p>
          <a:p>
            <a:pPr marL="457200" lvl="0" indent="-381000" algn="l" rtl="0">
              <a:spcBef>
                <a:spcPts val="1000"/>
              </a:spcBef>
              <a:spcAft>
                <a:spcPts val="0"/>
              </a:spcAft>
              <a:buSzPts val="2400"/>
              <a:buChar char="▰"/>
            </a:pPr>
            <a:r>
              <a:rPr lang="en-US" dirty="0"/>
              <a:t>What resources meet those needs?</a:t>
            </a:r>
            <a:endParaRPr dirty="0"/>
          </a:p>
        </p:txBody>
      </p:sp>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32</a:t>
            </a:fld>
            <a:endParaRPr dirty="0"/>
          </a:p>
        </p:txBody>
      </p:sp>
      <p:grpSp>
        <p:nvGrpSpPr>
          <p:cNvPr id="10" name="Google Shape;823;p37">
            <a:extLst>
              <a:ext uri="{FF2B5EF4-FFF2-40B4-BE49-F238E27FC236}">
                <a16:creationId xmlns:a16="http://schemas.microsoft.com/office/drawing/2014/main" id="{AD47D773-6FD5-4AFF-AAB2-2BA972BA7377}"/>
              </a:ext>
            </a:extLst>
          </p:cNvPr>
          <p:cNvGrpSpPr/>
          <p:nvPr/>
        </p:nvGrpSpPr>
        <p:grpSpPr>
          <a:xfrm>
            <a:off x="7020560" y="2123082"/>
            <a:ext cx="1691640" cy="1195803"/>
            <a:chOff x="3927500" y="301425"/>
            <a:chExt cx="461550" cy="411625"/>
          </a:xfrm>
        </p:grpSpPr>
        <p:sp>
          <p:nvSpPr>
            <p:cNvPr id="11" name="Google Shape;824;p37">
              <a:extLst>
                <a:ext uri="{FF2B5EF4-FFF2-40B4-BE49-F238E27FC236}">
                  <a16:creationId xmlns:a16="http://schemas.microsoft.com/office/drawing/2014/main" id="{AB82E597-69B9-4C4A-BEC5-AED6053B01D5}"/>
                </a:ext>
              </a:extLst>
            </p:cNvPr>
            <p:cNvSpPr/>
            <p:nvPr/>
          </p:nvSpPr>
          <p:spPr>
            <a:xfrm>
              <a:off x="4080925" y="302050"/>
              <a:ext cx="154075" cy="411000"/>
            </a:xfrm>
            <a:custGeom>
              <a:avLst/>
              <a:gdLst/>
              <a:ahLst/>
              <a:cxnLst/>
              <a:rect l="l" t="t" r="r" b="b"/>
              <a:pathLst>
                <a:path w="6163" h="16440" fill="none" extrusionOk="0">
                  <a:moveTo>
                    <a:pt x="6162" y="3118"/>
                  </a:moveTo>
                  <a:lnTo>
                    <a:pt x="0" y="0"/>
                  </a:lnTo>
                  <a:lnTo>
                    <a:pt x="0" y="13322"/>
                  </a:lnTo>
                  <a:lnTo>
                    <a:pt x="6162" y="16440"/>
                  </a:lnTo>
                  <a:lnTo>
                    <a:pt x="6162" y="3118"/>
                  </a:lnTo>
                  <a:close/>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825;p37">
              <a:extLst>
                <a:ext uri="{FF2B5EF4-FFF2-40B4-BE49-F238E27FC236}">
                  <a16:creationId xmlns:a16="http://schemas.microsoft.com/office/drawing/2014/main" id="{6BAE0AC8-7CE1-4E19-9369-A4E33BF603ED}"/>
                </a:ext>
              </a:extLst>
            </p:cNvPr>
            <p:cNvSpPr/>
            <p:nvPr/>
          </p:nvSpPr>
          <p:spPr>
            <a:xfrm>
              <a:off x="3927500" y="301425"/>
              <a:ext cx="153450" cy="406150"/>
            </a:xfrm>
            <a:custGeom>
              <a:avLst/>
              <a:gdLst/>
              <a:ahLst/>
              <a:cxnLst/>
              <a:rect l="l" t="t" r="r" b="b"/>
              <a:pathLst>
                <a:path w="6138" h="16246" fill="none" extrusionOk="0">
                  <a:moveTo>
                    <a:pt x="6137" y="1"/>
                  </a:moveTo>
                  <a:lnTo>
                    <a:pt x="536" y="2850"/>
                  </a:lnTo>
                  <a:lnTo>
                    <a:pt x="536" y="2850"/>
                  </a:lnTo>
                  <a:lnTo>
                    <a:pt x="414" y="2899"/>
                  </a:lnTo>
                  <a:lnTo>
                    <a:pt x="317" y="2997"/>
                  </a:lnTo>
                  <a:lnTo>
                    <a:pt x="219" y="3094"/>
                  </a:lnTo>
                  <a:lnTo>
                    <a:pt x="146" y="3216"/>
                  </a:lnTo>
                  <a:lnTo>
                    <a:pt x="73" y="3313"/>
                  </a:lnTo>
                  <a:lnTo>
                    <a:pt x="24" y="3435"/>
                  </a:lnTo>
                  <a:lnTo>
                    <a:pt x="0" y="3557"/>
                  </a:lnTo>
                  <a:lnTo>
                    <a:pt x="0" y="3679"/>
                  </a:lnTo>
                  <a:lnTo>
                    <a:pt x="0" y="15880"/>
                  </a:lnTo>
                  <a:lnTo>
                    <a:pt x="0" y="15880"/>
                  </a:lnTo>
                  <a:lnTo>
                    <a:pt x="0" y="16002"/>
                  </a:lnTo>
                  <a:lnTo>
                    <a:pt x="49" y="16075"/>
                  </a:lnTo>
                  <a:lnTo>
                    <a:pt x="97" y="16148"/>
                  </a:lnTo>
                  <a:lnTo>
                    <a:pt x="170" y="16197"/>
                  </a:lnTo>
                  <a:lnTo>
                    <a:pt x="244" y="16221"/>
                  </a:lnTo>
                  <a:lnTo>
                    <a:pt x="341" y="16246"/>
                  </a:lnTo>
                  <a:lnTo>
                    <a:pt x="463" y="16221"/>
                  </a:lnTo>
                  <a:lnTo>
                    <a:pt x="560" y="16173"/>
                  </a:lnTo>
                  <a:lnTo>
                    <a:pt x="6137" y="13323"/>
                  </a:lnTo>
                  <a:lnTo>
                    <a:pt x="6137" y="1"/>
                  </a:lnTo>
                  <a:close/>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826;p37">
              <a:extLst>
                <a:ext uri="{FF2B5EF4-FFF2-40B4-BE49-F238E27FC236}">
                  <a16:creationId xmlns:a16="http://schemas.microsoft.com/office/drawing/2014/main" id="{C73FB8A2-C47D-4CA4-B261-D3709DF62EBD}"/>
                </a:ext>
              </a:extLst>
            </p:cNvPr>
            <p:cNvSpPr/>
            <p:nvPr/>
          </p:nvSpPr>
          <p:spPr>
            <a:xfrm>
              <a:off x="4234975" y="306925"/>
              <a:ext cx="154075" cy="405525"/>
            </a:xfrm>
            <a:custGeom>
              <a:avLst/>
              <a:gdLst/>
              <a:ahLst/>
              <a:cxnLst/>
              <a:rect l="l" t="t" r="r" b="b"/>
              <a:pathLst>
                <a:path w="6163" h="16221" fill="none" extrusionOk="0">
                  <a:moveTo>
                    <a:pt x="5578" y="49"/>
                  </a:moveTo>
                  <a:lnTo>
                    <a:pt x="0" y="2898"/>
                  </a:lnTo>
                  <a:lnTo>
                    <a:pt x="0" y="16221"/>
                  </a:lnTo>
                  <a:lnTo>
                    <a:pt x="5626" y="13371"/>
                  </a:lnTo>
                  <a:lnTo>
                    <a:pt x="5626" y="13371"/>
                  </a:lnTo>
                  <a:lnTo>
                    <a:pt x="5724" y="13322"/>
                  </a:lnTo>
                  <a:lnTo>
                    <a:pt x="5845" y="13225"/>
                  </a:lnTo>
                  <a:lnTo>
                    <a:pt x="5918" y="13127"/>
                  </a:lnTo>
                  <a:lnTo>
                    <a:pt x="6016" y="13030"/>
                  </a:lnTo>
                  <a:lnTo>
                    <a:pt x="6065" y="12908"/>
                  </a:lnTo>
                  <a:lnTo>
                    <a:pt x="6113" y="12786"/>
                  </a:lnTo>
                  <a:lnTo>
                    <a:pt x="6138" y="12665"/>
                  </a:lnTo>
                  <a:lnTo>
                    <a:pt x="6162" y="12543"/>
                  </a:lnTo>
                  <a:lnTo>
                    <a:pt x="6162" y="341"/>
                  </a:lnTo>
                  <a:lnTo>
                    <a:pt x="6162" y="341"/>
                  </a:lnTo>
                  <a:lnTo>
                    <a:pt x="6138" y="219"/>
                  </a:lnTo>
                  <a:lnTo>
                    <a:pt x="6113" y="146"/>
                  </a:lnTo>
                  <a:lnTo>
                    <a:pt x="6065" y="73"/>
                  </a:lnTo>
                  <a:lnTo>
                    <a:pt x="5992" y="24"/>
                  </a:lnTo>
                  <a:lnTo>
                    <a:pt x="5894" y="0"/>
                  </a:lnTo>
                  <a:lnTo>
                    <a:pt x="5797" y="0"/>
                  </a:lnTo>
                  <a:lnTo>
                    <a:pt x="5699" y="0"/>
                  </a:lnTo>
                  <a:lnTo>
                    <a:pt x="5578" y="49"/>
                  </a:lnTo>
                  <a:lnTo>
                    <a:pt x="5578" y="49"/>
                  </a:lnTo>
                  <a:close/>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827;p37">
              <a:extLst>
                <a:ext uri="{FF2B5EF4-FFF2-40B4-BE49-F238E27FC236}">
                  <a16:creationId xmlns:a16="http://schemas.microsoft.com/office/drawing/2014/main" id="{A3E3DD1D-71A1-4300-9F01-5CB1F8D36A51}"/>
                </a:ext>
              </a:extLst>
            </p:cNvPr>
            <p:cNvSpPr/>
            <p:nvPr/>
          </p:nvSpPr>
          <p:spPr>
            <a:xfrm>
              <a:off x="4295850" y="442075"/>
              <a:ext cx="46300" cy="26225"/>
            </a:xfrm>
            <a:custGeom>
              <a:avLst/>
              <a:gdLst/>
              <a:ahLst/>
              <a:cxnLst/>
              <a:rect l="l" t="t" r="r" b="b"/>
              <a:pathLst>
                <a:path w="1852" h="1049" fill="none" extrusionOk="0">
                  <a:moveTo>
                    <a:pt x="1" y="1"/>
                  </a:moveTo>
                  <a:lnTo>
                    <a:pt x="1852" y="1048"/>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828;p37">
              <a:extLst>
                <a:ext uri="{FF2B5EF4-FFF2-40B4-BE49-F238E27FC236}">
                  <a16:creationId xmlns:a16="http://schemas.microsoft.com/office/drawing/2014/main" id="{DA052047-90D0-4C30-9424-E6E89812DC6C}"/>
                </a:ext>
              </a:extLst>
            </p:cNvPr>
            <p:cNvSpPr/>
            <p:nvPr/>
          </p:nvSpPr>
          <p:spPr>
            <a:xfrm>
              <a:off x="4296475" y="415900"/>
              <a:ext cx="45075" cy="78575"/>
            </a:xfrm>
            <a:custGeom>
              <a:avLst/>
              <a:gdLst/>
              <a:ahLst/>
              <a:cxnLst/>
              <a:rect l="l" t="t" r="r" b="b"/>
              <a:pathLst>
                <a:path w="1803" h="3143" fill="none" extrusionOk="0">
                  <a:moveTo>
                    <a:pt x="1802" y="1"/>
                  </a:moveTo>
                  <a:lnTo>
                    <a:pt x="0" y="3142"/>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 name="Google Shape;829;p37">
              <a:extLst>
                <a:ext uri="{FF2B5EF4-FFF2-40B4-BE49-F238E27FC236}">
                  <a16:creationId xmlns:a16="http://schemas.microsoft.com/office/drawing/2014/main" id="{9BF6CC48-E623-4BDF-A136-FD9A6EC2CEA4}"/>
                </a:ext>
              </a:extLst>
            </p:cNvPr>
            <p:cNvSpPr/>
            <p:nvPr/>
          </p:nvSpPr>
          <p:spPr>
            <a:xfrm>
              <a:off x="3968275" y="590050"/>
              <a:ext cx="25" cy="6100"/>
            </a:xfrm>
            <a:custGeom>
              <a:avLst/>
              <a:gdLst/>
              <a:ahLst/>
              <a:cxnLst/>
              <a:rect l="l" t="t" r="r" b="b"/>
              <a:pathLst>
                <a:path w="1" h="244" fill="none" extrusionOk="0">
                  <a:moveTo>
                    <a:pt x="1" y="244"/>
                  </a:moveTo>
                  <a:lnTo>
                    <a:pt x="1" y="244"/>
                  </a:lnTo>
                  <a:lnTo>
                    <a:pt x="1" y="0"/>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7" name="Google Shape;830;p37">
              <a:extLst>
                <a:ext uri="{FF2B5EF4-FFF2-40B4-BE49-F238E27FC236}">
                  <a16:creationId xmlns:a16="http://schemas.microsoft.com/office/drawing/2014/main" id="{C6AE47BC-1F6F-4ABC-8B65-0D24890C3A50}"/>
                </a:ext>
              </a:extLst>
            </p:cNvPr>
            <p:cNvSpPr/>
            <p:nvPr/>
          </p:nvSpPr>
          <p:spPr>
            <a:xfrm>
              <a:off x="3970725" y="558375"/>
              <a:ext cx="1850" cy="12200"/>
            </a:xfrm>
            <a:custGeom>
              <a:avLst/>
              <a:gdLst/>
              <a:ahLst/>
              <a:cxnLst/>
              <a:rect l="l" t="t" r="r" b="b"/>
              <a:pathLst>
                <a:path w="74" h="488" fill="none" extrusionOk="0">
                  <a:moveTo>
                    <a:pt x="0" y="488"/>
                  </a:moveTo>
                  <a:lnTo>
                    <a:pt x="73" y="1"/>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831;p37">
              <a:extLst>
                <a:ext uri="{FF2B5EF4-FFF2-40B4-BE49-F238E27FC236}">
                  <a16:creationId xmlns:a16="http://schemas.microsoft.com/office/drawing/2014/main" id="{E8BE645A-1DA5-4BA3-B7A3-ADEA9421BF51}"/>
                </a:ext>
              </a:extLst>
            </p:cNvPr>
            <p:cNvSpPr/>
            <p:nvPr/>
          </p:nvSpPr>
          <p:spPr>
            <a:xfrm>
              <a:off x="3976200" y="527325"/>
              <a:ext cx="3675" cy="12200"/>
            </a:xfrm>
            <a:custGeom>
              <a:avLst/>
              <a:gdLst/>
              <a:ahLst/>
              <a:cxnLst/>
              <a:rect l="l" t="t" r="r" b="b"/>
              <a:pathLst>
                <a:path w="147" h="488" fill="none" extrusionOk="0">
                  <a:moveTo>
                    <a:pt x="0" y="488"/>
                  </a:moveTo>
                  <a:lnTo>
                    <a:pt x="98" y="147"/>
                  </a:lnTo>
                  <a:lnTo>
                    <a:pt x="147" y="1"/>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 name="Google Shape;832;p37">
              <a:extLst>
                <a:ext uri="{FF2B5EF4-FFF2-40B4-BE49-F238E27FC236}">
                  <a16:creationId xmlns:a16="http://schemas.microsoft.com/office/drawing/2014/main" id="{3A2C72B4-EF07-42F8-89DE-5F2174FE660D}"/>
                </a:ext>
              </a:extLst>
            </p:cNvPr>
            <p:cNvSpPr/>
            <p:nvPr/>
          </p:nvSpPr>
          <p:spPr>
            <a:xfrm>
              <a:off x="3985950" y="498100"/>
              <a:ext cx="4875" cy="10975"/>
            </a:xfrm>
            <a:custGeom>
              <a:avLst/>
              <a:gdLst/>
              <a:ahLst/>
              <a:cxnLst/>
              <a:rect l="l" t="t" r="r" b="b"/>
              <a:pathLst>
                <a:path w="195" h="439" fill="none" extrusionOk="0">
                  <a:moveTo>
                    <a:pt x="0" y="439"/>
                  </a:moveTo>
                  <a:lnTo>
                    <a:pt x="195" y="25"/>
                  </a:lnTo>
                  <a:lnTo>
                    <a:pt x="195" y="1"/>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 name="Google Shape;833;p37">
              <a:extLst>
                <a:ext uri="{FF2B5EF4-FFF2-40B4-BE49-F238E27FC236}">
                  <a16:creationId xmlns:a16="http://schemas.microsoft.com/office/drawing/2014/main" id="{B7716E84-34E4-4890-AD90-7218443A7B61}"/>
                </a:ext>
              </a:extLst>
            </p:cNvPr>
            <p:cNvSpPr/>
            <p:nvPr/>
          </p:nvSpPr>
          <p:spPr>
            <a:xfrm>
              <a:off x="4000550" y="471300"/>
              <a:ext cx="7325" cy="9775"/>
            </a:xfrm>
            <a:custGeom>
              <a:avLst/>
              <a:gdLst/>
              <a:ahLst/>
              <a:cxnLst/>
              <a:rect l="l" t="t" r="r" b="b"/>
              <a:pathLst>
                <a:path w="293" h="391" fill="none" extrusionOk="0">
                  <a:moveTo>
                    <a:pt x="1" y="391"/>
                  </a:moveTo>
                  <a:lnTo>
                    <a:pt x="74" y="269"/>
                  </a:lnTo>
                  <a:lnTo>
                    <a:pt x="293" y="1"/>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834;p37">
              <a:extLst>
                <a:ext uri="{FF2B5EF4-FFF2-40B4-BE49-F238E27FC236}">
                  <a16:creationId xmlns:a16="http://schemas.microsoft.com/office/drawing/2014/main" id="{9880D7D8-1CA6-44A2-8A65-6F9A50CDBC95}"/>
                </a:ext>
              </a:extLst>
            </p:cNvPr>
            <p:cNvSpPr/>
            <p:nvPr/>
          </p:nvSpPr>
          <p:spPr>
            <a:xfrm>
              <a:off x="4021250" y="450600"/>
              <a:ext cx="10375" cy="6725"/>
            </a:xfrm>
            <a:custGeom>
              <a:avLst/>
              <a:gdLst/>
              <a:ahLst/>
              <a:cxnLst/>
              <a:rect l="l" t="t" r="r" b="b"/>
              <a:pathLst>
                <a:path w="415" h="269" fill="none" extrusionOk="0">
                  <a:moveTo>
                    <a:pt x="1" y="269"/>
                  </a:moveTo>
                  <a:lnTo>
                    <a:pt x="25" y="244"/>
                  </a:lnTo>
                  <a:lnTo>
                    <a:pt x="220" y="123"/>
                  </a:lnTo>
                  <a:lnTo>
                    <a:pt x="415" y="1"/>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2" name="Google Shape;835;p37">
              <a:extLst>
                <a:ext uri="{FF2B5EF4-FFF2-40B4-BE49-F238E27FC236}">
                  <a16:creationId xmlns:a16="http://schemas.microsoft.com/office/drawing/2014/main" id="{B91443A9-3BEA-4DC2-BCFA-6F5102D410E2}"/>
                </a:ext>
              </a:extLst>
            </p:cNvPr>
            <p:cNvSpPr/>
            <p:nvPr/>
          </p:nvSpPr>
          <p:spPr>
            <a:xfrm>
              <a:off x="4049250" y="440250"/>
              <a:ext cx="11600" cy="2475"/>
            </a:xfrm>
            <a:custGeom>
              <a:avLst/>
              <a:gdLst/>
              <a:ahLst/>
              <a:cxnLst/>
              <a:rect l="l" t="t" r="r" b="b"/>
              <a:pathLst>
                <a:path w="464" h="99" fill="none" extrusionOk="0">
                  <a:moveTo>
                    <a:pt x="1" y="98"/>
                  </a:moveTo>
                  <a:lnTo>
                    <a:pt x="220" y="50"/>
                  </a:lnTo>
                  <a:lnTo>
                    <a:pt x="464" y="1"/>
                  </a:lnTo>
                  <a:lnTo>
                    <a:pt x="464" y="1"/>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 name="Google Shape;836;p37">
              <a:extLst>
                <a:ext uri="{FF2B5EF4-FFF2-40B4-BE49-F238E27FC236}">
                  <a16:creationId xmlns:a16="http://schemas.microsoft.com/office/drawing/2014/main" id="{2316DCF0-AA27-407B-A296-C95AEF066BFC}"/>
                </a:ext>
              </a:extLst>
            </p:cNvPr>
            <p:cNvSpPr/>
            <p:nvPr/>
          </p:nvSpPr>
          <p:spPr>
            <a:xfrm>
              <a:off x="4080325" y="439650"/>
              <a:ext cx="12200" cy="1850"/>
            </a:xfrm>
            <a:custGeom>
              <a:avLst/>
              <a:gdLst/>
              <a:ahLst/>
              <a:cxnLst/>
              <a:rect l="l" t="t" r="r" b="b"/>
              <a:pathLst>
                <a:path w="488" h="74" fill="none" extrusionOk="0">
                  <a:moveTo>
                    <a:pt x="0" y="0"/>
                  </a:moveTo>
                  <a:lnTo>
                    <a:pt x="146" y="0"/>
                  </a:lnTo>
                  <a:lnTo>
                    <a:pt x="463" y="74"/>
                  </a:lnTo>
                  <a:lnTo>
                    <a:pt x="487" y="74"/>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4" name="Google Shape;837;p37">
              <a:extLst>
                <a:ext uri="{FF2B5EF4-FFF2-40B4-BE49-F238E27FC236}">
                  <a16:creationId xmlns:a16="http://schemas.microsoft.com/office/drawing/2014/main" id="{08EDA4A0-3E82-44E6-95B5-02817173A362}"/>
                </a:ext>
              </a:extLst>
            </p:cNvPr>
            <p:cNvSpPr/>
            <p:nvPr/>
          </p:nvSpPr>
          <p:spPr>
            <a:xfrm>
              <a:off x="4110150" y="450000"/>
              <a:ext cx="9150" cy="7950"/>
            </a:xfrm>
            <a:custGeom>
              <a:avLst/>
              <a:gdLst/>
              <a:ahLst/>
              <a:cxnLst/>
              <a:rect l="l" t="t" r="r" b="b"/>
              <a:pathLst>
                <a:path w="366" h="318" fill="none" extrusionOk="0">
                  <a:moveTo>
                    <a:pt x="0" y="1"/>
                  </a:moveTo>
                  <a:lnTo>
                    <a:pt x="98" y="74"/>
                  </a:lnTo>
                  <a:lnTo>
                    <a:pt x="317" y="268"/>
                  </a:lnTo>
                  <a:lnTo>
                    <a:pt x="366" y="317"/>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5" name="Google Shape;838;p37">
              <a:extLst>
                <a:ext uri="{FF2B5EF4-FFF2-40B4-BE49-F238E27FC236}">
                  <a16:creationId xmlns:a16="http://schemas.microsoft.com/office/drawing/2014/main" id="{1819BC0D-7E7E-43D8-8A1F-BA5F234E4FAC}"/>
                </a:ext>
              </a:extLst>
            </p:cNvPr>
            <p:cNvSpPr/>
            <p:nvPr/>
          </p:nvSpPr>
          <p:spPr>
            <a:xfrm>
              <a:off x="4130250" y="473750"/>
              <a:ext cx="4900" cy="10975"/>
            </a:xfrm>
            <a:custGeom>
              <a:avLst/>
              <a:gdLst/>
              <a:ahLst/>
              <a:cxnLst/>
              <a:rect l="l" t="t" r="r" b="b"/>
              <a:pathLst>
                <a:path w="196" h="439" fill="none" extrusionOk="0">
                  <a:moveTo>
                    <a:pt x="0" y="0"/>
                  </a:moveTo>
                  <a:lnTo>
                    <a:pt x="25" y="73"/>
                  </a:lnTo>
                  <a:lnTo>
                    <a:pt x="171" y="366"/>
                  </a:lnTo>
                  <a:lnTo>
                    <a:pt x="195" y="439"/>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6" name="Google Shape;839;p37">
              <a:extLst>
                <a:ext uri="{FF2B5EF4-FFF2-40B4-BE49-F238E27FC236}">
                  <a16:creationId xmlns:a16="http://schemas.microsoft.com/office/drawing/2014/main" id="{D8E51FB4-33C8-4F9E-B332-001EBD31B0F5}"/>
                </a:ext>
              </a:extLst>
            </p:cNvPr>
            <p:cNvSpPr/>
            <p:nvPr/>
          </p:nvSpPr>
          <p:spPr>
            <a:xfrm>
              <a:off x="4141800" y="502975"/>
              <a:ext cx="3700" cy="11600"/>
            </a:xfrm>
            <a:custGeom>
              <a:avLst/>
              <a:gdLst/>
              <a:ahLst/>
              <a:cxnLst/>
              <a:rect l="l" t="t" r="r" b="b"/>
              <a:pathLst>
                <a:path w="148" h="464" fill="none" extrusionOk="0">
                  <a:moveTo>
                    <a:pt x="1" y="0"/>
                  </a:moveTo>
                  <a:lnTo>
                    <a:pt x="147" y="463"/>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7" name="Google Shape;840;p37">
              <a:extLst>
                <a:ext uri="{FF2B5EF4-FFF2-40B4-BE49-F238E27FC236}">
                  <a16:creationId xmlns:a16="http://schemas.microsoft.com/office/drawing/2014/main" id="{4DDA3126-B4DA-49FD-A51A-73DCB86C5D96}"/>
                </a:ext>
              </a:extLst>
            </p:cNvPr>
            <p:cNvSpPr/>
            <p:nvPr/>
          </p:nvSpPr>
          <p:spPr>
            <a:xfrm>
              <a:off x="4150950" y="533425"/>
              <a:ext cx="3675" cy="11575"/>
            </a:xfrm>
            <a:custGeom>
              <a:avLst/>
              <a:gdLst/>
              <a:ahLst/>
              <a:cxnLst/>
              <a:rect l="l" t="t" r="r" b="b"/>
              <a:pathLst>
                <a:path w="147" h="463" fill="none" extrusionOk="0">
                  <a:moveTo>
                    <a:pt x="0" y="0"/>
                  </a:moveTo>
                  <a:lnTo>
                    <a:pt x="146" y="463"/>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8" name="Google Shape;841;p37">
              <a:extLst>
                <a:ext uri="{FF2B5EF4-FFF2-40B4-BE49-F238E27FC236}">
                  <a16:creationId xmlns:a16="http://schemas.microsoft.com/office/drawing/2014/main" id="{F17D6C69-A061-4A81-A95C-6B9D002F56BF}"/>
                </a:ext>
              </a:extLst>
            </p:cNvPr>
            <p:cNvSpPr/>
            <p:nvPr/>
          </p:nvSpPr>
          <p:spPr>
            <a:xfrm>
              <a:off x="4160675" y="563850"/>
              <a:ext cx="4900" cy="11000"/>
            </a:xfrm>
            <a:custGeom>
              <a:avLst/>
              <a:gdLst/>
              <a:ahLst/>
              <a:cxnLst/>
              <a:rect l="l" t="t" r="r" b="b"/>
              <a:pathLst>
                <a:path w="196" h="440" fill="none" extrusionOk="0">
                  <a:moveTo>
                    <a:pt x="1" y="1"/>
                  </a:moveTo>
                  <a:lnTo>
                    <a:pt x="50" y="123"/>
                  </a:lnTo>
                  <a:lnTo>
                    <a:pt x="196" y="415"/>
                  </a:lnTo>
                  <a:lnTo>
                    <a:pt x="196" y="439"/>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9" name="Google Shape;842;p37">
              <a:extLst>
                <a:ext uri="{FF2B5EF4-FFF2-40B4-BE49-F238E27FC236}">
                  <a16:creationId xmlns:a16="http://schemas.microsoft.com/office/drawing/2014/main" id="{91C68DC0-9E7E-48AC-8666-E646916EB0E9}"/>
                </a:ext>
              </a:extLst>
            </p:cNvPr>
            <p:cNvSpPr/>
            <p:nvPr/>
          </p:nvSpPr>
          <p:spPr>
            <a:xfrm>
              <a:off x="4175300" y="591875"/>
              <a:ext cx="7325" cy="9150"/>
            </a:xfrm>
            <a:custGeom>
              <a:avLst/>
              <a:gdLst/>
              <a:ahLst/>
              <a:cxnLst/>
              <a:rect l="l" t="t" r="r" b="b"/>
              <a:pathLst>
                <a:path w="293" h="366" fill="none" extrusionOk="0">
                  <a:moveTo>
                    <a:pt x="0" y="0"/>
                  </a:moveTo>
                  <a:lnTo>
                    <a:pt x="98" y="146"/>
                  </a:lnTo>
                  <a:lnTo>
                    <a:pt x="293" y="366"/>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 name="Google Shape;843;p37">
              <a:extLst>
                <a:ext uri="{FF2B5EF4-FFF2-40B4-BE49-F238E27FC236}">
                  <a16:creationId xmlns:a16="http://schemas.microsoft.com/office/drawing/2014/main" id="{3A9D5B6D-755B-464D-9C49-9E2B82AD3379}"/>
                </a:ext>
              </a:extLst>
            </p:cNvPr>
            <p:cNvSpPr/>
            <p:nvPr/>
          </p:nvSpPr>
          <p:spPr>
            <a:xfrm>
              <a:off x="4198425" y="613175"/>
              <a:ext cx="11000" cy="4900"/>
            </a:xfrm>
            <a:custGeom>
              <a:avLst/>
              <a:gdLst/>
              <a:ahLst/>
              <a:cxnLst/>
              <a:rect l="l" t="t" r="r" b="b"/>
              <a:pathLst>
                <a:path w="440" h="196" fill="none" extrusionOk="0">
                  <a:moveTo>
                    <a:pt x="1" y="1"/>
                  </a:moveTo>
                  <a:lnTo>
                    <a:pt x="171" y="98"/>
                  </a:lnTo>
                  <a:lnTo>
                    <a:pt x="439" y="195"/>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1" name="Google Shape;844;p37">
              <a:extLst>
                <a:ext uri="{FF2B5EF4-FFF2-40B4-BE49-F238E27FC236}">
                  <a16:creationId xmlns:a16="http://schemas.microsoft.com/office/drawing/2014/main" id="{E7B755A5-2A13-4421-9807-95FC72F5A677}"/>
                </a:ext>
              </a:extLst>
            </p:cNvPr>
            <p:cNvSpPr/>
            <p:nvPr/>
          </p:nvSpPr>
          <p:spPr>
            <a:xfrm>
              <a:off x="4228275" y="621100"/>
              <a:ext cx="12200" cy="625"/>
            </a:xfrm>
            <a:custGeom>
              <a:avLst/>
              <a:gdLst/>
              <a:ahLst/>
              <a:cxnLst/>
              <a:rect l="l" t="t" r="r" b="b"/>
              <a:pathLst>
                <a:path w="488" h="25" fill="none" extrusionOk="0">
                  <a:moveTo>
                    <a:pt x="0" y="0"/>
                  </a:moveTo>
                  <a:lnTo>
                    <a:pt x="49" y="25"/>
                  </a:lnTo>
                  <a:lnTo>
                    <a:pt x="487" y="0"/>
                  </a:lnTo>
                  <a:lnTo>
                    <a:pt x="487" y="0"/>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 name="Google Shape;845;p37">
              <a:extLst>
                <a:ext uri="{FF2B5EF4-FFF2-40B4-BE49-F238E27FC236}">
                  <a16:creationId xmlns:a16="http://schemas.microsoft.com/office/drawing/2014/main" id="{79077C62-FD0A-46B5-8388-D6F5583D37EB}"/>
                </a:ext>
              </a:extLst>
            </p:cNvPr>
            <p:cNvSpPr/>
            <p:nvPr/>
          </p:nvSpPr>
          <p:spPr>
            <a:xfrm>
              <a:off x="4259925" y="616225"/>
              <a:ext cx="11600" cy="3075"/>
            </a:xfrm>
            <a:custGeom>
              <a:avLst/>
              <a:gdLst/>
              <a:ahLst/>
              <a:cxnLst/>
              <a:rect l="l" t="t" r="r" b="b"/>
              <a:pathLst>
                <a:path w="464" h="123" fill="none" extrusionOk="0">
                  <a:moveTo>
                    <a:pt x="1" y="122"/>
                  </a:moveTo>
                  <a:lnTo>
                    <a:pt x="196" y="73"/>
                  </a:lnTo>
                  <a:lnTo>
                    <a:pt x="464" y="0"/>
                  </a:lnTo>
                  <a:lnTo>
                    <a:pt x="464" y="0"/>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3" name="Google Shape;846;p37">
              <a:extLst>
                <a:ext uri="{FF2B5EF4-FFF2-40B4-BE49-F238E27FC236}">
                  <a16:creationId xmlns:a16="http://schemas.microsoft.com/office/drawing/2014/main" id="{627306F9-4407-42C6-88C4-E8D24F2EA9CD}"/>
                </a:ext>
              </a:extLst>
            </p:cNvPr>
            <p:cNvSpPr/>
            <p:nvPr/>
          </p:nvSpPr>
          <p:spPr>
            <a:xfrm>
              <a:off x="4289775" y="602225"/>
              <a:ext cx="10375" cy="6725"/>
            </a:xfrm>
            <a:custGeom>
              <a:avLst/>
              <a:gdLst/>
              <a:ahLst/>
              <a:cxnLst/>
              <a:rect l="l" t="t" r="r" b="b"/>
              <a:pathLst>
                <a:path w="415" h="269" fill="none" extrusionOk="0">
                  <a:moveTo>
                    <a:pt x="0" y="268"/>
                  </a:moveTo>
                  <a:lnTo>
                    <a:pt x="195" y="146"/>
                  </a:lnTo>
                  <a:lnTo>
                    <a:pt x="390" y="0"/>
                  </a:lnTo>
                  <a:lnTo>
                    <a:pt x="414" y="0"/>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4" name="Google Shape;847;p37">
              <a:extLst>
                <a:ext uri="{FF2B5EF4-FFF2-40B4-BE49-F238E27FC236}">
                  <a16:creationId xmlns:a16="http://schemas.microsoft.com/office/drawing/2014/main" id="{738DEB4C-120C-4C69-AE87-B20C6D7F79BF}"/>
                </a:ext>
              </a:extLst>
            </p:cNvPr>
            <p:cNvSpPr/>
            <p:nvPr/>
          </p:nvSpPr>
          <p:spPr>
            <a:xfrm>
              <a:off x="4313525" y="577875"/>
              <a:ext cx="6100" cy="10375"/>
            </a:xfrm>
            <a:custGeom>
              <a:avLst/>
              <a:gdLst/>
              <a:ahLst/>
              <a:cxnLst/>
              <a:rect l="l" t="t" r="r" b="b"/>
              <a:pathLst>
                <a:path w="244" h="415" fill="none" extrusionOk="0">
                  <a:moveTo>
                    <a:pt x="0" y="414"/>
                  </a:moveTo>
                  <a:lnTo>
                    <a:pt x="24" y="365"/>
                  </a:lnTo>
                  <a:lnTo>
                    <a:pt x="146" y="195"/>
                  </a:lnTo>
                  <a:lnTo>
                    <a:pt x="244" y="0"/>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5" name="Google Shape;848;p37">
              <a:extLst>
                <a:ext uri="{FF2B5EF4-FFF2-40B4-BE49-F238E27FC236}">
                  <a16:creationId xmlns:a16="http://schemas.microsoft.com/office/drawing/2014/main" id="{0727928B-9CE9-4C3A-9FEA-CA530FD96D22}"/>
                </a:ext>
              </a:extLst>
            </p:cNvPr>
            <p:cNvSpPr/>
            <p:nvPr/>
          </p:nvSpPr>
          <p:spPr>
            <a:xfrm>
              <a:off x="4326300" y="547425"/>
              <a:ext cx="2450" cy="12200"/>
            </a:xfrm>
            <a:custGeom>
              <a:avLst/>
              <a:gdLst/>
              <a:ahLst/>
              <a:cxnLst/>
              <a:rect l="l" t="t" r="r" b="b"/>
              <a:pathLst>
                <a:path w="98" h="488" fill="none" extrusionOk="0">
                  <a:moveTo>
                    <a:pt x="0" y="487"/>
                  </a:moveTo>
                  <a:lnTo>
                    <a:pt x="49" y="293"/>
                  </a:lnTo>
                  <a:lnTo>
                    <a:pt x="98" y="0"/>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6" name="Google Shape;849;p37">
              <a:extLst>
                <a:ext uri="{FF2B5EF4-FFF2-40B4-BE49-F238E27FC236}">
                  <a16:creationId xmlns:a16="http://schemas.microsoft.com/office/drawing/2014/main" id="{7F04E4B0-768E-43C0-B645-8DCD2897B05C}"/>
                </a:ext>
              </a:extLst>
            </p:cNvPr>
            <p:cNvSpPr/>
            <p:nvPr/>
          </p:nvSpPr>
          <p:spPr>
            <a:xfrm>
              <a:off x="4329350" y="515750"/>
              <a:ext cx="625" cy="12200"/>
            </a:xfrm>
            <a:custGeom>
              <a:avLst/>
              <a:gdLst/>
              <a:ahLst/>
              <a:cxnLst/>
              <a:rect l="l" t="t" r="r" b="b"/>
              <a:pathLst>
                <a:path w="25" h="488" fill="none" extrusionOk="0">
                  <a:moveTo>
                    <a:pt x="25" y="488"/>
                  </a:moveTo>
                  <a:lnTo>
                    <a:pt x="25" y="464"/>
                  </a:lnTo>
                  <a:lnTo>
                    <a:pt x="25" y="123"/>
                  </a:lnTo>
                  <a:lnTo>
                    <a:pt x="0" y="1"/>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7" name="Google Shape;850;p37">
              <a:extLst>
                <a:ext uri="{FF2B5EF4-FFF2-40B4-BE49-F238E27FC236}">
                  <a16:creationId xmlns:a16="http://schemas.microsoft.com/office/drawing/2014/main" id="{965B8FE7-17C3-406B-ABA5-FC98EA11FEBA}"/>
                </a:ext>
              </a:extLst>
            </p:cNvPr>
            <p:cNvSpPr/>
            <p:nvPr/>
          </p:nvSpPr>
          <p:spPr>
            <a:xfrm>
              <a:off x="4325075" y="488975"/>
              <a:ext cx="1250" cy="6100"/>
            </a:xfrm>
            <a:custGeom>
              <a:avLst/>
              <a:gdLst/>
              <a:ahLst/>
              <a:cxnLst/>
              <a:rect l="l" t="t" r="r" b="b"/>
              <a:pathLst>
                <a:path w="50" h="244" fill="none" extrusionOk="0">
                  <a:moveTo>
                    <a:pt x="49" y="244"/>
                  </a:moveTo>
                  <a:lnTo>
                    <a:pt x="49" y="244"/>
                  </a:lnTo>
                  <a:lnTo>
                    <a:pt x="1" y="0"/>
                  </a:lnTo>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38" name="Google Shape;762;p37">
            <a:extLst>
              <a:ext uri="{FF2B5EF4-FFF2-40B4-BE49-F238E27FC236}">
                <a16:creationId xmlns:a16="http://schemas.microsoft.com/office/drawing/2014/main" id="{B814D35F-B546-4B69-8C55-8480F7454006}"/>
              </a:ext>
            </a:extLst>
          </p:cNvPr>
          <p:cNvGrpSpPr/>
          <p:nvPr/>
        </p:nvGrpSpPr>
        <p:grpSpPr>
          <a:xfrm>
            <a:off x="152401" y="497840"/>
            <a:ext cx="558800" cy="568960"/>
            <a:chOff x="576250" y="4319400"/>
            <a:chExt cx="442075" cy="442050"/>
          </a:xfrm>
        </p:grpSpPr>
        <p:sp>
          <p:nvSpPr>
            <p:cNvPr id="39" name="Google Shape;763;p37">
              <a:extLst>
                <a:ext uri="{FF2B5EF4-FFF2-40B4-BE49-F238E27FC236}">
                  <a16:creationId xmlns:a16="http://schemas.microsoft.com/office/drawing/2014/main" id="{708D3534-9EFB-4433-900D-20C0E0CBD478}"/>
                </a:ext>
              </a:extLst>
            </p:cNvPr>
            <p:cNvSpPr/>
            <p:nvPr/>
          </p:nvSpPr>
          <p:spPr>
            <a:xfrm>
              <a:off x="576250" y="4319400"/>
              <a:ext cx="442075" cy="442050"/>
            </a:xfrm>
            <a:custGeom>
              <a:avLst/>
              <a:gdLst/>
              <a:ahLst/>
              <a:cxnLst/>
              <a:rect l="l" t="t" r="r" b="b"/>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158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0" name="Google Shape;764;p37">
              <a:extLst>
                <a:ext uri="{FF2B5EF4-FFF2-40B4-BE49-F238E27FC236}">
                  <a16:creationId xmlns:a16="http://schemas.microsoft.com/office/drawing/2014/main" id="{03D73CFC-3CCE-4879-98E0-618040434A01}"/>
                </a:ext>
              </a:extLst>
            </p:cNvPr>
            <p:cNvSpPr/>
            <p:nvPr/>
          </p:nvSpPr>
          <p:spPr>
            <a:xfrm>
              <a:off x="595725" y="4668875"/>
              <a:ext cx="73100" cy="73100"/>
            </a:xfrm>
            <a:custGeom>
              <a:avLst/>
              <a:gdLst/>
              <a:ahLst/>
              <a:cxnLst/>
              <a:rect l="l" t="t" r="r" b="b"/>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158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1" name="Google Shape;765;p37">
              <a:extLst>
                <a:ext uri="{FF2B5EF4-FFF2-40B4-BE49-F238E27FC236}">
                  <a16:creationId xmlns:a16="http://schemas.microsoft.com/office/drawing/2014/main" id="{1FF8D798-DC0C-40E1-8565-7D60DD70213F}"/>
                </a:ext>
              </a:extLst>
            </p:cNvPr>
            <p:cNvSpPr/>
            <p:nvPr/>
          </p:nvSpPr>
          <p:spPr>
            <a:xfrm>
              <a:off x="652350" y="4711500"/>
              <a:ext cx="46925" cy="46925"/>
            </a:xfrm>
            <a:custGeom>
              <a:avLst/>
              <a:gdLst/>
              <a:ahLst/>
              <a:cxnLst/>
              <a:rect l="l" t="t" r="r" b="b"/>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158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42" name="Google Shape;766;p37">
              <a:extLst>
                <a:ext uri="{FF2B5EF4-FFF2-40B4-BE49-F238E27FC236}">
                  <a16:creationId xmlns:a16="http://schemas.microsoft.com/office/drawing/2014/main" id="{B578C62B-9DCB-4138-A7D8-CBF2B9751F1E}"/>
                </a:ext>
              </a:extLst>
            </p:cNvPr>
            <p:cNvSpPr/>
            <p:nvPr/>
          </p:nvSpPr>
          <p:spPr>
            <a:xfrm>
              <a:off x="579300" y="4638450"/>
              <a:ext cx="46900" cy="46900"/>
            </a:xfrm>
            <a:custGeom>
              <a:avLst/>
              <a:gdLst/>
              <a:ahLst/>
              <a:cxnLst/>
              <a:rect l="l" t="t" r="r" b="b"/>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158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extLst>
      <p:ext uri="{BB962C8B-B14F-4D97-AF65-F5344CB8AC3E}">
        <p14:creationId xmlns:p14="http://schemas.microsoft.com/office/powerpoint/2010/main" val="29542754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16"/>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Subject liaison expertise is critical for success</a:t>
            </a:r>
            <a:endParaRPr dirty="0"/>
          </a:p>
        </p:txBody>
      </p:sp>
      <p:sp>
        <p:nvSpPr>
          <p:cNvPr id="237" name="Google Shape;237;p16"/>
          <p:cNvSpPr txBox="1">
            <a:spLocks noGrp="1"/>
          </p:cNvSpPr>
          <p:nvPr>
            <p:ph type="body" idx="1"/>
          </p:nvPr>
        </p:nvSpPr>
        <p:spPr>
          <a:xfrm>
            <a:off x="814275" y="1327350"/>
            <a:ext cx="6132600" cy="3145500"/>
          </a:xfrm>
          <a:prstGeom prst="rect">
            <a:avLst/>
          </a:prstGeom>
        </p:spPr>
        <p:txBody>
          <a:bodyPr spcFirstLastPara="1" wrap="square" lIns="91425" tIns="91425" rIns="91425" bIns="91425" anchor="ctr" anchorCtr="0">
            <a:noAutofit/>
          </a:bodyPr>
          <a:lstStyle/>
          <a:p>
            <a:pPr marL="76200" lvl="0" indent="0" algn="l" rtl="0">
              <a:spcBef>
                <a:spcPts val="1000"/>
              </a:spcBef>
              <a:spcAft>
                <a:spcPts val="0"/>
              </a:spcAft>
              <a:buSzPts val="2400"/>
              <a:buNone/>
            </a:pPr>
            <a:r>
              <a:rPr lang="en-US" dirty="0"/>
              <a:t>Outreach to faculty</a:t>
            </a:r>
          </a:p>
          <a:p>
            <a:pPr marL="457200" lvl="0" indent="-381000" algn="l" rtl="0">
              <a:spcBef>
                <a:spcPts val="1000"/>
              </a:spcBef>
              <a:spcAft>
                <a:spcPts val="0"/>
              </a:spcAft>
              <a:buSzPts val="2400"/>
              <a:buChar char="▰"/>
            </a:pPr>
            <a:r>
              <a:rPr lang="en-US" dirty="0"/>
              <a:t>Targeted faculty surveys about resources</a:t>
            </a:r>
          </a:p>
          <a:p>
            <a:pPr marL="457200" lvl="0" indent="-381000" algn="l" rtl="0">
              <a:spcBef>
                <a:spcPts val="1000"/>
              </a:spcBef>
              <a:spcAft>
                <a:spcPts val="0"/>
              </a:spcAft>
              <a:buSzPts val="2400"/>
              <a:buChar char="▰"/>
            </a:pPr>
            <a:r>
              <a:rPr lang="en-US" dirty="0"/>
              <a:t>Faculty meetings (1:1 and departmental)</a:t>
            </a:r>
          </a:p>
          <a:p>
            <a:pPr marL="76200" lvl="0" indent="0" algn="l" rtl="0">
              <a:spcBef>
                <a:spcPts val="1000"/>
              </a:spcBef>
              <a:spcAft>
                <a:spcPts val="0"/>
              </a:spcAft>
              <a:buSzPts val="2400"/>
              <a:buNone/>
            </a:pPr>
            <a:r>
              <a:rPr lang="en-US" dirty="0"/>
              <a:t>What resources are faculty using for </a:t>
            </a:r>
          </a:p>
          <a:p>
            <a:pPr>
              <a:spcBef>
                <a:spcPts val="1000"/>
              </a:spcBef>
            </a:pPr>
            <a:r>
              <a:rPr lang="en-US" dirty="0"/>
              <a:t>Research</a:t>
            </a:r>
          </a:p>
          <a:p>
            <a:pPr>
              <a:spcBef>
                <a:spcPts val="1000"/>
              </a:spcBef>
            </a:pPr>
            <a:r>
              <a:rPr lang="en-US" dirty="0"/>
              <a:t>Teaching</a:t>
            </a:r>
            <a:endParaRPr dirty="0"/>
          </a:p>
        </p:txBody>
      </p:sp>
      <p:sp>
        <p:nvSpPr>
          <p:cNvPr id="238" name="Google Shape;238;p1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33</a:t>
            </a:fld>
            <a:endParaRPr dirty="0"/>
          </a:p>
        </p:txBody>
      </p:sp>
      <p:sp>
        <p:nvSpPr>
          <p:cNvPr id="16" name="Google Shape;678;p37">
            <a:extLst>
              <a:ext uri="{FF2B5EF4-FFF2-40B4-BE49-F238E27FC236}">
                <a16:creationId xmlns:a16="http://schemas.microsoft.com/office/drawing/2014/main" id="{24406855-F426-4FEF-AA1F-3306FCBB4372}"/>
              </a:ext>
            </a:extLst>
          </p:cNvPr>
          <p:cNvSpPr/>
          <p:nvPr/>
        </p:nvSpPr>
        <p:spPr>
          <a:xfrm>
            <a:off x="6463500" y="1617078"/>
            <a:ext cx="2309000" cy="2207455"/>
          </a:xfrm>
          <a:custGeom>
            <a:avLst/>
            <a:gdLst/>
            <a:ahLst/>
            <a:cxnLst/>
            <a:rect l="l" t="t" r="r" b="b"/>
            <a:pathLst>
              <a:path w="15247" h="16075" fill="none" extrusionOk="0">
                <a:moveTo>
                  <a:pt x="9401" y="10717"/>
                </a:moveTo>
                <a:lnTo>
                  <a:pt x="9401" y="10717"/>
                </a:lnTo>
                <a:lnTo>
                  <a:pt x="9085" y="10692"/>
                </a:lnTo>
                <a:lnTo>
                  <a:pt x="9085" y="9596"/>
                </a:lnTo>
                <a:lnTo>
                  <a:pt x="9085" y="9596"/>
                </a:lnTo>
                <a:lnTo>
                  <a:pt x="9401" y="9377"/>
                </a:lnTo>
                <a:lnTo>
                  <a:pt x="9718" y="9133"/>
                </a:lnTo>
                <a:lnTo>
                  <a:pt x="10010" y="8866"/>
                </a:lnTo>
                <a:lnTo>
                  <a:pt x="10302" y="8573"/>
                </a:lnTo>
                <a:lnTo>
                  <a:pt x="10546" y="8232"/>
                </a:lnTo>
                <a:lnTo>
                  <a:pt x="10765" y="7867"/>
                </a:lnTo>
                <a:lnTo>
                  <a:pt x="10984" y="7502"/>
                </a:lnTo>
                <a:lnTo>
                  <a:pt x="11155" y="7088"/>
                </a:lnTo>
                <a:lnTo>
                  <a:pt x="11155" y="7088"/>
                </a:lnTo>
                <a:lnTo>
                  <a:pt x="11228" y="7112"/>
                </a:lnTo>
                <a:lnTo>
                  <a:pt x="11228" y="7112"/>
                </a:lnTo>
                <a:lnTo>
                  <a:pt x="11374" y="7112"/>
                </a:lnTo>
                <a:lnTo>
                  <a:pt x="11496" y="7039"/>
                </a:lnTo>
                <a:lnTo>
                  <a:pt x="11617" y="6942"/>
                </a:lnTo>
                <a:lnTo>
                  <a:pt x="11715" y="6771"/>
                </a:lnTo>
                <a:lnTo>
                  <a:pt x="11812" y="6601"/>
                </a:lnTo>
                <a:lnTo>
                  <a:pt x="11910" y="6381"/>
                </a:lnTo>
                <a:lnTo>
                  <a:pt x="11958" y="6138"/>
                </a:lnTo>
                <a:lnTo>
                  <a:pt x="12007" y="5870"/>
                </a:lnTo>
                <a:lnTo>
                  <a:pt x="12007" y="5870"/>
                </a:lnTo>
                <a:lnTo>
                  <a:pt x="12031" y="5626"/>
                </a:lnTo>
                <a:lnTo>
                  <a:pt x="12007" y="5383"/>
                </a:lnTo>
                <a:lnTo>
                  <a:pt x="11983" y="5188"/>
                </a:lnTo>
                <a:lnTo>
                  <a:pt x="11934" y="4993"/>
                </a:lnTo>
                <a:lnTo>
                  <a:pt x="11885" y="4823"/>
                </a:lnTo>
                <a:lnTo>
                  <a:pt x="11812" y="4677"/>
                </a:lnTo>
                <a:lnTo>
                  <a:pt x="11715" y="4579"/>
                </a:lnTo>
                <a:lnTo>
                  <a:pt x="11593" y="4506"/>
                </a:lnTo>
                <a:lnTo>
                  <a:pt x="11593" y="4506"/>
                </a:lnTo>
                <a:lnTo>
                  <a:pt x="11666" y="4141"/>
                </a:lnTo>
                <a:lnTo>
                  <a:pt x="11690" y="3800"/>
                </a:lnTo>
                <a:lnTo>
                  <a:pt x="11690" y="3483"/>
                </a:lnTo>
                <a:lnTo>
                  <a:pt x="11690" y="3191"/>
                </a:lnTo>
                <a:lnTo>
                  <a:pt x="11666" y="2899"/>
                </a:lnTo>
                <a:lnTo>
                  <a:pt x="11617" y="2631"/>
                </a:lnTo>
                <a:lnTo>
                  <a:pt x="11544" y="2387"/>
                </a:lnTo>
                <a:lnTo>
                  <a:pt x="11471" y="2144"/>
                </a:lnTo>
                <a:lnTo>
                  <a:pt x="11374" y="1924"/>
                </a:lnTo>
                <a:lnTo>
                  <a:pt x="11276" y="1705"/>
                </a:lnTo>
                <a:lnTo>
                  <a:pt x="11155" y="1510"/>
                </a:lnTo>
                <a:lnTo>
                  <a:pt x="11009" y="1340"/>
                </a:lnTo>
                <a:lnTo>
                  <a:pt x="10862" y="1169"/>
                </a:lnTo>
                <a:lnTo>
                  <a:pt x="10716" y="1023"/>
                </a:lnTo>
                <a:lnTo>
                  <a:pt x="10400" y="755"/>
                </a:lnTo>
                <a:lnTo>
                  <a:pt x="10034" y="561"/>
                </a:lnTo>
                <a:lnTo>
                  <a:pt x="9669" y="366"/>
                </a:lnTo>
                <a:lnTo>
                  <a:pt x="9304" y="244"/>
                </a:lnTo>
                <a:lnTo>
                  <a:pt x="8938" y="146"/>
                </a:lnTo>
                <a:lnTo>
                  <a:pt x="8573" y="73"/>
                </a:lnTo>
                <a:lnTo>
                  <a:pt x="8232" y="25"/>
                </a:lnTo>
                <a:lnTo>
                  <a:pt x="7915" y="0"/>
                </a:lnTo>
                <a:lnTo>
                  <a:pt x="7623" y="0"/>
                </a:lnTo>
                <a:lnTo>
                  <a:pt x="7623" y="0"/>
                </a:lnTo>
                <a:lnTo>
                  <a:pt x="7282" y="25"/>
                </a:lnTo>
                <a:lnTo>
                  <a:pt x="6990" y="98"/>
                </a:lnTo>
                <a:lnTo>
                  <a:pt x="6746" y="171"/>
                </a:lnTo>
                <a:lnTo>
                  <a:pt x="6527" y="293"/>
                </a:lnTo>
                <a:lnTo>
                  <a:pt x="6332" y="390"/>
                </a:lnTo>
                <a:lnTo>
                  <a:pt x="6186" y="536"/>
                </a:lnTo>
                <a:lnTo>
                  <a:pt x="6040" y="658"/>
                </a:lnTo>
                <a:lnTo>
                  <a:pt x="5943" y="780"/>
                </a:lnTo>
                <a:lnTo>
                  <a:pt x="5943" y="780"/>
                </a:lnTo>
                <a:lnTo>
                  <a:pt x="5943" y="780"/>
                </a:lnTo>
                <a:lnTo>
                  <a:pt x="5943" y="780"/>
                </a:lnTo>
                <a:lnTo>
                  <a:pt x="5553" y="853"/>
                </a:lnTo>
                <a:lnTo>
                  <a:pt x="5188" y="975"/>
                </a:lnTo>
                <a:lnTo>
                  <a:pt x="4871" y="1145"/>
                </a:lnTo>
                <a:lnTo>
                  <a:pt x="4603" y="1316"/>
                </a:lnTo>
                <a:lnTo>
                  <a:pt x="4360" y="1535"/>
                </a:lnTo>
                <a:lnTo>
                  <a:pt x="4165" y="1754"/>
                </a:lnTo>
                <a:lnTo>
                  <a:pt x="4019" y="2022"/>
                </a:lnTo>
                <a:lnTo>
                  <a:pt x="3897" y="2290"/>
                </a:lnTo>
                <a:lnTo>
                  <a:pt x="3799" y="2558"/>
                </a:lnTo>
                <a:lnTo>
                  <a:pt x="3726" y="2826"/>
                </a:lnTo>
                <a:lnTo>
                  <a:pt x="3678" y="3118"/>
                </a:lnTo>
                <a:lnTo>
                  <a:pt x="3629" y="3410"/>
                </a:lnTo>
                <a:lnTo>
                  <a:pt x="3629" y="3702"/>
                </a:lnTo>
                <a:lnTo>
                  <a:pt x="3629" y="3970"/>
                </a:lnTo>
                <a:lnTo>
                  <a:pt x="3678" y="4482"/>
                </a:lnTo>
                <a:lnTo>
                  <a:pt x="3678" y="4482"/>
                </a:lnTo>
                <a:lnTo>
                  <a:pt x="3678" y="4506"/>
                </a:lnTo>
                <a:lnTo>
                  <a:pt x="3678" y="4506"/>
                </a:lnTo>
                <a:lnTo>
                  <a:pt x="3556" y="4555"/>
                </a:lnTo>
                <a:lnTo>
                  <a:pt x="3459" y="4652"/>
                </a:lnTo>
                <a:lnTo>
                  <a:pt x="3385" y="4798"/>
                </a:lnTo>
                <a:lnTo>
                  <a:pt x="3312" y="4969"/>
                </a:lnTo>
                <a:lnTo>
                  <a:pt x="3264" y="5164"/>
                </a:lnTo>
                <a:lnTo>
                  <a:pt x="3239" y="5383"/>
                </a:lnTo>
                <a:lnTo>
                  <a:pt x="3215" y="5626"/>
                </a:lnTo>
                <a:lnTo>
                  <a:pt x="3239" y="5870"/>
                </a:lnTo>
                <a:lnTo>
                  <a:pt x="3239" y="5870"/>
                </a:lnTo>
                <a:lnTo>
                  <a:pt x="3288" y="6138"/>
                </a:lnTo>
                <a:lnTo>
                  <a:pt x="3337" y="6381"/>
                </a:lnTo>
                <a:lnTo>
                  <a:pt x="3434" y="6601"/>
                </a:lnTo>
                <a:lnTo>
                  <a:pt x="3532" y="6771"/>
                </a:lnTo>
                <a:lnTo>
                  <a:pt x="3629" y="6942"/>
                </a:lnTo>
                <a:lnTo>
                  <a:pt x="3751" y="7039"/>
                </a:lnTo>
                <a:lnTo>
                  <a:pt x="3873" y="7112"/>
                </a:lnTo>
                <a:lnTo>
                  <a:pt x="4019" y="7112"/>
                </a:lnTo>
                <a:lnTo>
                  <a:pt x="4019" y="7112"/>
                </a:lnTo>
                <a:lnTo>
                  <a:pt x="4092" y="7088"/>
                </a:lnTo>
                <a:lnTo>
                  <a:pt x="4092" y="7088"/>
                </a:lnTo>
                <a:lnTo>
                  <a:pt x="4262" y="7502"/>
                </a:lnTo>
                <a:lnTo>
                  <a:pt x="4481" y="7867"/>
                </a:lnTo>
                <a:lnTo>
                  <a:pt x="4701" y="8232"/>
                </a:lnTo>
                <a:lnTo>
                  <a:pt x="4969" y="8573"/>
                </a:lnTo>
                <a:lnTo>
                  <a:pt x="5236" y="8866"/>
                </a:lnTo>
                <a:lnTo>
                  <a:pt x="5529" y="9133"/>
                </a:lnTo>
                <a:lnTo>
                  <a:pt x="5845" y="9377"/>
                </a:lnTo>
                <a:lnTo>
                  <a:pt x="6162" y="9596"/>
                </a:lnTo>
                <a:lnTo>
                  <a:pt x="6162" y="10668"/>
                </a:lnTo>
                <a:lnTo>
                  <a:pt x="6162" y="10668"/>
                </a:lnTo>
                <a:lnTo>
                  <a:pt x="5650" y="10717"/>
                </a:lnTo>
                <a:lnTo>
                  <a:pt x="5650" y="10717"/>
                </a:lnTo>
                <a:lnTo>
                  <a:pt x="5066" y="10814"/>
                </a:lnTo>
                <a:lnTo>
                  <a:pt x="4506" y="10936"/>
                </a:lnTo>
                <a:lnTo>
                  <a:pt x="3946" y="11058"/>
                </a:lnTo>
                <a:lnTo>
                  <a:pt x="3410" y="11228"/>
                </a:lnTo>
                <a:lnTo>
                  <a:pt x="2923" y="11423"/>
                </a:lnTo>
                <a:lnTo>
                  <a:pt x="2460" y="11642"/>
                </a:lnTo>
                <a:lnTo>
                  <a:pt x="2022" y="11886"/>
                </a:lnTo>
                <a:lnTo>
                  <a:pt x="1632" y="12153"/>
                </a:lnTo>
                <a:lnTo>
                  <a:pt x="1267" y="12421"/>
                </a:lnTo>
                <a:lnTo>
                  <a:pt x="950" y="12738"/>
                </a:lnTo>
                <a:lnTo>
                  <a:pt x="682" y="13079"/>
                </a:lnTo>
                <a:lnTo>
                  <a:pt x="439" y="13420"/>
                </a:lnTo>
                <a:lnTo>
                  <a:pt x="268" y="13810"/>
                </a:lnTo>
                <a:lnTo>
                  <a:pt x="122" y="14199"/>
                </a:lnTo>
                <a:lnTo>
                  <a:pt x="49" y="14638"/>
                </a:lnTo>
                <a:lnTo>
                  <a:pt x="0" y="15076"/>
                </a:lnTo>
                <a:lnTo>
                  <a:pt x="0" y="15076"/>
                </a:lnTo>
                <a:lnTo>
                  <a:pt x="49" y="15125"/>
                </a:lnTo>
                <a:lnTo>
                  <a:pt x="244" y="15222"/>
                </a:lnTo>
                <a:lnTo>
                  <a:pt x="414" y="15295"/>
                </a:lnTo>
                <a:lnTo>
                  <a:pt x="633" y="15393"/>
                </a:lnTo>
                <a:lnTo>
                  <a:pt x="901" y="15490"/>
                </a:lnTo>
                <a:lnTo>
                  <a:pt x="1267" y="15563"/>
                </a:lnTo>
                <a:lnTo>
                  <a:pt x="1705" y="15661"/>
                </a:lnTo>
                <a:lnTo>
                  <a:pt x="2216" y="15758"/>
                </a:lnTo>
                <a:lnTo>
                  <a:pt x="2825" y="15831"/>
                </a:lnTo>
                <a:lnTo>
                  <a:pt x="3556" y="15928"/>
                </a:lnTo>
                <a:lnTo>
                  <a:pt x="4384" y="15977"/>
                </a:lnTo>
                <a:lnTo>
                  <a:pt x="5309" y="16026"/>
                </a:lnTo>
                <a:lnTo>
                  <a:pt x="6381" y="16050"/>
                </a:lnTo>
                <a:lnTo>
                  <a:pt x="7599" y="16075"/>
                </a:lnTo>
                <a:lnTo>
                  <a:pt x="7599" y="16075"/>
                </a:lnTo>
                <a:lnTo>
                  <a:pt x="8792" y="16050"/>
                </a:lnTo>
                <a:lnTo>
                  <a:pt x="9864" y="16026"/>
                </a:lnTo>
                <a:lnTo>
                  <a:pt x="10814" y="15977"/>
                </a:lnTo>
                <a:lnTo>
                  <a:pt x="11642" y="15928"/>
                </a:lnTo>
                <a:lnTo>
                  <a:pt x="12372" y="15831"/>
                </a:lnTo>
                <a:lnTo>
                  <a:pt x="12981" y="15758"/>
                </a:lnTo>
                <a:lnTo>
                  <a:pt x="13517" y="15661"/>
                </a:lnTo>
                <a:lnTo>
                  <a:pt x="13955" y="15563"/>
                </a:lnTo>
                <a:lnTo>
                  <a:pt x="14321" y="15490"/>
                </a:lnTo>
                <a:lnTo>
                  <a:pt x="14613" y="15393"/>
                </a:lnTo>
                <a:lnTo>
                  <a:pt x="14832" y="15295"/>
                </a:lnTo>
                <a:lnTo>
                  <a:pt x="15003" y="15222"/>
                </a:lnTo>
                <a:lnTo>
                  <a:pt x="15173" y="15125"/>
                </a:lnTo>
                <a:lnTo>
                  <a:pt x="15246" y="15076"/>
                </a:lnTo>
                <a:lnTo>
                  <a:pt x="15246" y="15076"/>
                </a:lnTo>
                <a:lnTo>
                  <a:pt x="15198" y="14613"/>
                </a:lnTo>
                <a:lnTo>
                  <a:pt x="15125" y="14175"/>
                </a:lnTo>
                <a:lnTo>
                  <a:pt x="15003" y="13761"/>
                </a:lnTo>
                <a:lnTo>
                  <a:pt x="14832" y="13371"/>
                </a:lnTo>
                <a:lnTo>
                  <a:pt x="14589" y="13006"/>
                </a:lnTo>
                <a:lnTo>
                  <a:pt x="14321" y="12665"/>
                </a:lnTo>
                <a:lnTo>
                  <a:pt x="14004" y="12373"/>
                </a:lnTo>
                <a:lnTo>
                  <a:pt x="13639" y="12080"/>
                </a:lnTo>
                <a:lnTo>
                  <a:pt x="13249" y="11813"/>
                </a:lnTo>
                <a:lnTo>
                  <a:pt x="12811" y="11593"/>
                </a:lnTo>
                <a:lnTo>
                  <a:pt x="12324" y="11374"/>
                </a:lnTo>
                <a:lnTo>
                  <a:pt x="11812" y="11204"/>
                </a:lnTo>
                <a:lnTo>
                  <a:pt x="11252" y="11033"/>
                </a:lnTo>
                <a:lnTo>
                  <a:pt x="10668" y="10911"/>
                </a:lnTo>
                <a:lnTo>
                  <a:pt x="10034" y="10790"/>
                </a:lnTo>
                <a:lnTo>
                  <a:pt x="9401" y="10717"/>
                </a:lnTo>
                <a:lnTo>
                  <a:pt x="9401" y="10717"/>
                </a:lnTo>
                <a:close/>
              </a:path>
            </a:pathLst>
          </a:custGeom>
          <a:noFill/>
          <a:ln w="285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nvGrpSpPr>
          <p:cNvPr id="17" name="Google Shape;762;p37">
            <a:extLst>
              <a:ext uri="{FF2B5EF4-FFF2-40B4-BE49-F238E27FC236}">
                <a16:creationId xmlns:a16="http://schemas.microsoft.com/office/drawing/2014/main" id="{BA396D64-6EA9-42A9-A5D1-AF6CA4D20992}"/>
              </a:ext>
            </a:extLst>
          </p:cNvPr>
          <p:cNvGrpSpPr/>
          <p:nvPr/>
        </p:nvGrpSpPr>
        <p:grpSpPr>
          <a:xfrm>
            <a:off x="152401" y="497840"/>
            <a:ext cx="558800" cy="568960"/>
            <a:chOff x="576250" y="4319400"/>
            <a:chExt cx="442075" cy="442050"/>
          </a:xfrm>
        </p:grpSpPr>
        <p:sp>
          <p:nvSpPr>
            <p:cNvPr id="18" name="Google Shape;763;p37">
              <a:extLst>
                <a:ext uri="{FF2B5EF4-FFF2-40B4-BE49-F238E27FC236}">
                  <a16:creationId xmlns:a16="http://schemas.microsoft.com/office/drawing/2014/main" id="{DCAC850C-8FB5-462C-9B79-EC2261D4AC60}"/>
                </a:ext>
              </a:extLst>
            </p:cNvPr>
            <p:cNvSpPr/>
            <p:nvPr/>
          </p:nvSpPr>
          <p:spPr>
            <a:xfrm>
              <a:off x="576250" y="4319400"/>
              <a:ext cx="442075" cy="442050"/>
            </a:xfrm>
            <a:custGeom>
              <a:avLst/>
              <a:gdLst/>
              <a:ahLst/>
              <a:cxnLst/>
              <a:rect l="l" t="t" r="r" b="b"/>
              <a:pathLst>
                <a:path w="17683" h="17682" fill="none" extrusionOk="0">
                  <a:moveTo>
                    <a:pt x="11472" y="17292"/>
                  </a:moveTo>
                  <a:lnTo>
                    <a:pt x="11472" y="12153"/>
                  </a:lnTo>
                  <a:lnTo>
                    <a:pt x="16416" y="7209"/>
                  </a:lnTo>
                  <a:lnTo>
                    <a:pt x="16416" y="7209"/>
                  </a:lnTo>
                  <a:lnTo>
                    <a:pt x="16562" y="7063"/>
                  </a:lnTo>
                  <a:lnTo>
                    <a:pt x="16684" y="6868"/>
                  </a:lnTo>
                  <a:lnTo>
                    <a:pt x="16830" y="6674"/>
                  </a:lnTo>
                  <a:lnTo>
                    <a:pt x="16927" y="6479"/>
                  </a:lnTo>
                  <a:lnTo>
                    <a:pt x="17146" y="6040"/>
                  </a:lnTo>
                  <a:lnTo>
                    <a:pt x="17317" y="5553"/>
                  </a:lnTo>
                  <a:lnTo>
                    <a:pt x="17439" y="5042"/>
                  </a:lnTo>
                  <a:lnTo>
                    <a:pt x="17560" y="4506"/>
                  </a:lnTo>
                  <a:lnTo>
                    <a:pt x="17633" y="3970"/>
                  </a:lnTo>
                  <a:lnTo>
                    <a:pt x="17658" y="3434"/>
                  </a:lnTo>
                  <a:lnTo>
                    <a:pt x="17682" y="2898"/>
                  </a:lnTo>
                  <a:lnTo>
                    <a:pt x="17682" y="2411"/>
                  </a:lnTo>
                  <a:lnTo>
                    <a:pt x="17658" y="1949"/>
                  </a:lnTo>
                  <a:lnTo>
                    <a:pt x="17609" y="1510"/>
                  </a:lnTo>
                  <a:lnTo>
                    <a:pt x="17536" y="1145"/>
                  </a:lnTo>
                  <a:lnTo>
                    <a:pt x="17463" y="828"/>
                  </a:lnTo>
                  <a:lnTo>
                    <a:pt x="17366" y="585"/>
                  </a:lnTo>
                  <a:lnTo>
                    <a:pt x="17292" y="487"/>
                  </a:lnTo>
                  <a:lnTo>
                    <a:pt x="17244" y="439"/>
                  </a:lnTo>
                  <a:lnTo>
                    <a:pt x="17244" y="439"/>
                  </a:lnTo>
                  <a:lnTo>
                    <a:pt x="17195" y="390"/>
                  </a:lnTo>
                  <a:lnTo>
                    <a:pt x="17098" y="317"/>
                  </a:lnTo>
                  <a:lnTo>
                    <a:pt x="16854" y="219"/>
                  </a:lnTo>
                  <a:lnTo>
                    <a:pt x="16537" y="146"/>
                  </a:lnTo>
                  <a:lnTo>
                    <a:pt x="16172" y="73"/>
                  </a:lnTo>
                  <a:lnTo>
                    <a:pt x="15734" y="25"/>
                  </a:lnTo>
                  <a:lnTo>
                    <a:pt x="15271" y="0"/>
                  </a:lnTo>
                  <a:lnTo>
                    <a:pt x="14784" y="0"/>
                  </a:lnTo>
                  <a:lnTo>
                    <a:pt x="14248" y="25"/>
                  </a:lnTo>
                  <a:lnTo>
                    <a:pt x="13712" y="49"/>
                  </a:lnTo>
                  <a:lnTo>
                    <a:pt x="13176" y="122"/>
                  </a:lnTo>
                  <a:lnTo>
                    <a:pt x="12641" y="244"/>
                  </a:lnTo>
                  <a:lnTo>
                    <a:pt x="12129" y="366"/>
                  </a:lnTo>
                  <a:lnTo>
                    <a:pt x="11642" y="536"/>
                  </a:lnTo>
                  <a:lnTo>
                    <a:pt x="11204" y="755"/>
                  </a:lnTo>
                  <a:lnTo>
                    <a:pt x="10985" y="853"/>
                  </a:lnTo>
                  <a:lnTo>
                    <a:pt x="10814" y="999"/>
                  </a:lnTo>
                  <a:lnTo>
                    <a:pt x="10619" y="1121"/>
                  </a:lnTo>
                  <a:lnTo>
                    <a:pt x="10473" y="1267"/>
                  </a:lnTo>
                  <a:lnTo>
                    <a:pt x="5529" y="6211"/>
                  </a:lnTo>
                  <a:lnTo>
                    <a:pt x="390" y="6211"/>
                  </a:lnTo>
                  <a:lnTo>
                    <a:pt x="390" y="6211"/>
                  </a:lnTo>
                  <a:lnTo>
                    <a:pt x="244" y="6235"/>
                  </a:lnTo>
                  <a:lnTo>
                    <a:pt x="147" y="6259"/>
                  </a:lnTo>
                  <a:lnTo>
                    <a:pt x="49" y="6308"/>
                  </a:lnTo>
                  <a:lnTo>
                    <a:pt x="0" y="6381"/>
                  </a:lnTo>
                  <a:lnTo>
                    <a:pt x="0" y="6454"/>
                  </a:lnTo>
                  <a:lnTo>
                    <a:pt x="25" y="6552"/>
                  </a:lnTo>
                  <a:lnTo>
                    <a:pt x="74" y="6649"/>
                  </a:lnTo>
                  <a:lnTo>
                    <a:pt x="171" y="6771"/>
                  </a:lnTo>
                  <a:lnTo>
                    <a:pt x="2582" y="9158"/>
                  </a:lnTo>
                  <a:lnTo>
                    <a:pt x="2265" y="9474"/>
                  </a:lnTo>
                  <a:lnTo>
                    <a:pt x="950" y="9718"/>
                  </a:lnTo>
                  <a:lnTo>
                    <a:pt x="950" y="9718"/>
                  </a:lnTo>
                  <a:lnTo>
                    <a:pt x="804" y="9767"/>
                  </a:lnTo>
                  <a:lnTo>
                    <a:pt x="682" y="9815"/>
                  </a:lnTo>
                  <a:lnTo>
                    <a:pt x="609" y="9913"/>
                  </a:lnTo>
                  <a:lnTo>
                    <a:pt x="561" y="9986"/>
                  </a:lnTo>
                  <a:lnTo>
                    <a:pt x="561" y="10083"/>
                  </a:lnTo>
                  <a:lnTo>
                    <a:pt x="585" y="10205"/>
                  </a:lnTo>
                  <a:lnTo>
                    <a:pt x="634" y="10302"/>
                  </a:lnTo>
                  <a:lnTo>
                    <a:pt x="731" y="10424"/>
                  </a:lnTo>
                  <a:lnTo>
                    <a:pt x="7258" y="16951"/>
                  </a:lnTo>
                  <a:lnTo>
                    <a:pt x="7258" y="16951"/>
                  </a:lnTo>
                  <a:lnTo>
                    <a:pt x="7380" y="17049"/>
                  </a:lnTo>
                  <a:lnTo>
                    <a:pt x="7477" y="17097"/>
                  </a:lnTo>
                  <a:lnTo>
                    <a:pt x="7599" y="17122"/>
                  </a:lnTo>
                  <a:lnTo>
                    <a:pt x="7697" y="17122"/>
                  </a:lnTo>
                  <a:lnTo>
                    <a:pt x="7770" y="17073"/>
                  </a:lnTo>
                  <a:lnTo>
                    <a:pt x="7867" y="17000"/>
                  </a:lnTo>
                  <a:lnTo>
                    <a:pt x="7916" y="16878"/>
                  </a:lnTo>
                  <a:lnTo>
                    <a:pt x="7965" y="16732"/>
                  </a:lnTo>
                  <a:lnTo>
                    <a:pt x="8208" y="15417"/>
                  </a:lnTo>
                  <a:lnTo>
                    <a:pt x="8525" y="15100"/>
                  </a:lnTo>
                  <a:lnTo>
                    <a:pt x="10911" y="17511"/>
                  </a:lnTo>
                  <a:lnTo>
                    <a:pt x="10911" y="17511"/>
                  </a:lnTo>
                  <a:lnTo>
                    <a:pt x="11033" y="17609"/>
                  </a:lnTo>
                  <a:lnTo>
                    <a:pt x="11131" y="17658"/>
                  </a:lnTo>
                  <a:lnTo>
                    <a:pt x="11228" y="17682"/>
                  </a:lnTo>
                  <a:lnTo>
                    <a:pt x="11301" y="17682"/>
                  </a:lnTo>
                  <a:lnTo>
                    <a:pt x="11374" y="17633"/>
                  </a:lnTo>
                  <a:lnTo>
                    <a:pt x="11423" y="17536"/>
                  </a:lnTo>
                  <a:lnTo>
                    <a:pt x="11447" y="17438"/>
                  </a:lnTo>
                  <a:lnTo>
                    <a:pt x="11472" y="17292"/>
                  </a:lnTo>
                  <a:lnTo>
                    <a:pt x="11472" y="17292"/>
                  </a:lnTo>
                  <a:close/>
                  <a:moveTo>
                    <a:pt x="6162" y="12202"/>
                  </a:moveTo>
                  <a:lnTo>
                    <a:pt x="6162" y="12202"/>
                  </a:lnTo>
                  <a:lnTo>
                    <a:pt x="6089" y="12275"/>
                  </a:lnTo>
                  <a:lnTo>
                    <a:pt x="6016" y="12324"/>
                  </a:lnTo>
                  <a:lnTo>
                    <a:pt x="5919" y="12348"/>
                  </a:lnTo>
                  <a:lnTo>
                    <a:pt x="5821" y="12348"/>
                  </a:lnTo>
                  <a:lnTo>
                    <a:pt x="5724" y="12348"/>
                  </a:lnTo>
                  <a:lnTo>
                    <a:pt x="5626" y="12324"/>
                  </a:lnTo>
                  <a:lnTo>
                    <a:pt x="5553" y="12275"/>
                  </a:lnTo>
                  <a:lnTo>
                    <a:pt x="5480" y="12202"/>
                  </a:lnTo>
                  <a:lnTo>
                    <a:pt x="5480" y="12202"/>
                  </a:lnTo>
                  <a:lnTo>
                    <a:pt x="5407" y="12129"/>
                  </a:lnTo>
                  <a:lnTo>
                    <a:pt x="5359" y="12056"/>
                  </a:lnTo>
                  <a:lnTo>
                    <a:pt x="5334" y="11959"/>
                  </a:lnTo>
                  <a:lnTo>
                    <a:pt x="5334" y="11861"/>
                  </a:lnTo>
                  <a:lnTo>
                    <a:pt x="5334" y="11764"/>
                  </a:lnTo>
                  <a:lnTo>
                    <a:pt x="5359" y="11666"/>
                  </a:lnTo>
                  <a:lnTo>
                    <a:pt x="5407" y="11593"/>
                  </a:lnTo>
                  <a:lnTo>
                    <a:pt x="5480" y="11520"/>
                  </a:lnTo>
                  <a:lnTo>
                    <a:pt x="8013" y="8987"/>
                  </a:lnTo>
                  <a:lnTo>
                    <a:pt x="8013" y="8987"/>
                  </a:lnTo>
                  <a:lnTo>
                    <a:pt x="8086" y="8939"/>
                  </a:lnTo>
                  <a:lnTo>
                    <a:pt x="8159" y="8890"/>
                  </a:lnTo>
                  <a:lnTo>
                    <a:pt x="8257" y="8865"/>
                  </a:lnTo>
                  <a:lnTo>
                    <a:pt x="8354" y="8841"/>
                  </a:lnTo>
                  <a:lnTo>
                    <a:pt x="8452" y="8865"/>
                  </a:lnTo>
                  <a:lnTo>
                    <a:pt x="8525" y="8890"/>
                  </a:lnTo>
                  <a:lnTo>
                    <a:pt x="8622" y="8939"/>
                  </a:lnTo>
                  <a:lnTo>
                    <a:pt x="8695" y="8987"/>
                  </a:lnTo>
                  <a:lnTo>
                    <a:pt x="8695" y="8987"/>
                  </a:lnTo>
                  <a:lnTo>
                    <a:pt x="8744" y="9060"/>
                  </a:lnTo>
                  <a:lnTo>
                    <a:pt x="8793" y="9158"/>
                  </a:lnTo>
                  <a:lnTo>
                    <a:pt x="8817" y="9231"/>
                  </a:lnTo>
                  <a:lnTo>
                    <a:pt x="8841" y="9328"/>
                  </a:lnTo>
                  <a:lnTo>
                    <a:pt x="8817" y="9426"/>
                  </a:lnTo>
                  <a:lnTo>
                    <a:pt x="8793" y="9523"/>
                  </a:lnTo>
                  <a:lnTo>
                    <a:pt x="8744" y="9596"/>
                  </a:lnTo>
                  <a:lnTo>
                    <a:pt x="8695" y="9669"/>
                  </a:lnTo>
                  <a:lnTo>
                    <a:pt x="6162" y="12202"/>
                  </a:lnTo>
                  <a:close/>
                  <a:moveTo>
                    <a:pt x="13396" y="7307"/>
                  </a:moveTo>
                  <a:lnTo>
                    <a:pt x="13396" y="7307"/>
                  </a:lnTo>
                  <a:lnTo>
                    <a:pt x="13274" y="7404"/>
                  </a:lnTo>
                  <a:lnTo>
                    <a:pt x="13152" y="7477"/>
                  </a:lnTo>
                  <a:lnTo>
                    <a:pt x="13006" y="7526"/>
                  </a:lnTo>
                  <a:lnTo>
                    <a:pt x="12836" y="7550"/>
                  </a:lnTo>
                  <a:lnTo>
                    <a:pt x="12689" y="7526"/>
                  </a:lnTo>
                  <a:lnTo>
                    <a:pt x="12543" y="7477"/>
                  </a:lnTo>
                  <a:lnTo>
                    <a:pt x="12421" y="7404"/>
                  </a:lnTo>
                  <a:lnTo>
                    <a:pt x="12300" y="7307"/>
                  </a:lnTo>
                  <a:lnTo>
                    <a:pt x="10376" y="5383"/>
                  </a:lnTo>
                  <a:lnTo>
                    <a:pt x="10376" y="5383"/>
                  </a:lnTo>
                  <a:lnTo>
                    <a:pt x="10278" y="5261"/>
                  </a:lnTo>
                  <a:lnTo>
                    <a:pt x="10205" y="5139"/>
                  </a:lnTo>
                  <a:lnTo>
                    <a:pt x="10156" y="4993"/>
                  </a:lnTo>
                  <a:lnTo>
                    <a:pt x="10132" y="4847"/>
                  </a:lnTo>
                  <a:lnTo>
                    <a:pt x="10156" y="4676"/>
                  </a:lnTo>
                  <a:lnTo>
                    <a:pt x="10205" y="4530"/>
                  </a:lnTo>
                  <a:lnTo>
                    <a:pt x="10278" y="4408"/>
                  </a:lnTo>
                  <a:lnTo>
                    <a:pt x="10376" y="4287"/>
                  </a:lnTo>
                  <a:lnTo>
                    <a:pt x="10376" y="4287"/>
                  </a:lnTo>
                  <a:lnTo>
                    <a:pt x="11326" y="3313"/>
                  </a:lnTo>
                  <a:lnTo>
                    <a:pt x="11326" y="3313"/>
                  </a:lnTo>
                  <a:lnTo>
                    <a:pt x="11496" y="3166"/>
                  </a:lnTo>
                  <a:lnTo>
                    <a:pt x="11666" y="3045"/>
                  </a:lnTo>
                  <a:lnTo>
                    <a:pt x="11861" y="2947"/>
                  </a:lnTo>
                  <a:lnTo>
                    <a:pt x="12032" y="2850"/>
                  </a:lnTo>
                  <a:lnTo>
                    <a:pt x="12227" y="2777"/>
                  </a:lnTo>
                  <a:lnTo>
                    <a:pt x="12446" y="2728"/>
                  </a:lnTo>
                  <a:lnTo>
                    <a:pt x="12641" y="2704"/>
                  </a:lnTo>
                  <a:lnTo>
                    <a:pt x="12836" y="2704"/>
                  </a:lnTo>
                  <a:lnTo>
                    <a:pt x="13055" y="2704"/>
                  </a:lnTo>
                  <a:lnTo>
                    <a:pt x="13250" y="2728"/>
                  </a:lnTo>
                  <a:lnTo>
                    <a:pt x="13469" y="2777"/>
                  </a:lnTo>
                  <a:lnTo>
                    <a:pt x="13664" y="2850"/>
                  </a:lnTo>
                  <a:lnTo>
                    <a:pt x="13834" y="2947"/>
                  </a:lnTo>
                  <a:lnTo>
                    <a:pt x="14029" y="3045"/>
                  </a:lnTo>
                  <a:lnTo>
                    <a:pt x="14199" y="3166"/>
                  </a:lnTo>
                  <a:lnTo>
                    <a:pt x="14370" y="3313"/>
                  </a:lnTo>
                  <a:lnTo>
                    <a:pt x="14370" y="3313"/>
                  </a:lnTo>
                  <a:lnTo>
                    <a:pt x="14516" y="3483"/>
                  </a:lnTo>
                  <a:lnTo>
                    <a:pt x="14638" y="3653"/>
                  </a:lnTo>
                  <a:lnTo>
                    <a:pt x="14735" y="3848"/>
                  </a:lnTo>
                  <a:lnTo>
                    <a:pt x="14833" y="4019"/>
                  </a:lnTo>
                  <a:lnTo>
                    <a:pt x="14906" y="4214"/>
                  </a:lnTo>
                  <a:lnTo>
                    <a:pt x="14954" y="4433"/>
                  </a:lnTo>
                  <a:lnTo>
                    <a:pt x="14979" y="4628"/>
                  </a:lnTo>
                  <a:lnTo>
                    <a:pt x="14979" y="4847"/>
                  </a:lnTo>
                  <a:lnTo>
                    <a:pt x="14979" y="5042"/>
                  </a:lnTo>
                  <a:lnTo>
                    <a:pt x="14954" y="5237"/>
                  </a:lnTo>
                  <a:lnTo>
                    <a:pt x="14906" y="5456"/>
                  </a:lnTo>
                  <a:lnTo>
                    <a:pt x="14833" y="5651"/>
                  </a:lnTo>
                  <a:lnTo>
                    <a:pt x="14735" y="5821"/>
                  </a:lnTo>
                  <a:lnTo>
                    <a:pt x="14638" y="6016"/>
                  </a:lnTo>
                  <a:lnTo>
                    <a:pt x="14516" y="6186"/>
                  </a:lnTo>
                  <a:lnTo>
                    <a:pt x="14370" y="6357"/>
                  </a:lnTo>
                  <a:lnTo>
                    <a:pt x="14370" y="6357"/>
                  </a:lnTo>
                  <a:lnTo>
                    <a:pt x="13396" y="7307"/>
                  </a:lnTo>
                  <a:lnTo>
                    <a:pt x="13396" y="7307"/>
                  </a:lnTo>
                  <a:close/>
                </a:path>
              </a:pathLst>
            </a:custGeom>
            <a:noFill/>
            <a:ln w="158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9" name="Google Shape;764;p37">
              <a:extLst>
                <a:ext uri="{FF2B5EF4-FFF2-40B4-BE49-F238E27FC236}">
                  <a16:creationId xmlns:a16="http://schemas.microsoft.com/office/drawing/2014/main" id="{333418A7-B651-4EF4-908B-F25AEECB5147}"/>
                </a:ext>
              </a:extLst>
            </p:cNvPr>
            <p:cNvSpPr/>
            <p:nvPr/>
          </p:nvSpPr>
          <p:spPr>
            <a:xfrm>
              <a:off x="595725" y="4668875"/>
              <a:ext cx="73100" cy="73100"/>
            </a:xfrm>
            <a:custGeom>
              <a:avLst/>
              <a:gdLst/>
              <a:ahLst/>
              <a:cxnLst/>
              <a:rect l="l" t="t" r="r" b="b"/>
              <a:pathLst>
                <a:path w="2924" h="2924" fill="none" extrusionOk="0">
                  <a:moveTo>
                    <a:pt x="2656" y="269"/>
                  </a:moveTo>
                  <a:lnTo>
                    <a:pt x="2656" y="269"/>
                  </a:lnTo>
                  <a:lnTo>
                    <a:pt x="2509" y="147"/>
                  </a:lnTo>
                  <a:lnTo>
                    <a:pt x="2363" y="74"/>
                  </a:lnTo>
                  <a:lnTo>
                    <a:pt x="2193" y="25"/>
                  </a:lnTo>
                  <a:lnTo>
                    <a:pt x="2022" y="1"/>
                  </a:lnTo>
                  <a:lnTo>
                    <a:pt x="1852" y="25"/>
                  </a:lnTo>
                  <a:lnTo>
                    <a:pt x="1681" y="74"/>
                  </a:lnTo>
                  <a:lnTo>
                    <a:pt x="1511" y="147"/>
                  </a:lnTo>
                  <a:lnTo>
                    <a:pt x="1365" y="269"/>
                  </a:lnTo>
                  <a:lnTo>
                    <a:pt x="1365" y="269"/>
                  </a:lnTo>
                  <a:lnTo>
                    <a:pt x="1219" y="488"/>
                  </a:lnTo>
                  <a:lnTo>
                    <a:pt x="999" y="829"/>
                  </a:lnTo>
                  <a:lnTo>
                    <a:pt x="561" y="1730"/>
                  </a:lnTo>
                  <a:lnTo>
                    <a:pt x="171" y="2558"/>
                  </a:lnTo>
                  <a:lnTo>
                    <a:pt x="1" y="2924"/>
                  </a:lnTo>
                  <a:lnTo>
                    <a:pt x="1" y="2924"/>
                  </a:lnTo>
                  <a:lnTo>
                    <a:pt x="366" y="2753"/>
                  </a:lnTo>
                  <a:lnTo>
                    <a:pt x="1194" y="2363"/>
                  </a:lnTo>
                  <a:lnTo>
                    <a:pt x="2095" y="1925"/>
                  </a:lnTo>
                  <a:lnTo>
                    <a:pt x="2436" y="1706"/>
                  </a:lnTo>
                  <a:lnTo>
                    <a:pt x="2656" y="1560"/>
                  </a:lnTo>
                  <a:lnTo>
                    <a:pt x="2656" y="1560"/>
                  </a:lnTo>
                  <a:lnTo>
                    <a:pt x="2777" y="1414"/>
                  </a:lnTo>
                  <a:lnTo>
                    <a:pt x="2850" y="1243"/>
                  </a:lnTo>
                  <a:lnTo>
                    <a:pt x="2899" y="1073"/>
                  </a:lnTo>
                  <a:lnTo>
                    <a:pt x="2923" y="902"/>
                  </a:lnTo>
                  <a:lnTo>
                    <a:pt x="2899" y="732"/>
                  </a:lnTo>
                  <a:lnTo>
                    <a:pt x="2850" y="561"/>
                  </a:lnTo>
                  <a:lnTo>
                    <a:pt x="2777" y="415"/>
                  </a:lnTo>
                  <a:lnTo>
                    <a:pt x="2656" y="269"/>
                  </a:lnTo>
                  <a:lnTo>
                    <a:pt x="2656" y="269"/>
                  </a:lnTo>
                  <a:close/>
                </a:path>
              </a:pathLst>
            </a:custGeom>
            <a:noFill/>
            <a:ln w="158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0" name="Google Shape;765;p37">
              <a:extLst>
                <a:ext uri="{FF2B5EF4-FFF2-40B4-BE49-F238E27FC236}">
                  <a16:creationId xmlns:a16="http://schemas.microsoft.com/office/drawing/2014/main" id="{EB925900-B07D-4583-8929-0892554ABD41}"/>
                </a:ext>
              </a:extLst>
            </p:cNvPr>
            <p:cNvSpPr/>
            <p:nvPr/>
          </p:nvSpPr>
          <p:spPr>
            <a:xfrm>
              <a:off x="652350" y="4711500"/>
              <a:ext cx="46925" cy="46925"/>
            </a:xfrm>
            <a:custGeom>
              <a:avLst/>
              <a:gdLst/>
              <a:ahLst/>
              <a:cxnLst/>
              <a:rect l="l" t="t" r="r" b="b"/>
              <a:pathLst>
                <a:path w="1877" h="1877" fill="none" extrusionOk="0">
                  <a:moveTo>
                    <a:pt x="1657" y="244"/>
                  </a:moveTo>
                  <a:lnTo>
                    <a:pt x="1657" y="244"/>
                  </a:lnTo>
                  <a:lnTo>
                    <a:pt x="1535" y="147"/>
                  </a:lnTo>
                  <a:lnTo>
                    <a:pt x="1413" y="74"/>
                  </a:lnTo>
                  <a:lnTo>
                    <a:pt x="1267" y="25"/>
                  </a:lnTo>
                  <a:lnTo>
                    <a:pt x="1121" y="1"/>
                  </a:lnTo>
                  <a:lnTo>
                    <a:pt x="975" y="25"/>
                  </a:lnTo>
                  <a:lnTo>
                    <a:pt x="829" y="74"/>
                  </a:lnTo>
                  <a:lnTo>
                    <a:pt x="707" y="147"/>
                  </a:lnTo>
                  <a:lnTo>
                    <a:pt x="585" y="244"/>
                  </a:lnTo>
                  <a:lnTo>
                    <a:pt x="585" y="244"/>
                  </a:lnTo>
                  <a:lnTo>
                    <a:pt x="464" y="391"/>
                  </a:lnTo>
                  <a:lnTo>
                    <a:pt x="366" y="610"/>
                  </a:lnTo>
                  <a:lnTo>
                    <a:pt x="269" y="878"/>
                  </a:lnTo>
                  <a:lnTo>
                    <a:pt x="171" y="1170"/>
                  </a:lnTo>
                  <a:lnTo>
                    <a:pt x="50" y="1681"/>
                  </a:lnTo>
                  <a:lnTo>
                    <a:pt x="1" y="1876"/>
                  </a:lnTo>
                  <a:lnTo>
                    <a:pt x="1" y="1876"/>
                  </a:lnTo>
                  <a:lnTo>
                    <a:pt x="220" y="1852"/>
                  </a:lnTo>
                  <a:lnTo>
                    <a:pt x="731" y="1706"/>
                  </a:lnTo>
                  <a:lnTo>
                    <a:pt x="999" y="1633"/>
                  </a:lnTo>
                  <a:lnTo>
                    <a:pt x="1267" y="1535"/>
                  </a:lnTo>
                  <a:lnTo>
                    <a:pt x="1511" y="1413"/>
                  </a:lnTo>
                  <a:lnTo>
                    <a:pt x="1657" y="1316"/>
                  </a:lnTo>
                  <a:lnTo>
                    <a:pt x="1657" y="1316"/>
                  </a:lnTo>
                  <a:lnTo>
                    <a:pt x="1754" y="1194"/>
                  </a:lnTo>
                  <a:lnTo>
                    <a:pt x="1827" y="1048"/>
                  </a:lnTo>
                  <a:lnTo>
                    <a:pt x="1876" y="926"/>
                  </a:lnTo>
                  <a:lnTo>
                    <a:pt x="1876" y="780"/>
                  </a:lnTo>
                  <a:lnTo>
                    <a:pt x="1876" y="634"/>
                  </a:lnTo>
                  <a:lnTo>
                    <a:pt x="1827" y="488"/>
                  </a:lnTo>
                  <a:lnTo>
                    <a:pt x="1754" y="366"/>
                  </a:lnTo>
                  <a:lnTo>
                    <a:pt x="1657" y="244"/>
                  </a:lnTo>
                  <a:lnTo>
                    <a:pt x="1657" y="244"/>
                  </a:lnTo>
                  <a:close/>
                </a:path>
              </a:pathLst>
            </a:custGeom>
            <a:noFill/>
            <a:ln w="158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1" name="Google Shape;766;p37">
              <a:extLst>
                <a:ext uri="{FF2B5EF4-FFF2-40B4-BE49-F238E27FC236}">
                  <a16:creationId xmlns:a16="http://schemas.microsoft.com/office/drawing/2014/main" id="{CE20CE97-7C8A-490A-8F31-E190E1260420}"/>
                </a:ext>
              </a:extLst>
            </p:cNvPr>
            <p:cNvSpPr/>
            <p:nvPr/>
          </p:nvSpPr>
          <p:spPr>
            <a:xfrm>
              <a:off x="579300" y="4638450"/>
              <a:ext cx="46900" cy="46900"/>
            </a:xfrm>
            <a:custGeom>
              <a:avLst/>
              <a:gdLst/>
              <a:ahLst/>
              <a:cxnLst/>
              <a:rect l="l" t="t" r="r" b="b"/>
              <a:pathLst>
                <a:path w="1876" h="1876" fill="none" extrusionOk="0">
                  <a:moveTo>
                    <a:pt x="1632" y="219"/>
                  </a:moveTo>
                  <a:lnTo>
                    <a:pt x="1632" y="219"/>
                  </a:lnTo>
                  <a:lnTo>
                    <a:pt x="1510" y="122"/>
                  </a:lnTo>
                  <a:lnTo>
                    <a:pt x="1388" y="49"/>
                  </a:lnTo>
                  <a:lnTo>
                    <a:pt x="1242" y="0"/>
                  </a:lnTo>
                  <a:lnTo>
                    <a:pt x="1096" y="0"/>
                  </a:lnTo>
                  <a:lnTo>
                    <a:pt x="950" y="0"/>
                  </a:lnTo>
                  <a:lnTo>
                    <a:pt x="828" y="49"/>
                  </a:lnTo>
                  <a:lnTo>
                    <a:pt x="682" y="122"/>
                  </a:lnTo>
                  <a:lnTo>
                    <a:pt x="560" y="219"/>
                  </a:lnTo>
                  <a:lnTo>
                    <a:pt x="560" y="219"/>
                  </a:lnTo>
                  <a:lnTo>
                    <a:pt x="463" y="366"/>
                  </a:lnTo>
                  <a:lnTo>
                    <a:pt x="341" y="609"/>
                  </a:lnTo>
                  <a:lnTo>
                    <a:pt x="244" y="877"/>
                  </a:lnTo>
                  <a:lnTo>
                    <a:pt x="171" y="1145"/>
                  </a:lnTo>
                  <a:lnTo>
                    <a:pt x="25" y="1656"/>
                  </a:lnTo>
                  <a:lnTo>
                    <a:pt x="0" y="1876"/>
                  </a:lnTo>
                  <a:lnTo>
                    <a:pt x="0" y="1876"/>
                  </a:lnTo>
                  <a:lnTo>
                    <a:pt x="195" y="1827"/>
                  </a:lnTo>
                  <a:lnTo>
                    <a:pt x="707" y="1705"/>
                  </a:lnTo>
                  <a:lnTo>
                    <a:pt x="999" y="1608"/>
                  </a:lnTo>
                  <a:lnTo>
                    <a:pt x="1267" y="1510"/>
                  </a:lnTo>
                  <a:lnTo>
                    <a:pt x="1486" y="1413"/>
                  </a:lnTo>
                  <a:lnTo>
                    <a:pt x="1632" y="1291"/>
                  </a:lnTo>
                  <a:lnTo>
                    <a:pt x="1632" y="1291"/>
                  </a:lnTo>
                  <a:lnTo>
                    <a:pt x="1729" y="1169"/>
                  </a:lnTo>
                  <a:lnTo>
                    <a:pt x="1802" y="1048"/>
                  </a:lnTo>
                  <a:lnTo>
                    <a:pt x="1851" y="901"/>
                  </a:lnTo>
                  <a:lnTo>
                    <a:pt x="1876" y="755"/>
                  </a:lnTo>
                  <a:lnTo>
                    <a:pt x="1851" y="609"/>
                  </a:lnTo>
                  <a:lnTo>
                    <a:pt x="1802" y="463"/>
                  </a:lnTo>
                  <a:lnTo>
                    <a:pt x="1729" y="341"/>
                  </a:lnTo>
                  <a:lnTo>
                    <a:pt x="1632" y="219"/>
                  </a:lnTo>
                  <a:lnTo>
                    <a:pt x="1632" y="219"/>
                  </a:lnTo>
                  <a:close/>
                </a:path>
              </a:pathLst>
            </a:custGeom>
            <a:noFill/>
            <a:ln w="1587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extLst>
      <p:ext uri="{BB962C8B-B14F-4D97-AF65-F5344CB8AC3E}">
        <p14:creationId xmlns:p14="http://schemas.microsoft.com/office/powerpoint/2010/main" val="75651540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14"/>
          <p:cNvSpPr txBox="1">
            <a:spLocks noGrp="1"/>
          </p:cNvSpPr>
          <p:nvPr>
            <p:ph type="ctrTitle"/>
          </p:nvPr>
        </p:nvSpPr>
        <p:spPr>
          <a:xfrm>
            <a:off x="463524" y="2871148"/>
            <a:ext cx="5083836" cy="11598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US" dirty="0"/>
              <a:t>Closing the loop</a:t>
            </a:r>
            <a:endParaRPr dirty="0"/>
          </a:p>
        </p:txBody>
      </p:sp>
      <p:sp>
        <p:nvSpPr>
          <p:cNvPr id="222" name="Google Shape;222;p14"/>
          <p:cNvSpPr txBox="1">
            <a:spLocks noGrp="1"/>
          </p:cNvSpPr>
          <p:nvPr>
            <p:ph type="subTitle" idx="1"/>
          </p:nvPr>
        </p:nvSpPr>
        <p:spPr>
          <a:xfrm>
            <a:off x="463524" y="3975449"/>
            <a:ext cx="4464075" cy="784800"/>
          </a:xfrm>
          <a:prstGeom prst="rect">
            <a:avLst/>
          </a:prstGeom>
        </p:spPr>
        <p:txBody>
          <a:bodyPr spcFirstLastPara="1" wrap="square" lIns="91425" tIns="91425" rIns="91425" bIns="91425" anchor="t" anchorCtr="0">
            <a:noAutofit/>
          </a:bodyPr>
          <a:lstStyle/>
          <a:p>
            <a:pPr marL="0" lvl="0" indent="0" algn="l" rtl="0">
              <a:spcBef>
                <a:spcPts val="0"/>
              </a:spcBef>
              <a:spcAft>
                <a:spcPts val="1000"/>
              </a:spcAft>
              <a:buNone/>
            </a:pPr>
            <a:r>
              <a:rPr lang="en-US" dirty="0"/>
              <a:t>For decision making</a:t>
            </a:r>
            <a:endParaRPr dirty="0"/>
          </a:p>
        </p:txBody>
      </p:sp>
      <p:sp>
        <p:nvSpPr>
          <p:cNvPr id="223" name="Google Shape;223;p14"/>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34</a:t>
            </a:fld>
            <a:endParaRPr dirty="0"/>
          </a:p>
        </p:txBody>
      </p:sp>
      <p:sp>
        <p:nvSpPr>
          <p:cNvPr id="224" name="Google Shape;224;p14"/>
          <p:cNvSpPr txBox="1"/>
          <p:nvPr/>
        </p:nvSpPr>
        <p:spPr>
          <a:xfrm>
            <a:off x="463525" y="0"/>
            <a:ext cx="2181600" cy="31362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 sz="12000" b="1" dirty="0">
                <a:solidFill>
                  <a:srgbClr val="3F5378"/>
                </a:solidFill>
                <a:latin typeface="Roboto Condensed"/>
                <a:ea typeface="Roboto Condensed"/>
                <a:cs typeface="Roboto Condensed"/>
                <a:sym typeface="Roboto Condensed"/>
              </a:rPr>
              <a:t>3</a:t>
            </a:r>
            <a:endParaRPr sz="3000" b="1" dirty="0">
              <a:solidFill>
                <a:srgbClr val="3F5378"/>
              </a:solidFill>
              <a:latin typeface="Roboto Condensed"/>
              <a:ea typeface="Roboto Condensed"/>
              <a:cs typeface="Roboto Condensed"/>
              <a:sym typeface="Roboto Condensed"/>
            </a:endParaRPr>
          </a:p>
        </p:txBody>
      </p:sp>
    </p:spTree>
    <p:extLst>
      <p:ext uri="{BB962C8B-B14F-4D97-AF65-F5344CB8AC3E}">
        <p14:creationId xmlns:p14="http://schemas.microsoft.com/office/powerpoint/2010/main" val="28560071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8472F-CFB3-433C-8147-F7D18B858D4D}"/>
              </a:ext>
            </a:extLst>
          </p:cNvPr>
          <p:cNvSpPr>
            <a:spLocks noGrp="1"/>
          </p:cNvSpPr>
          <p:nvPr>
            <p:ph type="title"/>
          </p:nvPr>
        </p:nvSpPr>
        <p:spPr/>
        <p:txBody>
          <a:bodyPr/>
          <a:lstStyle/>
          <a:p>
            <a:r>
              <a:rPr lang="en-US" dirty="0"/>
              <a:t>Business tools for fostering growth mindset</a:t>
            </a:r>
          </a:p>
        </p:txBody>
      </p:sp>
      <p:sp>
        <p:nvSpPr>
          <p:cNvPr id="3" name="Text Placeholder 2">
            <a:extLst>
              <a:ext uri="{FF2B5EF4-FFF2-40B4-BE49-F238E27FC236}">
                <a16:creationId xmlns:a16="http://schemas.microsoft.com/office/drawing/2014/main" id="{DBEB4946-C65A-4A00-A048-EAE210B52F83}"/>
              </a:ext>
            </a:extLst>
          </p:cNvPr>
          <p:cNvSpPr>
            <a:spLocks noGrp="1"/>
          </p:cNvSpPr>
          <p:nvPr>
            <p:ph type="body" idx="1"/>
          </p:nvPr>
        </p:nvSpPr>
        <p:spPr/>
        <p:txBody>
          <a:bodyPr/>
          <a:lstStyle/>
          <a:p>
            <a:pPr marL="76200" indent="0">
              <a:buNone/>
            </a:pPr>
            <a:r>
              <a:rPr lang="en-US" sz="1800" dirty="0"/>
              <a:t>Correction of Error</a:t>
            </a:r>
          </a:p>
          <a:p>
            <a:r>
              <a:rPr lang="en-US" sz="1800" dirty="0"/>
              <a:t>Report that captures progress (metrics), what went well, what went wrong.</a:t>
            </a:r>
          </a:p>
          <a:p>
            <a:r>
              <a:rPr lang="en-US" sz="1800" dirty="0"/>
              <a:t>Reflect on why things went well.</a:t>
            </a:r>
          </a:p>
          <a:p>
            <a:r>
              <a:rPr lang="en-US" sz="1800" dirty="0"/>
              <a:t>Allows individuals and teams to think through missteps and struggles to determine:</a:t>
            </a:r>
          </a:p>
          <a:p>
            <a:pPr lvl="1"/>
            <a:r>
              <a:rPr lang="en-US" sz="1800" dirty="0"/>
              <a:t>How to prevent (internal processes) </a:t>
            </a:r>
          </a:p>
          <a:p>
            <a:pPr lvl="1"/>
            <a:r>
              <a:rPr lang="en-US" sz="1800" dirty="0"/>
              <a:t>How to manage (outside forces)</a:t>
            </a:r>
          </a:p>
          <a:p>
            <a:pPr marL="76200" indent="0">
              <a:buNone/>
            </a:pPr>
            <a:r>
              <a:rPr lang="en-US" sz="1800" dirty="0"/>
              <a:t>EBIs (Even Better Ifs) – Habit that reframes feedback</a:t>
            </a:r>
          </a:p>
        </p:txBody>
      </p:sp>
      <p:sp>
        <p:nvSpPr>
          <p:cNvPr id="4" name="Slide Number Placeholder 3">
            <a:extLst>
              <a:ext uri="{FF2B5EF4-FFF2-40B4-BE49-F238E27FC236}">
                <a16:creationId xmlns:a16="http://schemas.microsoft.com/office/drawing/2014/main" id="{E166A48E-BD03-494E-B646-AA7462421CB3}"/>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35</a:t>
            </a:fld>
            <a:endParaRPr lang="en"/>
          </a:p>
        </p:txBody>
      </p:sp>
      <p:sp>
        <p:nvSpPr>
          <p:cNvPr id="5" name="TextBox 4">
            <a:extLst>
              <a:ext uri="{FF2B5EF4-FFF2-40B4-BE49-F238E27FC236}">
                <a16:creationId xmlns:a16="http://schemas.microsoft.com/office/drawing/2014/main" id="{035310A1-B4F3-4E51-8E71-2CB2A00601FE}"/>
              </a:ext>
            </a:extLst>
          </p:cNvPr>
          <p:cNvSpPr txBox="1"/>
          <p:nvPr/>
        </p:nvSpPr>
        <p:spPr>
          <a:xfrm>
            <a:off x="6799943" y="775675"/>
            <a:ext cx="2240143" cy="3539430"/>
          </a:xfrm>
          <a:prstGeom prst="rect">
            <a:avLst/>
          </a:prstGeom>
          <a:solidFill>
            <a:srgbClr val="3F5378"/>
          </a:solidFill>
        </p:spPr>
        <p:txBody>
          <a:bodyPr wrap="square" rtlCol="0">
            <a:spAutoFit/>
          </a:bodyPr>
          <a:lstStyle/>
          <a:p>
            <a:r>
              <a:rPr lang="en-US" dirty="0">
                <a:solidFill>
                  <a:schemeClr val="bg1"/>
                </a:solidFill>
              </a:rPr>
              <a:t>Must occur in safe environment where the teams understand that this is about learning and not personal performance</a:t>
            </a:r>
          </a:p>
          <a:p>
            <a:endParaRPr lang="en-US" dirty="0">
              <a:solidFill>
                <a:schemeClr val="bg1"/>
              </a:solidFill>
            </a:endParaRPr>
          </a:p>
          <a:p>
            <a:r>
              <a:rPr lang="en-US" dirty="0">
                <a:solidFill>
                  <a:schemeClr val="bg1"/>
                </a:solidFill>
              </a:rPr>
              <a:t>Creates a culture of learning &amp; empowerment</a:t>
            </a:r>
          </a:p>
          <a:p>
            <a:endParaRPr lang="en-US" dirty="0">
              <a:solidFill>
                <a:schemeClr val="bg1"/>
              </a:solidFill>
            </a:endParaRPr>
          </a:p>
          <a:p>
            <a:r>
              <a:rPr lang="en-US" dirty="0">
                <a:solidFill>
                  <a:schemeClr val="bg1"/>
                </a:solidFill>
              </a:rPr>
              <a:t>Helps everyone communicate progress and value</a:t>
            </a:r>
          </a:p>
          <a:p>
            <a:endParaRPr lang="en-US" dirty="0">
              <a:solidFill>
                <a:schemeClr val="bg1"/>
              </a:solidFill>
            </a:endParaRPr>
          </a:p>
          <a:p>
            <a:r>
              <a:rPr lang="en-US" dirty="0">
                <a:solidFill>
                  <a:schemeClr val="bg1"/>
                </a:solidFill>
              </a:rPr>
              <a:t>Provides opportunity to create archive of institutional knowledge</a:t>
            </a:r>
          </a:p>
        </p:txBody>
      </p:sp>
    </p:spTree>
    <p:extLst>
      <p:ext uri="{BB962C8B-B14F-4D97-AF65-F5344CB8AC3E}">
        <p14:creationId xmlns:p14="http://schemas.microsoft.com/office/powerpoint/2010/main" val="38739035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C7FA7-4FEE-415E-808D-B37B476315F6}"/>
              </a:ext>
            </a:extLst>
          </p:cNvPr>
          <p:cNvSpPr>
            <a:spLocks noGrp="1"/>
          </p:cNvSpPr>
          <p:nvPr>
            <p:ph type="title"/>
          </p:nvPr>
        </p:nvSpPr>
        <p:spPr/>
        <p:txBody>
          <a:bodyPr/>
          <a:lstStyle/>
          <a:p>
            <a:r>
              <a:rPr lang="en-US" dirty="0"/>
              <a:t>Final thoughts</a:t>
            </a:r>
          </a:p>
        </p:txBody>
      </p:sp>
      <p:sp>
        <p:nvSpPr>
          <p:cNvPr id="3" name="Text Placeholder 2">
            <a:extLst>
              <a:ext uri="{FF2B5EF4-FFF2-40B4-BE49-F238E27FC236}">
                <a16:creationId xmlns:a16="http://schemas.microsoft.com/office/drawing/2014/main" id="{7B338F1F-EF29-4797-8180-6B03DD0F7967}"/>
              </a:ext>
            </a:extLst>
          </p:cNvPr>
          <p:cNvSpPr>
            <a:spLocks noGrp="1"/>
          </p:cNvSpPr>
          <p:nvPr>
            <p:ph type="body" idx="1"/>
          </p:nvPr>
        </p:nvSpPr>
        <p:spPr>
          <a:xfrm>
            <a:off x="702514" y="1491000"/>
            <a:ext cx="7547405" cy="3145500"/>
          </a:xfrm>
        </p:spPr>
        <p:txBody>
          <a:bodyPr/>
          <a:lstStyle/>
          <a:p>
            <a:r>
              <a:rPr lang="en-US" sz="2000" dirty="0"/>
              <a:t>Goal setting process is critical to ensure success.</a:t>
            </a:r>
          </a:p>
          <a:p>
            <a:r>
              <a:rPr lang="en-US" sz="2000" dirty="0"/>
              <a:t>Indirect measures can act as leading indicators as you wait to for more traditional metrics which may take time to gather.</a:t>
            </a:r>
          </a:p>
          <a:p>
            <a:r>
              <a:rPr lang="en-US" sz="2000" dirty="0"/>
              <a:t>Grounding goals in values helps create buy-in through communicating vision. </a:t>
            </a:r>
          </a:p>
          <a:p>
            <a:r>
              <a:rPr lang="en-US" sz="2000" dirty="0"/>
              <a:t>Libraries should look to other disciplines for expertise </a:t>
            </a:r>
          </a:p>
          <a:p>
            <a:pPr lvl="1"/>
            <a:r>
              <a:rPr lang="en-US" sz="2000" dirty="0"/>
              <a:t>Business analytical tools can enable planning, execution, and outcome assessment</a:t>
            </a:r>
          </a:p>
          <a:p>
            <a:pPr lvl="1"/>
            <a:r>
              <a:rPr lang="en-US" sz="2000" dirty="0"/>
              <a:t>What other disciplines might provide valuable insight?</a:t>
            </a:r>
          </a:p>
        </p:txBody>
      </p:sp>
      <p:sp>
        <p:nvSpPr>
          <p:cNvPr id="4" name="Slide Number Placeholder 3">
            <a:extLst>
              <a:ext uri="{FF2B5EF4-FFF2-40B4-BE49-F238E27FC236}">
                <a16:creationId xmlns:a16="http://schemas.microsoft.com/office/drawing/2014/main" id="{B8D2BF8E-29AE-4B83-8F71-17FCE9333D0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36</a:t>
            </a:fld>
            <a:endParaRPr lang="en"/>
          </a:p>
        </p:txBody>
      </p:sp>
      <p:grpSp>
        <p:nvGrpSpPr>
          <p:cNvPr id="5" name="Google Shape;613;p37">
            <a:extLst>
              <a:ext uri="{FF2B5EF4-FFF2-40B4-BE49-F238E27FC236}">
                <a16:creationId xmlns:a16="http://schemas.microsoft.com/office/drawing/2014/main" id="{BAE74EA3-0FD2-40B3-9552-B3B334E5BFD2}"/>
              </a:ext>
            </a:extLst>
          </p:cNvPr>
          <p:cNvGrpSpPr/>
          <p:nvPr/>
        </p:nvGrpSpPr>
        <p:grpSpPr>
          <a:xfrm>
            <a:off x="221635" y="507000"/>
            <a:ext cx="480879" cy="435183"/>
            <a:chOff x="2594050" y="1631825"/>
            <a:chExt cx="439625" cy="439625"/>
          </a:xfrm>
        </p:grpSpPr>
        <p:sp>
          <p:nvSpPr>
            <p:cNvPr id="6" name="Google Shape;614;p37">
              <a:extLst>
                <a:ext uri="{FF2B5EF4-FFF2-40B4-BE49-F238E27FC236}">
                  <a16:creationId xmlns:a16="http://schemas.microsoft.com/office/drawing/2014/main" id="{43DEA20C-319E-4E41-9C3E-2A4830AC4247}"/>
                </a:ext>
              </a:extLst>
            </p:cNvPr>
            <p:cNvSpPr/>
            <p:nvPr/>
          </p:nvSpPr>
          <p:spPr>
            <a:xfrm>
              <a:off x="2594050" y="1883300"/>
              <a:ext cx="188175" cy="188150"/>
            </a:xfrm>
            <a:custGeom>
              <a:avLst/>
              <a:gdLst/>
              <a:ahLst/>
              <a:cxnLst/>
              <a:rect l="l" t="t" r="r" b="b"/>
              <a:pathLst>
                <a:path w="7527" h="7526" fill="none" extrusionOk="0">
                  <a:moveTo>
                    <a:pt x="5992" y="0"/>
                  </a:moveTo>
                  <a:lnTo>
                    <a:pt x="537" y="6430"/>
                  </a:lnTo>
                  <a:lnTo>
                    <a:pt x="1" y="7526"/>
                  </a:lnTo>
                  <a:lnTo>
                    <a:pt x="1097" y="6990"/>
                  </a:lnTo>
                  <a:lnTo>
                    <a:pt x="7526" y="1534"/>
                  </a:lnTo>
                  <a:lnTo>
                    <a:pt x="5992" y="0"/>
                  </a:lnTo>
                  <a:close/>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7" name="Google Shape;615;p37">
              <a:extLst>
                <a:ext uri="{FF2B5EF4-FFF2-40B4-BE49-F238E27FC236}">
                  <a16:creationId xmlns:a16="http://schemas.microsoft.com/office/drawing/2014/main" id="{5CE5FAC4-D9DF-4A6E-B72C-FFC7069ED6CB}"/>
                </a:ext>
              </a:extLst>
            </p:cNvPr>
            <p:cNvSpPr/>
            <p:nvPr/>
          </p:nvSpPr>
          <p:spPr>
            <a:xfrm>
              <a:off x="2857700" y="1631825"/>
              <a:ext cx="175975" cy="176000"/>
            </a:xfrm>
            <a:custGeom>
              <a:avLst/>
              <a:gdLst/>
              <a:ahLst/>
              <a:cxnLst/>
              <a:rect l="l" t="t" r="r" b="b"/>
              <a:pathLst>
                <a:path w="7039" h="7040" fill="none" extrusionOk="0">
                  <a:moveTo>
                    <a:pt x="268" y="2704"/>
                  </a:moveTo>
                  <a:lnTo>
                    <a:pt x="4336" y="6771"/>
                  </a:lnTo>
                  <a:lnTo>
                    <a:pt x="4336" y="6771"/>
                  </a:lnTo>
                  <a:lnTo>
                    <a:pt x="4336" y="6771"/>
                  </a:lnTo>
                  <a:lnTo>
                    <a:pt x="4652" y="6917"/>
                  </a:lnTo>
                  <a:lnTo>
                    <a:pt x="4993" y="7015"/>
                  </a:lnTo>
                  <a:lnTo>
                    <a:pt x="5310" y="7039"/>
                  </a:lnTo>
                  <a:lnTo>
                    <a:pt x="5651" y="7039"/>
                  </a:lnTo>
                  <a:lnTo>
                    <a:pt x="5992" y="6966"/>
                  </a:lnTo>
                  <a:lnTo>
                    <a:pt x="6308" y="6844"/>
                  </a:lnTo>
                  <a:lnTo>
                    <a:pt x="6454" y="6747"/>
                  </a:lnTo>
                  <a:lnTo>
                    <a:pt x="6601" y="6674"/>
                  </a:lnTo>
                  <a:lnTo>
                    <a:pt x="6747" y="6552"/>
                  </a:lnTo>
                  <a:lnTo>
                    <a:pt x="6893" y="6430"/>
                  </a:lnTo>
                  <a:lnTo>
                    <a:pt x="6893" y="6430"/>
                  </a:lnTo>
                  <a:lnTo>
                    <a:pt x="6942" y="6357"/>
                  </a:lnTo>
                  <a:lnTo>
                    <a:pt x="7015" y="6260"/>
                  </a:lnTo>
                  <a:lnTo>
                    <a:pt x="7039" y="6138"/>
                  </a:lnTo>
                  <a:lnTo>
                    <a:pt x="7039" y="6041"/>
                  </a:lnTo>
                  <a:lnTo>
                    <a:pt x="7039" y="6041"/>
                  </a:lnTo>
                  <a:lnTo>
                    <a:pt x="7039" y="5943"/>
                  </a:lnTo>
                  <a:lnTo>
                    <a:pt x="7015" y="5846"/>
                  </a:lnTo>
                  <a:lnTo>
                    <a:pt x="6942" y="5748"/>
                  </a:lnTo>
                  <a:lnTo>
                    <a:pt x="6893" y="5651"/>
                  </a:lnTo>
                  <a:lnTo>
                    <a:pt x="1389" y="147"/>
                  </a:lnTo>
                  <a:lnTo>
                    <a:pt x="1389" y="147"/>
                  </a:lnTo>
                  <a:lnTo>
                    <a:pt x="1291" y="98"/>
                  </a:lnTo>
                  <a:lnTo>
                    <a:pt x="1194" y="25"/>
                  </a:lnTo>
                  <a:lnTo>
                    <a:pt x="1096" y="0"/>
                  </a:lnTo>
                  <a:lnTo>
                    <a:pt x="999" y="0"/>
                  </a:lnTo>
                  <a:lnTo>
                    <a:pt x="999" y="0"/>
                  </a:lnTo>
                  <a:lnTo>
                    <a:pt x="902" y="0"/>
                  </a:lnTo>
                  <a:lnTo>
                    <a:pt x="780" y="25"/>
                  </a:lnTo>
                  <a:lnTo>
                    <a:pt x="682" y="98"/>
                  </a:lnTo>
                  <a:lnTo>
                    <a:pt x="609" y="147"/>
                  </a:lnTo>
                  <a:lnTo>
                    <a:pt x="609" y="147"/>
                  </a:lnTo>
                  <a:lnTo>
                    <a:pt x="487" y="293"/>
                  </a:lnTo>
                  <a:lnTo>
                    <a:pt x="366" y="439"/>
                  </a:lnTo>
                  <a:lnTo>
                    <a:pt x="293" y="585"/>
                  </a:lnTo>
                  <a:lnTo>
                    <a:pt x="195" y="731"/>
                  </a:lnTo>
                  <a:lnTo>
                    <a:pt x="73" y="1048"/>
                  </a:lnTo>
                  <a:lnTo>
                    <a:pt x="0" y="1389"/>
                  </a:lnTo>
                  <a:lnTo>
                    <a:pt x="0" y="1730"/>
                  </a:lnTo>
                  <a:lnTo>
                    <a:pt x="25" y="2046"/>
                  </a:lnTo>
                  <a:lnTo>
                    <a:pt x="122" y="2387"/>
                  </a:lnTo>
                  <a:lnTo>
                    <a:pt x="268" y="2704"/>
                  </a:lnTo>
                  <a:lnTo>
                    <a:pt x="268" y="2704"/>
                  </a:lnTo>
                  <a:close/>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 name="Google Shape;616;p37">
              <a:extLst>
                <a:ext uri="{FF2B5EF4-FFF2-40B4-BE49-F238E27FC236}">
                  <a16:creationId xmlns:a16="http://schemas.microsoft.com/office/drawing/2014/main" id="{D4E75617-8D2A-4349-83E2-B138E713980A}"/>
                </a:ext>
              </a:extLst>
            </p:cNvPr>
            <p:cNvSpPr/>
            <p:nvPr/>
          </p:nvSpPr>
          <p:spPr>
            <a:xfrm>
              <a:off x="2662850" y="1699400"/>
              <a:ext cx="303250" cy="303250"/>
            </a:xfrm>
            <a:custGeom>
              <a:avLst/>
              <a:gdLst/>
              <a:ahLst/>
              <a:cxnLst/>
              <a:rect l="l" t="t" r="r" b="b"/>
              <a:pathLst>
                <a:path w="12130" h="12130" fill="none" extrusionOk="0">
                  <a:moveTo>
                    <a:pt x="8038" y="1"/>
                  </a:moveTo>
                  <a:lnTo>
                    <a:pt x="4872" y="3191"/>
                  </a:lnTo>
                  <a:lnTo>
                    <a:pt x="4872" y="3191"/>
                  </a:lnTo>
                  <a:lnTo>
                    <a:pt x="4628" y="3094"/>
                  </a:lnTo>
                  <a:lnTo>
                    <a:pt x="4385" y="2997"/>
                  </a:lnTo>
                  <a:lnTo>
                    <a:pt x="4092" y="2899"/>
                  </a:lnTo>
                  <a:lnTo>
                    <a:pt x="3800" y="2850"/>
                  </a:lnTo>
                  <a:lnTo>
                    <a:pt x="3484" y="2777"/>
                  </a:lnTo>
                  <a:lnTo>
                    <a:pt x="3167" y="2729"/>
                  </a:lnTo>
                  <a:lnTo>
                    <a:pt x="2850" y="2704"/>
                  </a:lnTo>
                  <a:lnTo>
                    <a:pt x="2534" y="2704"/>
                  </a:lnTo>
                  <a:lnTo>
                    <a:pt x="2534" y="2704"/>
                  </a:lnTo>
                  <a:lnTo>
                    <a:pt x="2241" y="2704"/>
                  </a:lnTo>
                  <a:lnTo>
                    <a:pt x="1949" y="2729"/>
                  </a:lnTo>
                  <a:lnTo>
                    <a:pt x="1633" y="2777"/>
                  </a:lnTo>
                  <a:lnTo>
                    <a:pt x="1316" y="2850"/>
                  </a:lnTo>
                  <a:lnTo>
                    <a:pt x="999" y="2972"/>
                  </a:lnTo>
                  <a:lnTo>
                    <a:pt x="707" y="3094"/>
                  </a:lnTo>
                  <a:lnTo>
                    <a:pt x="415" y="3289"/>
                  </a:lnTo>
                  <a:lnTo>
                    <a:pt x="147" y="3508"/>
                  </a:lnTo>
                  <a:lnTo>
                    <a:pt x="147" y="3508"/>
                  </a:lnTo>
                  <a:lnTo>
                    <a:pt x="74" y="3581"/>
                  </a:lnTo>
                  <a:lnTo>
                    <a:pt x="25" y="3678"/>
                  </a:lnTo>
                  <a:lnTo>
                    <a:pt x="1" y="3776"/>
                  </a:lnTo>
                  <a:lnTo>
                    <a:pt x="1" y="3898"/>
                  </a:lnTo>
                  <a:lnTo>
                    <a:pt x="1" y="3898"/>
                  </a:lnTo>
                  <a:lnTo>
                    <a:pt x="1" y="3995"/>
                  </a:lnTo>
                  <a:lnTo>
                    <a:pt x="25" y="4093"/>
                  </a:lnTo>
                  <a:lnTo>
                    <a:pt x="74" y="4190"/>
                  </a:lnTo>
                  <a:lnTo>
                    <a:pt x="147" y="4287"/>
                  </a:lnTo>
                  <a:lnTo>
                    <a:pt x="7843" y="11984"/>
                  </a:lnTo>
                  <a:lnTo>
                    <a:pt x="7843" y="11984"/>
                  </a:lnTo>
                  <a:lnTo>
                    <a:pt x="7941" y="12057"/>
                  </a:lnTo>
                  <a:lnTo>
                    <a:pt x="8038" y="12105"/>
                  </a:lnTo>
                  <a:lnTo>
                    <a:pt x="8135" y="12130"/>
                  </a:lnTo>
                  <a:lnTo>
                    <a:pt x="8233" y="12130"/>
                  </a:lnTo>
                  <a:lnTo>
                    <a:pt x="8233" y="12130"/>
                  </a:lnTo>
                  <a:lnTo>
                    <a:pt x="8355" y="12130"/>
                  </a:lnTo>
                  <a:lnTo>
                    <a:pt x="8452" y="12105"/>
                  </a:lnTo>
                  <a:lnTo>
                    <a:pt x="8549" y="12057"/>
                  </a:lnTo>
                  <a:lnTo>
                    <a:pt x="8622" y="11984"/>
                  </a:lnTo>
                  <a:lnTo>
                    <a:pt x="8622" y="11984"/>
                  </a:lnTo>
                  <a:lnTo>
                    <a:pt x="8842" y="11716"/>
                  </a:lnTo>
                  <a:lnTo>
                    <a:pt x="9036" y="11423"/>
                  </a:lnTo>
                  <a:lnTo>
                    <a:pt x="9158" y="11131"/>
                  </a:lnTo>
                  <a:lnTo>
                    <a:pt x="9280" y="10814"/>
                  </a:lnTo>
                  <a:lnTo>
                    <a:pt x="9353" y="10498"/>
                  </a:lnTo>
                  <a:lnTo>
                    <a:pt x="9402" y="10181"/>
                  </a:lnTo>
                  <a:lnTo>
                    <a:pt x="9426" y="9889"/>
                  </a:lnTo>
                  <a:lnTo>
                    <a:pt x="9426" y="9597"/>
                  </a:lnTo>
                  <a:lnTo>
                    <a:pt x="9426" y="9597"/>
                  </a:lnTo>
                  <a:lnTo>
                    <a:pt x="9426" y="9280"/>
                  </a:lnTo>
                  <a:lnTo>
                    <a:pt x="9402" y="8964"/>
                  </a:lnTo>
                  <a:lnTo>
                    <a:pt x="9353" y="8647"/>
                  </a:lnTo>
                  <a:lnTo>
                    <a:pt x="9280" y="8330"/>
                  </a:lnTo>
                  <a:lnTo>
                    <a:pt x="9231" y="8038"/>
                  </a:lnTo>
                  <a:lnTo>
                    <a:pt x="9134" y="7746"/>
                  </a:lnTo>
                  <a:lnTo>
                    <a:pt x="9036" y="7502"/>
                  </a:lnTo>
                  <a:lnTo>
                    <a:pt x="8939" y="7259"/>
                  </a:lnTo>
                  <a:lnTo>
                    <a:pt x="12130" y="4093"/>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 name="Google Shape;617;p37">
              <a:extLst>
                <a:ext uri="{FF2B5EF4-FFF2-40B4-BE49-F238E27FC236}">
                  <a16:creationId xmlns:a16="http://schemas.microsoft.com/office/drawing/2014/main" id="{8ED381CB-3ED8-4D74-A360-C43B408AA170}"/>
                </a:ext>
              </a:extLst>
            </p:cNvPr>
            <p:cNvSpPr/>
            <p:nvPr/>
          </p:nvSpPr>
          <p:spPr>
            <a:xfrm>
              <a:off x="2801675" y="1740825"/>
              <a:ext cx="49950" cy="49950"/>
            </a:xfrm>
            <a:custGeom>
              <a:avLst/>
              <a:gdLst/>
              <a:ahLst/>
              <a:cxnLst/>
              <a:rect l="l" t="t" r="r" b="b"/>
              <a:pathLst>
                <a:path w="1998" h="1998" fill="none" extrusionOk="0">
                  <a:moveTo>
                    <a:pt x="1" y="1997"/>
                  </a:moveTo>
                  <a:lnTo>
                    <a:pt x="1998" y="0"/>
                  </a:lnTo>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extLst>
      <p:ext uri="{BB962C8B-B14F-4D97-AF65-F5344CB8AC3E}">
        <p14:creationId xmlns:p14="http://schemas.microsoft.com/office/powerpoint/2010/main" val="34780870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511"/>
        <p:cNvGrpSpPr/>
        <p:nvPr/>
      </p:nvGrpSpPr>
      <p:grpSpPr>
        <a:xfrm>
          <a:off x="0" y="0"/>
          <a:ext cx="0" cy="0"/>
          <a:chOff x="0" y="0"/>
          <a:chExt cx="0" cy="0"/>
        </a:xfrm>
      </p:grpSpPr>
      <p:sp>
        <p:nvSpPr>
          <p:cNvPr id="512" name="Google Shape;512;p35"/>
          <p:cNvSpPr txBox="1">
            <a:spLocks noGrp="1"/>
          </p:cNvSpPr>
          <p:nvPr>
            <p:ph type="title"/>
          </p:nvPr>
        </p:nvSpPr>
        <p:spPr>
          <a:xfrm>
            <a:off x="814275" y="392575"/>
            <a:ext cx="5492400" cy="7662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dirty="0"/>
              <a:t>References</a:t>
            </a:r>
            <a:endParaRPr dirty="0"/>
          </a:p>
        </p:txBody>
      </p:sp>
      <p:sp>
        <p:nvSpPr>
          <p:cNvPr id="513" name="Google Shape;513;p35"/>
          <p:cNvSpPr txBox="1">
            <a:spLocks noGrp="1"/>
          </p:cNvSpPr>
          <p:nvPr>
            <p:ph type="body" idx="1"/>
          </p:nvPr>
        </p:nvSpPr>
        <p:spPr>
          <a:xfrm>
            <a:off x="198857" y="1491000"/>
            <a:ext cx="8746285" cy="3145500"/>
          </a:xfrm>
          <a:prstGeom prst="rect">
            <a:avLst/>
          </a:prstGeom>
        </p:spPr>
        <p:txBody>
          <a:bodyPr spcFirstLastPara="1" wrap="square" lIns="91425" tIns="91425" rIns="91425" bIns="91425" anchor="ctr" anchorCtr="0">
            <a:noAutofit/>
          </a:bodyPr>
          <a:lstStyle/>
          <a:p>
            <a:pPr marL="0" lvl="0" indent="0">
              <a:buNone/>
            </a:pPr>
            <a:r>
              <a:rPr lang="en-US" sz="1600" dirty="0"/>
              <a:t>Almanac. (2018). “Library Spending, by Sector, 2015-16.” The Chronical of Higher Education, available at: http://www.chronicle.com/article/Library-Spending-by-Sector/244160 (accessed 17 October 2018)</a:t>
            </a:r>
          </a:p>
          <a:p>
            <a:pPr marL="0" lvl="0" indent="0">
              <a:buNone/>
            </a:pPr>
            <a:r>
              <a:rPr lang="en-US" sz="1600" dirty="0"/>
              <a:t>Association of Research Libraries. (2016). “Library Investment Index.” Retrieved from https://www.arlstatistics.org/analytics (accessed 17 October 2018)</a:t>
            </a:r>
          </a:p>
          <a:p>
            <a:pPr marL="0" indent="0">
              <a:buNone/>
            </a:pPr>
            <a:r>
              <a:rPr lang="en-US" sz="1600" dirty="0"/>
              <a:t>Blankstein, M., &amp; Wolff-Eisenberg, C. (2019, April 12). </a:t>
            </a:r>
            <a:r>
              <a:rPr lang="en-US" sz="1600" i="1" dirty="0"/>
              <a:t>Ithaka S+R US Faculty Survey 2018</a:t>
            </a:r>
            <a:r>
              <a:rPr lang="en-US" sz="1600" dirty="0"/>
              <a:t>. https://doi.org/10.18665/sr.311199</a:t>
            </a:r>
          </a:p>
          <a:p>
            <a:pPr marL="0" lvl="0" indent="0">
              <a:buNone/>
            </a:pPr>
            <a:r>
              <a:rPr lang="en-US" sz="1600" dirty="0"/>
              <a:t>Bosch, S., Albee, B., &amp; Henderson, K. (2018). Death by 1,000 cuts. Library Journal, 143(7), 28. Retrieved from ABI/INFORM Collection (ProQuest) (accessed 17 October 2018)</a:t>
            </a:r>
          </a:p>
          <a:p>
            <a:pPr marL="0" lvl="0" indent="0">
              <a:buNone/>
            </a:pPr>
            <a:r>
              <a:rPr lang="en-US" sz="1600" dirty="0"/>
              <a:t>Porter, M. E. (2008), “The five competitive forces that shape strategy”, Harvard Business Review, Vol. 86 No. 1, pp. 78–93</a:t>
            </a:r>
            <a:br>
              <a:rPr lang="en-US" sz="1600" dirty="0"/>
            </a:br>
            <a:endParaRPr lang="en-US" sz="1600" dirty="0"/>
          </a:p>
          <a:p>
            <a:pPr marL="0" lvl="0" indent="0">
              <a:buNone/>
            </a:pPr>
            <a:r>
              <a:rPr lang="en" sz="1600" dirty="0"/>
              <a:t>Presentation template by </a:t>
            </a:r>
            <a:r>
              <a:rPr lang="en" sz="1600" u="sng" dirty="0">
                <a:solidFill>
                  <a:srgbClr val="3F5378"/>
                </a:solidFill>
                <a:hlinkClick r:id="rId3"/>
              </a:rPr>
              <a:t>SlidesCarnival</a:t>
            </a:r>
            <a:endParaRPr sz="1800" dirty="0">
              <a:solidFill>
                <a:srgbClr val="3F5378"/>
              </a:solidFill>
            </a:endParaRPr>
          </a:p>
        </p:txBody>
      </p:sp>
      <p:sp>
        <p:nvSpPr>
          <p:cNvPr id="514" name="Google Shape;514;p35"/>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37</a:t>
            </a:fld>
            <a:endParaRPr dirty="0"/>
          </a:p>
        </p:txBody>
      </p:sp>
      <p:sp>
        <p:nvSpPr>
          <p:cNvPr id="515" name="Google Shape;515;p35"/>
          <p:cNvSpPr/>
          <p:nvPr/>
        </p:nvSpPr>
        <p:spPr>
          <a:xfrm>
            <a:off x="299066" y="558800"/>
            <a:ext cx="422294" cy="399118"/>
          </a:xfrm>
          <a:custGeom>
            <a:avLst/>
            <a:gdLst/>
            <a:ahLst/>
            <a:cxnLst/>
            <a:rect l="l" t="t" r="r" b="b"/>
            <a:pathLst>
              <a:path w="16660" h="14955" fill="none" extrusionOk="0">
                <a:moveTo>
                  <a:pt x="12373" y="1"/>
                </a:moveTo>
                <a:lnTo>
                  <a:pt x="12373" y="1"/>
                </a:lnTo>
                <a:lnTo>
                  <a:pt x="12032" y="1"/>
                </a:lnTo>
                <a:lnTo>
                  <a:pt x="11691" y="49"/>
                </a:lnTo>
                <a:lnTo>
                  <a:pt x="11350" y="123"/>
                </a:lnTo>
                <a:lnTo>
                  <a:pt x="11033" y="196"/>
                </a:lnTo>
                <a:lnTo>
                  <a:pt x="10716" y="317"/>
                </a:lnTo>
                <a:lnTo>
                  <a:pt x="10424" y="464"/>
                </a:lnTo>
                <a:lnTo>
                  <a:pt x="10132" y="610"/>
                </a:lnTo>
                <a:lnTo>
                  <a:pt x="9864" y="804"/>
                </a:lnTo>
                <a:lnTo>
                  <a:pt x="9620" y="999"/>
                </a:lnTo>
                <a:lnTo>
                  <a:pt x="9377" y="1219"/>
                </a:lnTo>
                <a:lnTo>
                  <a:pt x="9158" y="1462"/>
                </a:lnTo>
                <a:lnTo>
                  <a:pt x="8939" y="1706"/>
                </a:lnTo>
                <a:lnTo>
                  <a:pt x="8768" y="1974"/>
                </a:lnTo>
                <a:lnTo>
                  <a:pt x="8598" y="2266"/>
                </a:lnTo>
                <a:lnTo>
                  <a:pt x="8451" y="2558"/>
                </a:lnTo>
                <a:lnTo>
                  <a:pt x="8330" y="2850"/>
                </a:lnTo>
                <a:lnTo>
                  <a:pt x="8330" y="2850"/>
                </a:lnTo>
                <a:lnTo>
                  <a:pt x="8208" y="2558"/>
                </a:lnTo>
                <a:lnTo>
                  <a:pt x="8062" y="2266"/>
                </a:lnTo>
                <a:lnTo>
                  <a:pt x="7891" y="1974"/>
                </a:lnTo>
                <a:lnTo>
                  <a:pt x="7721" y="1706"/>
                </a:lnTo>
                <a:lnTo>
                  <a:pt x="7502" y="1462"/>
                </a:lnTo>
                <a:lnTo>
                  <a:pt x="7282" y="1219"/>
                </a:lnTo>
                <a:lnTo>
                  <a:pt x="7039" y="999"/>
                </a:lnTo>
                <a:lnTo>
                  <a:pt x="6795" y="804"/>
                </a:lnTo>
                <a:lnTo>
                  <a:pt x="6527" y="610"/>
                </a:lnTo>
                <a:lnTo>
                  <a:pt x="6235" y="464"/>
                </a:lnTo>
                <a:lnTo>
                  <a:pt x="5943" y="317"/>
                </a:lnTo>
                <a:lnTo>
                  <a:pt x="5626" y="196"/>
                </a:lnTo>
                <a:lnTo>
                  <a:pt x="5310" y="123"/>
                </a:lnTo>
                <a:lnTo>
                  <a:pt x="4969" y="49"/>
                </a:lnTo>
                <a:lnTo>
                  <a:pt x="4628" y="1"/>
                </a:lnTo>
                <a:lnTo>
                  <a:pt x="4287" y="1"/>
                </a:lnTo>
                <a:lnTo>
                  <a:pt x="4287" y="1"/>
                </a:lnTo>
                <a:lnTo>
                  <a:pt x="3848" y="25"/>
                </a:lnTo>
                <a:lnTo>
                  <a:pt x="3434" y="74"/>
                </a:lnTo>
                <a:lnTo>
                  <a:pt x="3020" y="196"/>
                </a:lnTo>
                <a:lnTo>
                  <a:pt x="2606" y="342"/>
                </a:lnTo>
                <a:lnTo>
                  <a:pt x="2241" y="512"/>
                </a:lnTo>
                <a:lnTo>
                  <a:pt x="1900" y="731"/>
                </a:lnTo>
                <a:lnTo>
                  <a:pt x="1559" y="975"/>
                </a:lnTo>
                <a:lnTo>
                  <a:pt x="1267" y="1243"/>
                </a:lnTo>
                <a:lnTo>
                  <a:pt x="974" y="1560"/>
                </a:lnTo>
                <a:lnTo>
                  <a:pt x="731" y="1876"/>
                </a:lnTo>
                <a:lnTo>
                  <a:pt x="512" y="2241"/>
                </a:lnTo>
                <a:lnTo>
                  <a:pt x="341" y="2607"/>
                </a:lnTo>
                <a:lnTo>
                  <a:pt x="195" y="2996"/>
                </a:lnTo>
                <a:lnTo>
                  <a:pt x="98" y="3410"/>
                </a:lnTo>
                <a:lnTo>
                  <a:pt x="25" y="3849"/>
                </a:lnTo>
                <a:lnTo>
                  <a:pt x="0" y="4287"/>
                </a:lnTo>
                <a:lnTo>
                  <a:pt x="0" y="4287"/>
                </a:lnTo>
                <a:lnTo>
                  <a:pt x="0" y="4580"/>
                </a:lnTo>
                <a:lnTo>
                  <a:pt x="25" y="4872"/>
                </a:lnTo>
                <a:lnTo>
                  <a:pt x="122" y="5432"/>
                </a:lnTo>
                <a:lnTo>
                  <a:pt x="244" y="5992"/>
                </a:lnTo>
                <a:lnTo>
                  <a:pt x="439" y="6528"/>
                </a:lnTo>
                <a:lnTo>
                  <a:pt x="658" y="7039"/>
                </a:lnTo>
                <a:lnTo>
                  <a:pt x="926" y="7526"/>
                </a:lnTo>
                <a:lnTo>
                  <a:pt x="1194" y="7989"/>
                </a:lnTo>
                <a:lnTo>
                  <a:pt x="1510" y="8452"/>
                </a:lnTo>
                <a:lnTo>
                  <a:pt x="1851" y="8890"/>
                </a:lnTo>
                <a:lnTo>
                  <a:pt x="2192" y="9304"/>
                </a:lnTo>
                <a:lnTo>
                  <a:pt x="2558" y="9718"/>
                </a:lnTo>
                <a:lnTo>
                  <a:pt x="2923" y="10108"/>
                </a:lnTo>
                <a:lnTo>
                  <a:pt x="3629" y="10839"/>
                </a:lnTo>
                <a:lnTo>
                  <a:pt x="4287" y="11496"/>
                </a:lnTo>
                <a:lnTo>
                  <a:pt x="4287" y="11496"/>
                </a:lnTo>
                <a:lnTo>
                  <a:pt x="4847" y="12032"/>
                </a:lnTo>
                <a:lnTo>
                  <a:pt x="5480" y="12592"/>
                </a:lnTo>
                <a:lnTo>
                  <a:pt x="6820" y="13737"/>
                </a:lnTo>
                <a:lnTo>
                  <a:pt x="7891" y="14614"/>
                </a:lnTo>
                <a:lnTo>
                  <a:pt x="8330" y="14955"/>
                </a:lnTo>
                <a:lnTo>
                  <a:pt x="8330" y="14955"/>
                </a:lnTo>
                <a:lnTo>
                  <a:pt x="8768" y="14614"/>
                </a:lnTo>
                <a:lnTo>
                  <a:pt x="9815" y="13761"/>
                </a:lnTo>
                <a:lnTo>
                  <a:pt x="11155" y="12617"/>
                </a:lnTo>
                <a:lnTo>
                  <a:pt x="11788" y="12056"/>
                </a:lnTo>
                <a:lnTo>
                  <a:pt x="12373" y="11496"/>
                </a:lnTo>
                <a:lnTo>
                  <a:pt x="12373" y="11496"/>
                </a:lnTo>
                <a:lnTo>
                  <a:pt x="13030" y="10839"/>
                </a:lnTo>
                <a:lnTo>
                  <a:pt x="13736" y="10108"/>
                </a:lnTo>
                <a:lnTo>
                  <a:pt x="14102" y="9718"/>
                </a:lnTo>
                <a:lnTo>
                  <a:pt x="14467" y="9304"/>
                </a:lnTo>
                <a:lnTo>
                  <a:pt x="14808" y="8890"/>
                </a:lnTo>
                <a:lnTo>
                  <a:pt x="15149" y="8452"/>
                </a:lnTo>
                <a:lnTo>
                  <a:pt x="15466" y="7989"/>
                </a:lnTo>
                <a:lnTo>
                  <a:pt x="15734" y="7526"/>
                </a:lnTo>
                <a:lnTo>
                  <a:pt x="16001" y="7039"/>
                </a:lnTo>
                <a:lnTo>
                  <a:pt x="16221" y="6528"/>
                </a:lnTo>
                <a:lnTo>
                  <a:pt x="16416" y="5992"/>
                </a:lnTo>
                <a:lnTo>
                  <a:pt x="16537" y="5432"/>
                </a:lnTo>
                <a:lnTo>
                  <a:pt x="16635" y="4872"/>
                </a:lnTo>
                <a:lnTo>
                  <a:pt x="16659" y="4580"/>
                </a:lnTo>
                <a:lnTo>
                  <a:pt x="16659" y="4287"/>
                </a:lnTo>
                <a:lnTo>
                  <a:pt x="16659" y="4287"/>
                </a:lnTo>
                <a:lnTo>
                  <a:pt x="16635" y="3849"/>
                </a:lnTo>
                <a:lnTo>
                  <a:pt x="16562" y="3410"/>
                </a:lnTo>
                <a:lnTo>
                  <a:pt x="16464" y="2996"/>
                </a:lnTo>
                <a:lnTo>
                  <a:pt x="16318" y="2607"/>
                </a:lnTo>
                <a:lnTo>
                  <a:pt x="16148" y="2241"/>
                </a:lnTo>
                <a:lnTo>
                  <a:pt x="15928" y="1876"/>
                </a:lnTo>
                <a:lnTo>
                  <a:pt x="15685" y="1560"/>
                </a:lnTo>
                <a:lnTo>
                  <a:pt x="15393" y="1243"/>
                </a:lnTo>
                <a:lnTo>
                  <a:pt x="15100" y="975"/>
                </a:lnTo>
                <a:lnTo>
                  <a:pt x="14759" y="731"/>
                </a:lnTo>
                <a:lnTo>
                  <a:pt x="14418" y="512"/>
                </a:lnTo>
                <a:lnTo>
                  <a:pt x="14053" y="342"/>
                </a:lnTo>
                <a:lnTo>
                  <a:pt x="13639" y="196"/>
                </a:lnTo>
                <a:lnTo>
                  <a:pt x="13225" y="74"/>
                </a:lnTo>
                <a:lnTo>
                  <a:pt x="12811" y="25"/>
                </a:lnTo>
                <a:lnTo>
                  <a:pt x="12373" y="1"/>
                </a:lnTo>
                <a:lnTo>
                  <a:pt x="12373" y="1"/>
                </a:lnTo>
                <a:close/>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360188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grpSp>
        <p:nvGrpSpPr>
          <p:cNvPr id="389" name="Google Shape;389;p26"/>
          <p:cNvGrpSpPr/>
          <p:nvPr/>
        </p:nvGrpSpPr>
        <p:grpSpPr>
          <a:xfrm>
            <a:off x="1479928" y="1855872"/>
            <a:ext cx="6033967" cy="907708"/>
            <a:chOff x="-1535283" y="1287960"/>
            <a:chExt cx="11486579" cy="2067200"/>
          </a:xfrm>
        </p:grpSpPr>
        <p:sp>
          <p:nvSpPr>
            <p:cNvPr id="390" name="Google Shape;390;p26"/>
            <p:cNvSpPr/>
            <p:nvPr/>
          </p:nvSpPr>
          <p:spPr>
            <a:xfrm>
              <a:off x="8699476" y="1287960"/>
              <a:ext cx="1243800" cy="414300"/>
            </a:xfrm>
            <a:prstGeom prst="triangle">
              <a:avLst>
                <a:gd name="adj" fmla="val 0"/>
              </a:avLst>
            </a:prstGeom>
            <a:solidFill>
              <a:srgbClr val="D26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sp>
          <p:nvSpPr>
            <p:cNvPr id="391" name="Google Shape;391;p26"/>
            <p:cNvSpPr/>
            <p:nvPr/>
          </p:nvSpPr>
          <p:spPr>
            <a:xfrm rot="10800000" flipH="1">
              <a:off x="-308909" y="1697039"/>
              <a:ext cx="9030600" cy="1243800"/>
            </a:xfrm>
            <a:prstGeom prst="rect">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sp>
          <p:nvSpPr>
            <p:cNvPr id="392" name="Google Shape;392;p26"/>
            <p:cNvSpPr/>
            <p:nvPr/>
          </p:nvSpPr>
          <p:spPr>
            <a:xfrm rot="10800000" flipH="1">
              <a:off x="8707496" y="1697043"/>
              <a:ext cx="1243800" cy="1243800"/>
            </a:xfrm>
            <a:prstGeom prst="rtTriangle">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sp>
          <p:nvSpPr>
            <p:cNvPr id="393" name="Google Shape;393;p26"/>
            <p:cNvSpPr/>
            <p:nvPr/>
          </p:nvSpPr>
          <p:spPr>
            <a:xfrm flipH="1">
              <a:off x="-1535283" y="1697043"/>
              <a:ext cx="1243800" cy="1243800"/>
            </a:xfrm>
            <a:prstGeom prst="rtTriangle">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sp>
          <p:nvSpPr>
            <p:cNvPr id="394" name="Google Shape;394;p26"/>
            <p:cNvSpPr/>
            <p:nvPr/>
          </p:nvSpPr>
          <p:spPr>
            <a:xfrm rot="10800000">
              <a:off x="-1535278" y="2940860"/>
              <a:ext cx="1243800" cy="414300"/>
            </a:xfrm>
            <a:prstGeom prst="triangle">
              <a:avLst>
                <a:gd name="adj" fmla="val 0"/>
              </a:avLst>
            </a:prstGeom>
            <a:solidFill>
              <a:srgbClr val="D26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grpSp>
        <p:nvGrpSpPr>
          <p:cNvPr id="395" name="Google Shape;395;p26"/>
          <p:cNvGrpSpPr/>
          <p:nvPr/>
        </p:nvGrpSpPr>
        <p:grpSpPr>
          <a:xfrm>
            <a:off x="1470660" y="3209028"/>
            <a:ext cx="6025544" cy="907708"/>
            <a:chOff x="-1535283" y="1287960"/>
            <a:chExt cx="11486579" cy="2067200"/>
          </a:xfrm>
        </p:grpSpPr>
        <p:sp>
          <p:nvSpPr>
            <p:cNvPr id="396" name="Google Shape;396;p26"/>
            <p:cNvSpPr/>
            <p:nvPr/>
          </p:nvSpPr>
          <p:spPr>
            <a:xfrm>
              <a:off x="8699476" y="1287960"/>
              <a:ext cx="1243800" cy="414300"/>
            </a:xfrm>
            <a:prstGeom prst="triangle">
              <a:avLst>
                <a:gd name="adj" fmla="val 0"/>
              </a:avLst>
            </a:prstGeom>
            <a:solidFill>
              <a:srgbClr val="D26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sp>
          <p:nvSpPr>
            <p:cNvPr id="397" name="Google Shape;397;p26"/>
            <p:cNvSpPr/>
            <p:nvPr/>
          </p:nvSpPr>
          <p:spPr>
            <a:xfrm rot="10800000" flipH="1">
              <a:off x="-308909" y="1697039"/>
              <a:ext cx="9030600" cy="1243800"/>
            </a:xfrm>
            <a:prstGeom prst="rect">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sp>
          <p:nvSpPr>
            <p:cNvPr id="398" name="Google Shape;398;p26"/>
            <p:cNvSpPr/>
            <p:nvPr/>
          </p:nvSpPr>
          <p:spPr>
            <a:xfrm rot="10800000" flipH="1">
              <a:off x="8707496" y="1697043"/>
              <a:ext cx="1243800" cy="1243800"/>
            </a:xfrm>
            <a:prstGeom prst="rtTriangle">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sp>
          <p:nvSpPr>
            <p:cNvPr id="399" name="Google Shape;399;p26"/>
            <p:cNvSpPr/>
            <p:nvPr/>
          </p:nvSpPr>
          <p:spPr>
            <a:xfrm flipH="1">
              <a:off x="-1535283" y="1697043"/>
              <a:ext cx="1243800" cy="1243800"/>
            </a:xfrm>
            <a:prstGeom prst="rtTriangle">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sp>
          <p:nvSpPr>
            <p:cNvPr id="400" name="Google Shape;400;p26"/>
            <p:cNvSpPr/>
            <p:nvPr/>
          </p:nvSpPr>
          <p:spPr>
            <a:xfrm rot="10800000">
              <a:off x="-1535278" y="2940860"/>
              <a:ext cx="1243800" cy="414300"/>
            </a:xfrm>
            <a:prstGeom prst="triangle">
              <a:avLst>
                <a:gd name="adj" fmla="val 0"/>
              </a:avLst>
            </a:prstGeom>
            <a:solidFill>
              <a:srgbClr val="D26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grpSp>
        <p:nvGrpSpPr>
          <p:cNvPr id="401" name="Google Shape;401;p26"/>
          <p:cNvGrpSpPr/>
          <p:nvPr/>
        </p:nvGrpSpPr>
        <p:grpSpPr>
          <a:xfrm>
            <a:off x="1479929" y="480258"/>
            <a:ext cx="5912421" cy="978081"/>
            <a:chOff x="-1535283" y="1287960"/>
            <a:chExt cx="11486579" cy="2067200"/>
          </a:xfrm>
        </p:grpSpPr>
        <p:sp>
          <p:nvSpPr>
            <p:cNvPr id="402" name="Google Shape;402;p26"/>
            <p:cNvSpPr/>
            <p:nvPr/>
          </p:nvSpPr>
          <p:spPr>
            <a:xfrm>
              <a:off x="8699476" y="1287960"/>
              <a:ext cx="1243800" cy="414300"/>
            </a:xfrm>
            <a:prstGeom prst="triangle">
              <a:avLst>
                <a:gd name="adj" fmla="val 0"/>
              </a:avLst>
            </a:prstGeom>
            <a:solidFill>
              <a:srgbClr val="D26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sp>
          <p:nvSpPr>
            <p:cNvPr id="403" name="Google Shape;403;p26"/>
            <p:cNvSpPr/>
            <p:nvPr/>
          </p:nvSpPr>
          <p:spPr>
            <a:xfrm rot="10800000" flipH="1">
              <a:off x="-308906" y="1697033"/>
              <a:ext cx="9000362" cy="1266214"/>
            </a:xfrm>
            <a:prstGeom prst="rect">
              <a:avLst/>
            </a:prstGeom>
            <a:solidFill>
              <a:srgbClr val="FF98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dirty="0">
                <a:latin typeface="Arvo"/>
                <a:ea typeface="Arvo"/>
                <a:cs typeface="Arvo"/>
                <a:sym typeface="Arvo"/>
              </a:endParaRPr>
            </a:p>
          </p:txBody>
        </p:sp>
        <p:sp>
          <p:nvSpPr>
            <p:cNvPr id="404" name="Google Shape;404;p26"/>
            <p:cNvSpPr/>
            <p:nvPr/>
          </p:nvSpPr>
          <p:spPr>
            <a:xfrm rot="10800000" flipH="1">
              <a:off x="8699476" y="1697041"/>
              <a:ext cx="1251820" cy="1243800"/>
            </a:xfrm>
            <a:prstGeom prst="rtTriangle">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sp>
          <p:nvSpPr>
            <p:cNvPr id="405" name="Google Shape;405;p26"/>
            <p:cNvSpPr/>
            <p:nvPr/>
          </p:nvSpPr>
          <p:spPr>
            <a:xfrm flipH="1">
              <a:off x="-1535283" y="1697043"/>
              <a:ext cx="1243800" cy="1243800"/>
            </a:xfrm>
            <a:prstGeom prst="rtTriangle">
              <a:avLst/>
            </a:prstGeom>
            <a:solidFill>
              <a:srgbClr val="FF98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sp>
          <p:nvSpPr>
            <p:cNvPr id="406" name="Google Shape;406;p26"/>
            <p:cNvSpPr/>
            <p:nvPr/>
          </p:nvSpPr>
          <p:spPr>
            <a:xfrm rot="10800000">
              <a:off x="-1535278" y="2940860"/>
              <a:ext cx="1243800" cy="414300"/>
            </a:xfrm>
            <a:prstGeom prst="triangle">
              <a:avLst>
                <a:gd name="adj" fmla="val 0"/>
              </a:avLst>
            </a:prstGeom>
            <a:solidFill>
              <a:srgbClr val="D26F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Arvo"/>
                <a:ea typeface="Arvo"/>
                <a:cs typeface="Arvo"/>
                <a:sym typeface="Arvo"/>
              </a:endParaRPr>
            </a:p>
          </p:txBody>
        </p:sp>
      </p:grpSp>
      <p:sp>
        <p:nvSpPr>
          <p:cNvPr id="407" name="Google Shape;407;p26"/>
          <p:cNvSpPr txBox="1">
            <a:spLocks noGrp="1"/>
          </p:cNvSpPr>
          <p:nvPr>
            <p:ph type="ctrTitle" idx="4294967295"/>
          </p:nvPr>
        </p:nvSpPr>
        <p:spPr>
          <a:xfrm>
            <a:off x="2207760" y="657508"/>
            <a:ext cx="4536120" cy="6154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t>6%</a:t>
            </a:r>
            <a:endParaRPr sz="3000" dirty="0"/>
          </a:p>
        </p:txBody>
      </p:sp>
      <p:sp>
        <p:nvSpPr>
          <p:cNvPr id="408" name="Google Shape;408;p26"/>
          <p:cNvSpPr txBox="1">
            <a:spLocks noGrp="1"/>
          </p:cNvSpPr>
          <p:nvPr>
            <p:ph type="subTitle" idx="4294967295"/>
          </p:nvPr>
        </p:nvSpPr>
        <p:spPr>
          <a:xfrm>
            <a:off x="2120143" y="1762130"/>
            <a:ext cx="4813162" cy="51576"/>
          </a:xfrm>
          <a:prstGeom prst="rect">
            <a:avLst/>
          </a:prstGeom>
        </p:spPr>
        <p:txBody>
          <a:bodyPr spcFirstLastPara="1" wrap="square" lIns="91425" tIns="91425" rIns="91425" bIns="91425" anchor="ctr" anchorCtr="0">
            <a:noAutofit/>
          </a:bodyPr>
          <a:lstStyle/>
          <a:p>
            <a:pPr marL="0" lvl="0" indent="0" algn="ctr">
              <a:spcBef>
                <a:spcPts val="0"/>
              </a:spcBef>
              <a:buNone/>
            </a:pPr>
            <a:r>
              <a:rPr lang="en-US" sz="1800" dirty="0">
                <a:solidFill>
                  <a:srgbClr val="3F5378"/>
                </a:solidFill>
              </a:rPr>
              <a:t>Projected annual increase for journal content </a:t>
            </a:r>
          </a:p>
          <a:p>
            <a:pPr marL="0" indent="0" algn="ctr">
              <a:spcBef>
                <a:spcPts val="0"/>
              </a:spcBef>
              <a:buNone/>
            </a:pPr>
            <a:r>
              <a:rPr lang="en-US" sz="1800" dirty="0">
                <a:solidFill>
                  <a:srgbClr val="3F5378"/>
                </a:solidFill>
              </a:rPr>
              <a:t>(Library Journal 2018)</a:t>
            </a:r>
          </a:p>
          <a:p>
            <a:pPr marL="0" lvl="0" indent="0" algn="ctr" rtl="0">
              <a:spcBef>
                <a:spcPts val="600"/>
              </a:spcBef>
              <a:spcAft>
                <a:spcPts val="1000"/>
              </a:spcAft>
              <a:buNone/>
            </a:pPr>
            <a:endParaRPr sz="1800" dirty="0">
              <a:solidFill>
                <a:srgbClr val="3F5378"/>
              </a:solidFill>
            </a:endParaRPr>
          </a:p>
        </p:txBody>
      </p:sp>
      <p:sp>
        <p:nvSpPr>
          <p:cNvPr id="409" name="Google Shape;409;p26"/>
          <p:cNvSpPr txBox="1">
            <a:spLocks noGrp="1"/>
          </p:cNvSpPr>
          <p:nvPr>
            <p:ph type="ctrTitle" idx="4294967295"/>
          </p:nvPr>
        </p:nvSpPr>
        <p:spPr>
          <a:xfrm>
            <a:off x="2111175" y="3378054"/>
            <a:ext cx="4706380" cy="534600"/>
          </a:xfrm>
          <a:prstGeom prst="rect">
            <a:avLst/>
          </a:prstGeom>
        </p:spPr>
        <p:txBody>
          <a:bodyPr spcFirstLastPara="1" wrap="square" lIns="91425" tIns="91425" rIns="91425" bIns="91425" anchor="ctr" anchorCtr="0">
            <a:noAutofit/>
          </a:bodyPr>
          <a:lstStyle/>
          <a:p>
            <a:pPr lvl="0" algn="ctr"/>
            <a:r>
              <a:rPr lang="en" sz="3000" dirty="0"/>
              <a:t>52.7%</a:t>
            </a:r>
          </a:p>
        </p:txBody>
      </p:sp>
      <p:sp>
        <p:nvSpPr>
          <p:cNvPr id="410" name="Google Shape;410;p26"/>
          <p:cNvSpPr txBox="1">
            <a:spLocks noGrp="1"/>
          </p:cNvSpPr>
          <p:nvPr>
            <p:ph type="subTitle" idx="4294967295"/>
          </p:nvPr>
        </p:nvSpPr>
        <p:spPr>
          <a:xfrm>
            <a:off x="2027380" y="4197828"/>
            <a:ext cx="4827966" cy="412200"/>
          </a:xfrm>
          <a:prstGeom prst="rect">
            <a:avLst/>
          </a:prstGeom>
        </p:spPr>
        <p:txBody>
          <a:bodyPr spcFirstLastPara="1" wrap="square" lIns="91425" tIns="91425" rIns="91425" bIns="91425" anchor="ctr" anchorCtr="0">
            <a:noAutofit/>
          </a:bodyPr>
          <a:lstStyle/>
          <a:p>
            <a:pPr marL="0" lvl="0" indent="0" algn="ctr">
              <a:spcAft>
                <a:spcPts val="1000"/>
              </a:spcAft>
              <a:buNone/>
            </a:pPr>
            <a:r>
              <a:rPr lang="en-US" sz="1800" dirty="0">
                <a:solidFill>
                  <a:srgbClr val="3F5378"/>
                </a:solidFill>
              </a:rPr>
              <a:t>Portion of library budget spent on electronic materials at academic institutions. </a:t>
            </a:r>
            <a:br>
              <a:rPr lang="en-US" sz="1800" dirty="0">
                <a:solidFill>
                  <a:srgbClr val="3F5378"/>
                </a:solidFill>
              </a:rPr>
            </a:br>
            <a:r>
              <a:rPr lang="en-US" sz="1800" dirty="0">
                <a:solidFill>
                  <a:srgbClr val="3F5378"/>
                </a:solidFill>
              </a:rPr>
              <a:t>(Almanac 2018)</a:t>
            </a:r>
            <a:endParaRPr sz="1800" dirty="0">
              <a:solidFill>
                <a:srgbClr val="3F5378"/>
              </a:solidFill>
            </a:endParaRPr>
          </a:p>
        </p:txBody>
      </p:sp>
      <p:sp>
        <p:nvSpPr>
          <p:cNvPr id="411" name="Google Shape;411;p26"/>
          <p:cNvSpPr txBox="1">
            <a:spLocks noGrp="1"/>
          </p:cNvSpPr>
          <p:nvPr>
            <p:ph type="ctrTitle" idx="4294967295"/>
          </p:nvPr>
        </p:nvSpPr>
        <p:spPr>
          <a:xfrm>
            <a:off x="2158017" y="2033055"/>
            <a:ext cx="4709959" cy="5346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dirty="0"/>
              <a:t>3%</a:t>
            </a:r>
            <a:endParaRPr sz="3000" dirty="0"/>
          </a:p>
        </p:txBody>
      </p:sp>
      <p:sp>
        <p:nvSpPr>
          <p:cNvPr id="412" name="Google Shape;412;p26"/>
          <p:cNvSpPr txBox="1">
            <a:spLocks noGrp="1"/>
          </p:cNvSpPr>
          <p:nvPr>
            <p:ph type="subTitle" idx="4294967295"/>
          </p:nvPr>
        </p:nvSpPr>
        <p:spPr>
          <a:xfrm>
            <a:off x="1989589" y="2943699"/>
            <a:ext cx="5004525" cy="412200"/>
          </a:xfrm>
          <a:prstGeom prst="rect">
            <a:avLst/>
          </a:prstGeom>
        </p:spPr>
        <p:txBody>
          <a:bodyPr spcFirstLastPara="1" wrap="square" lIns="91425" tIns="91425" rIns="91425" bIns="91425" anchor="ctr" anchorCtr="0">
            <a:noAutofit/>
          </a:bodyPr>
          <a:lstStyle/>
          <a:p>
            <a:pPr marL="0" indent="0" algn="ctr">
              <a:spcAft>
                <a:spcPts val="1000"/>
              </a:spcAft>
              <a:buNone/>
            </a:pPr>
            <a:r>
              <a:rPr lang="en-US" sz="1800" dirty="0">
                <a:solidFill>
                  <a:srgbClr val="3F5378"/>
                </a:solidFill>
              </a:rPr>
              <a:t>5-YR CAGR of Collection Budgets, a significant gap!</a:t>
            </a:r>
            <a:r>
              <a:rPr lang="en-US" sz="1800" dirty="0"/>
              <a:t> </a:t>
            </a:r>
            <a:r>
              <a:rPr lang="en-US" sz="1800" dirty="0">
                <a:solidFill>
                  <a:srgbClr val="3F5378"/>
                </a:solidFill>
              </a:rPr>
              <a:t>(Association of Research Libraries 2011-2016)</a:t>
            </a:r>
          </a:p>
          <a:p>
            <a:pPr marL="0" lvl="0" indent="0" algn="ctr">
              <a:spcAft>
                <a:spcPts val="1000"/>
              </a:spcAft>
              <a:buNone/>
            </a:pPr>
            <a:r>
              <a:rPr lang="en-US" sz="1800" dirty="0">
                <a:solidFill>
                  <a:srgbClr val="3F5378"/>
                </a:solidFill>
              </a:rPr>
              <a:t> </a:t>
            </a:r>
          </a:p>
        </p:txBody>
      </p:sp>
      <p:sp>
        <p:nvSpPr>
          <p:cNvPr id="413" name="Google Shape;413;p26"/>
          <p:cNvSpPr txBox="1">
            <a:spLocks noGrp="1"/>
          </p:cNvSpPr>
          <p:nvPr>
            <p:ph type="sldNum" idx="12"/>
          </p:nvPr>
        </p:nvSpPr>
        <p:spPr>
          <a:xfrm>
            <a:off x="7618000" y="4636500"/>
            <a:ext cx="1487400" cy="315600"/>
          </a:xfrm>
          <a:prstGeom prst="rect">
            <a:avLst/>
          </a:prstGeom>
        </p:spPr>
        <p:txBody>
          <a:bodyPr spcFirstLastPara="1" wrap="square" lIns="91425" tIns="91425" rIns="91425" bIns="91425" anchor="ctr" anchorCtr="0">
            <a:noAutofit/>
          </a:bodyPr>
          <a:lstStyle/>
          <a:p>
            <a:pPr marL="0" lvl="0" indent="0" algn="r" rtl="0">
              <a:spcBef>
                <a:spcPts val="0"/>
              </a:spcBef>
              <a:spcAft>
                <a:spcPts val="0"/>
              </a:spcAft>
              <a:buNone/>
            </a:pPr>
            <a:fld id="{00000000-1234-1234-1234-123412341234}" type="slidenum">
              <a:rPr lang="en"/>
              <a:t>4</a:t>
            </a:fld>
            <a:endParaRPr dirty="0"/>
          </a:p>
        </p:txBody>
      </p:sp>
    </p:spTree>
    <p:extLst>
      <p:ext uri="{BB962C8B-B14F-4D97-AF65-F5344CB8AC3E}">
        <p14:creationId xmlns:p14="http://schemas.microsoft.com/office/powerpoint/2010/main" val="42468590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70377FB-E85E-4187-901F-F641BE2F796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a:p>
        </p:txBody>
      </p:sp>
      <p:sp>
        <p:nvSpPr>
          <p:cNvPr id="2" name="Title 1">
            <a:extLst>
              <a:ext uri="{FF2B5EF4-FFF2-40B4-BE49-F238E27FC236}">
                <a16:creationId xmlns:a16="http://schemas.microsoft.com/office/drawing/2014/main" id="{9AD60B04-9E0D-4500-B720-4E590379B4E4}"/>
              </a:ext>
            </a:extLst>
          </p:cNvPr>
          <p:cNvSpPr>
            <a:spLocks noGrp="1"/>
          </p:cNvSpPr>
          <p:nvPr>
            <p:ph type="title" idx="4294967295"/>
          </p:nvPr>
        </p:nvSpPr>
        <p:spPr>
          <a:xfrm>
            <a:off x="0" y="392113"/>
            <a:ext cx="5492750" cy="766762"/>
          </a:xfrm>
        </p:spPr>
        <p:txBody>
          <a:bodyPr/>
          <a:lstStyle/>
          <a:p>
            <a:r>
              <a:rPr lang="en-US" dirty="0"/>
              <a:t>Ithaka S&amp;R</a:t>
            </a:r>
          </a:p>
        </p:txBody>
      </p:sp>
      <p:pic>
        <p:nvPicPr>
          <p:cNvPr id="6" name="Picture 5">
            <a:extLst>
              <a:ext uri="{FF2B5EF4-FFF2-40B4-BE49-F238E27FC236}">
                <a16:creationId xmlns:a16="http://schemas.microsoft.com/office/drawing/2014/main" id="{7EEB1F87-402F-444C-BAD4-D795DCD8E607}"/>
              </a:ext>
            </a:extLst>
          </p:cNvPr>
          <p:cNvPicPr>
            <a:picLocks noChangeAspect="1"/>
          </p:cNvPicPr>
          <p:nvPr/>
        </p:nvPicPr>
        <p:blipFill>
          <a:blip r:embed="rId3"/>
          <a:stretch>
            <a:fillRect/>
          </a:stretch>
        </p:blipFill>
        <p:spPr>
          <a:xfrm>
            <a:off x="938087" y="0"/>
            <a:ext cx="6875886" cy="5143500"/>
          </a:xfrm>
          <a:prstGeom prst="rect">
            <a:avLst/>
          </a:prstGeom>
        </p:spPr>
      </p:pic>
      <p:sp>
        <p:nvSpPr>
          <p:cNvPr id="7" name="Rectangle 6">
            <a:extLst>
              <a:ext uri="{FF2B5EF4-FFF2-40B4-BE49-F238E27FC236}">
                <a16:creationId xmlns:a16="http://schemas.microsoft.com/office/drawing/2014/main" id="{6D7B1777-BDC9-4D78-9C35-E338AB48B55E}"/>
              </a:ext>
            </a:extLst>
          </p:cNvPr>
          <p:cNvSpPr/>
          <p:nvPr/>
        </p:nvSpPr>
        <p:spPr>
          <a:xfrm>
            <a:off x="5059286" y="4835723"/>
            <a:ext cx="2751074" cy="307777"/>
          </a:xfrm>
          <a:prstGeom prst="rect">
            <a:avLst/>
          </a:prstGeom>
        </p:spPr>
        <p:txBody>
          <a:bodyPr wrap="none">
            <a:spAutoFit/>
          </a:bodyPr>
          <a:lstStyle/>
          <a:p>
            <a:r>
              <a:rPr lang="en-US" dirty="0">
                <a:solidFill>
                  <a:srgbClr val="3F5378"/>
                </a:solidFill>
                <a:latin typeface="Roboto Condensed Light" panose="020B0604020202020204" charset="0"/>
                <a:ea typeface="Roboto Condensed Light" panose="020B0604020202020204" charset="0"/>
              </a:rPr>
              <a:t>(Ithaka S+R US Faculty Survey 2018)</a:t>
            </a:r>
          </a:p>
        </p:txBody>
      </p:sp>
    </p:spTree>
    <p:extLst>
      <p:ext uri="{BB962C8B-B14F-4D97-AF65-F5344CB8AC3E}">
        <p14:creationId xmlns:p14="http://schemas.microsoft.com/office/powerpoint/2010/main" val="210433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9F11EC2-2B38-4926-BB0E-30692E9B6BE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a:p>
        </p:txBody>
      </p:sp>
      <p:pic>
        <p:nvPicPr>
          <p:cNvPr id="3" name="Picture 2">
            <a:extLst>
              <a:ext uri="{FF2B5EF4-FFF2-40B4-BE49-F238E27FC236}">
                <a16:creationId xmlns:a16="http://schemas.microsoft.com/office/drawing/2014/main" id="{F399EC23-CCAC-48FE-B943-DFBC5EA43529}"/>
              </a:ext>
            </a:extLst>
          </p:cNvPr>
          <p:cNvPicPr>
            <a:picLocks noChangeAspect="1"/>
          </p:cNvPicPr>
          <p:nvPr/>
        </p:nvPicPr>
        <p:blipFill>
          <a:blip r:embed="rId3"/>
          <a:stretch>
            <a:fillRect/>
          </a:stretch>
        </p:blipFill>
        <p:spPr>
          <a:xfrm>
            <a:off x="1110029" y="0"/>
            <a:ext cx="6923942" cy="5143500"/>
          </a:xfrm>
          <a:prstGeom prst="rect">
            <a:avLst/>
          </a:prstGeom>
        </p:spPr>
      </p:pic>
      <p:sp>
        <p:nvSpPr>
          <p:cNvPr id="4" name="TextBox 3">
            <a:extLst>
              <a:ext uri="{FF2B5EF4-FFF2-40B4-BE49-F238E27FC236}">
                <a16:creationId xmlns:a16="http://schemas.microsoft.com/office/drawing/2014/main" id="{35B6CA68-D13A-4086-BAEA-7088DA0D58AB}"/>
              </a:ext>
            </a:extLst>
          </p:cNvPr>
          <p:cNvSpPr txBox="1"/>
          <p:nvPr/>
        </p:nvSpPr>
        <p:spPr>
          <a:xfrm>
            <a:off x="213360" y="4744720"/>
            <a:ext cx="3291840" cy="307777"/>
          </a:xfrm>
          <a:prstGeom prst="rect">
            <a:avLst/>
          </a:prstGeom>
          <a:noFill/>
        </p:spPr>
        <p:txBody>
          <a:bodyPr wrap="square" rtlCol="0">
            <a:spAutoFit/>
          </a:bodyPr>
          <a:lstStyle/>
          <a:p>
            <a:r>
              <a:rPr lang="en-US" dirty="0">
                <a:solidFill>
                  <a:srgbClr val="3F5378"/>
                </a:solidFill>
                <a:latin typeface="Roboto Condensed Light" panose="020B0604020202020204" charset="0"/>
                <a:ea typeface="Roboto Condensed Light" panose="020B0604020202020204" charset="0"/>
              </a:rPr>
              <a:t>(Ithaka S+R US Faculty Survey 2018)</a:t>
            </a:r>
          </a:p>
        </p:txBody>
      </p:sp>
    </p:spTree>
    <p:extLst>
      <p:ext uri="{BB962C8B-B14F-4D97-AF65-F5344CB8AC3E}">
        <p14:creationId xmlns:p14="http://schemas.microsoft.com/office/powerpoint/2010/main" val="26120670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7BF2F-893F-45EA-AC51-9BB1560B0C9A}"/>
              </a:ext>
            </a:extLst>
          </p:cNvPr>
          <p:cNvSpPr>
            <a:spLocks noGrp="1"/>
          </p:cNvSpPr>
          <p:nvPr>
            <p:ph type="title"/>
          </p:nvPr>
        </p:nvSpPr>
        <p:spPr/>
        <p:txBody>
          <a:bodyPr/>
          <a:lstStyle/>
          <a:p>
            <a:r>
              <a:rPr lang="en-US" dirty="0"/>
              <a:t>ALA Core Values of Librarianship</a:t>
            </a:r>
          </a:p>
        </p:txBody>
      </p:sp>
      <p:sp>
        <p:nvSpPr>
          <p:cNvPr id="3" name="Text Placeholder 2">
            <a:extLst>
              <a:ext uri="{FF2B5EF4-FFF2-40B4-BE49-F238E27FC236}">
                <a16:creationId xmlns:a16="http://schemas.microsoft.com/office/drawing/2014/main" id="{85001F59-9E81-45FB-BFAC-42D803AECA18}"/>
              </a:ext>
            </a:extLst>
          </p:cNvPr>
          <p:cNvSpPr>
            <a:spLocks noGrp="1"/>
          </p:cNvSpPr>
          <p:nvPr>
            <p:ph type="body" idx="1"/>
          </p:nvPr>
        </p:nvSpPr>
        <p:spPr/>
        <p:txBody>
          <a:bodyPr/>
          <a:lstStyle/>
          <a:p>
            <a:r>
              <a:rPr lang="en-US" dirty="0"/>
              <a:t>Access</a:t>
            </a:r>
          </a:p>
          <a:p>
            <a:r>
              <a:rPr lang="en-US" dirty="0"/>
              <a:t>Confidentiality/Privacy</a:t>
            </a:r>
          </a:p>
          <a:p>
            <a:r>
              <a:rPr lang="en-US" dirty="0"/>
              <a:t>Democracy</a:t>
            </a:r>
          </a:p>
          <a:p>
            <a:r>
              <a:rPr lang="en-US" dirty="0"/>
              <a:t>Diversity</a:t>
            </a:r>
          </a:p>
          <a:p>
            <a:r>
              <a:rPr lang="en-US" dirty="0"/>
              <a:t>Education &amp; Lifelong learning</a:t>
            </a:r>
          </a:p>
          <a:p>
            <a:r>
              <a:rPr lang="en-US" dirty="0"/>
              <a:t>Intellectual Freedom</a:t>
            </a:r>
          </a:p>
        </p:txBody>
      </p:sp>
      <p:sp>
        <p:nvSpPr>
          <p:cNvPr id="4" name="Text Placeholder 3">
            <a:extLst>
              <a:ext uri="{FF2B5EF4-FFF2-40B4-BE49-F238E27FC236}">
                <a16:creationId xmlns:a16="http://schemas.microsoft.com/office/drawing/2014/main" id="{38F35399-06D2-49A1-AFBD-CF46F3820F5C}"/>
              </a:ext>
            </a:extLst>
          </p:cNvPr>
          <p:cNvSpPr>
            <a:spLocks noGrp="1"/>
          </p:cNvSpPr>
          <p:nvPr>
            <p:ph type="body" idx="2"/>
          </p:nvPr>
        </p:nvSpPr>
        <p:spPr/>
        <p:txBody>
          <a:bodyPr/>
          <a:lstStyle/>
          <a:p>
            <a:r>
              <a:rPr lang="en-US" dirty="0"/>
              <a:t>Public Good</a:t>
            </a:r>
          </a:p>
          <a:p>
            <a:r>
              <a:rPr lang="en-US" dirty="0"/>
              <a:t>Preservation</a:t>
            </a:r>
          </a:p>
          <a:p>
            <a:r>
              <a:rPr lang="en-US" dirty="0"/>
              <a:t>Professionalism</a:t>
            </a:r>
          </a:p>
          <a:p>
            <a:r>
              <a:rPr lang="en-US" dirty="0"/>
              <a:t>Service</a:t>
            </a:r>
          </a:p>
          <a:p>
            <a:r>
              <a:rPr lang="en-US" dirty="0"/>
              <a:t>Social Responsibility</a:t>
            </a:r>
          </a:p>
          <a:p>
            <a:r>
              <a:rPr lang="en-US" dirty="0"/>
              <a:t>Sustainability</a:t>
            </a:r>
          </a:p>
        </p:txBody>
      </p:sp>
      <p:sp>
        <p:nvSpPr>
          <p:cNvPr id="5" name="Slide Number Placeholder 4">
            <a:extLst>
              <a:ext uri="{FF2B5EF4-FFF2-40B4-BE49-F238E27FC236}">
                <a16:creationId xmlns:a16="http://schemas.microsoft.com/office/drawing/2014/main" id="{31189C25-F585-4E7D-87F5-549079E1BE7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grpSp>
        <p:nvGrpSpPr>
          <p:cNvPr id="7" name="Google Shape;591;p37">
            <a:extLst>
              <a:ext uri="{FF2B5EF4-FFF2-40B4-BE49-F238E27FC236}">
                <a16:creationId xmlns:a16="http://schemas.microsoft.com/office/drawing/2014/main" id="{C5399A82-A5AA-4A20-BE97-319F91391918}"/>
              </a:ext>
            </a:extLst>
          </p:cNvPr>
          <p:cNvGrpSpPr/>
          <p:nvPr/>
        </p:nvGrpSpPr>
        <p:grpSpPr>
          <a:xfrm>
            <a:off x="181154" y="487994"/>
            <a:ext cx="644756" cy="573592"/>
            <a:chOff x="5916675" y="927975"/>
            <a:chExt cx="516350" cy="502950"/>
          </a:xfrm>
        </p:grpSpPr>
        <p:sp>
          <p:nvSpPr>
            <p:cNvPr id="8" name="Google Shape;592;p37">
              <a:extLst>
                <a:ext uri="{FF2B5EF4-FFF2-40B4-BE49-F238E27FC236}">
                  <a16:creationId xmlns:a16="http://schemas.microsoft.com/office/drawing/2014/main" id="{C4C04DF6-2553-4CB1-8506-0E80224D0DF1}"/>
                </a:ext>
              </a:extLst>
            </p:cNvPr>
            <p:cNvSpPr/>
            <p:nvPr/>
          </p:nvSpPr>
          <p:spPr>
            <a:xfrm>
              <a:off x="5916675" y="927975"/>
              <a:ext cx="516350" cy="502950"/>
            </a:xfrm>
            <a:custGeom>
              <a:avLst/>
              <a:gdLst/>
              <a:ahLst/>
              <a:cxnLst/>
              <a:rect l="l" t="t" r="r" b="b"/>
              <a:pathLst>
                <a:path w="20654" h="20118" fill="none" extrusionOk="0">
                  <a:moveTo>
                    <a:pt x="20654" y="10059"/>
                  </a:moveTo>
                  <a:lnTo>
                    <a:pt x="18486" y="8183"/>
                  </a:lnTo>
                  <a:lnTo>
                    <a:pt x="19631" y="5577"/>
                  </a:lnTo>
                  <a:lnTo>
                    <a:pt x="16879" y="4847"/>
                  </a:lnTo>
                  <a:lnTo>
                    <a:pt x="16757" y="1997"/>
                  </a:lnTo>
                  <a:lnTo>
                    <a:pt x="13956" y="2509"/>
                  </a:lnTo>
                  <a:lnTo>
                    <a:pt x="12616" y="0"/>
                  </a:lnTo>
                  <a:lnTo>
                    <a:pt x="10327" y="1681"/>
                  </a:lnTo>
                  <a:lnTo>
                    <a:pt x="8038" y="0"/>
                  </a:lnTo>
                  <a:lnTo>
                    <a:pt x="6698" y="2509"/>
                  </a:lnTo>
                  <a:lnTo>
                    <a:pt x="3897" y="1997"/>
                  </a:lnTo>
                  <a:lnTo>
                    <a:pt x="3776" y="4847"/>
                  </a:lnTo>
                  <a:lnTo>
                    <a:pt x="1023" y="5577"/>
                  </a:lnTo>
                  <a:lnTo>
                    <a:pt x="2168" y="8183"/>
                  </a:lnTo>
                  <a:lnTo>
                    <a:pt x="1" y="10059"/>
                  </a:lnTo>
                  <a:lnTo>
                    <a:pt x="2168" y="11934"/>
                  </a:lnTo>
                  <a:lnTo>
                    <a:pt x="1023" y="14540"/>
                  </a:lnTo>
                  <a:lnTo>
                    <a:pt x="3776" y="15271"/>
                  </a:lnTo>
                  <a:lnTo>
                    <a:pt x="3897" y="18120"/>
                  </a:lnTo>
                  <a:lnTo>
                    <a:pt x="6698" y="17609"/>
                  </a:lnTo>
                  <a:lnTo>
                    <a:pt x="8038" y="20117"/>
                  </a:lnTo>
                  <a:lnTo>
                    <a:pt x="10327" y="18437"/>
                  </a:lnTo>
                  <a:lnTo>
                    <a:pt x="12616" y="20117"/>
                  </a:lnTo>
                  <a:lnTo>
                    <a:pt x="13956" y="17609"/>
                  </a:lnTo>
                  <a:lnTo>
                    <a:pt x="16757" y="18120"/>
                  </a:lnTo>
                  <a:lnTo>
                    <a:pt x="16879" y="15271"/>
                  </a:lnTo>
                  <a:lnTo>
                    <a:pt x="19631" y="14540"/>
                  </a:lnTo>
                  <a:lnTo>
                    <a:pt x="18486" y="11934"/>
                  </a:lnTo>
                  <a:lnTo>
                    <a:pt x="20654" y="10059"/>
                  </a:lnTo>
                  <a:close/>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 name="Google Shape;593;p37">
              <a:extLst>
                <a:ext uri="{FF2B5EF4-FFF2-40B4-BE49-F238E27FC236}">
                  <a16:creationId xmlns:a16="http://schemas.microsoft.com/office/drawing/2014/main" id="{5F783ACD-FFE5-41FB-AE1A-681C2E351890}"/>
                </a:ext>
              </a:extLst>
            </p:cNvPr>
            <p:cNvSpPr/>
            <p:nvPr/>
          </p:nvSpPr>
          <p:spPr>
            <a:xfrm>
              <a:off x="6006800" y="1011375"/>
              <a:ext cx="336125" cy="336125"/>
            </a:xfrm>
            <a:custGeom>
              <a:avLst/>
              <a:gdLst/>
              <a:ahLst/>
              <a:cxnLst/>
              <a:rect l="l" t="t" r="r" b="b"/>
              <a:pathLst>
                <a:path w="13445" h="13445" fill="none" extrusionOk="0">
                  <a:moveTo>
                    <a:pt x="6722" y="13445"/>
                  </a:moveTo>
                  <a:lnTo>
                    <a:pt x="6722" y="13445"/>
                  </a:lnTo>
                  <a:lnTo>
                    <a:pt x="6381" y="13420"/>
                  </a:lnTo>
                  <a:lnTo>
                    <a:pt x="6040" y="13396"/>
                  </a:lnTo>
                  <a:lnTo>
                    <a:pt x="5699" y="13347"/>
                  </a:lnTo>
                  <a:lnTo>
                    <a:pt x="5383" y="13299"/>
                  </a:lnTo>
                  <a:lnTo>
                    <a:pt x="5042" y="13226"/>
                  </a:lnTo>
                  <a:lnTo>
                    <a:pt x="4725" y="13128"/>
                  </a:lnTo>
                  <a:lnTo>
                    <a:pt x="4408" y="13031"/>
                  </a:lnTo>
                  <a:lnTo>
                    <a:pt x="4116" y="12909"/>
                  </a:lnTo>
                  <a:lnTo>
                    <a:pt x="3824" y="12763"/>
                  </a:lnTo>
                  <a:lnTo>
                    <a:pt x="3532" y="12617"/>
                  </a:lnTo>
                  <a:lnTo>
                    <a:pt x="3239" y="12471"/>
                  </a:lnTo>
                  <a:lnTo>
                    <a:pt x="2971" y="12276"/>
                  </a:lnTo>
                  <a:lnTo>
                    <a:pt x="2703" y="12105"/>
                  </a:lnTo>
                  <a:lnTo>
                    <a:pt x="2460" y="11910"/>
                  </a:lnTo>
                  <a:lnTo>
                    <a:pt x="2216" y="11691"/>
                  </a:lnTo>
                  <a:lnTo>
                    <a:pt x="1973" y="11472"/>
                  </a:lnTo>
                  <a:lnTo>
                    <a:pt x="1754" y="11228"/>
                  </a:lnTo>
                  <a:lnTo>
                    <a:pt x="1534" y="10985"/>
                  </a:lnTo>
                  <a:lnTo>
                    <a:pt x="1340" y="10741"/>
                  </a:lnTo>
                  <a:lnTo>
                    <a:pt x="1169" y="10473"/>
                  </a:lnTo>
                  <a:lnTo>
                    <a:pt x="974" y="10206"/>
                  </a:lnTo>
                  <a:lnTo>
                    <a:pt x="828" y="9913"/>
                  </a:lnTo>
                  <a:lnTo>
                    <a:pt x="682" y="9621"/>
                  </a:lnTo>
                  <a:lnTo>
                    <a:pt x="536" y="9329"/>
                  </a:lnTo>
                  <a:lnTo>
                    <a:pt x="414" y="9036"/>
                  </a:lnTo>
                  <a:lnTo>
                    <a:pt x="317" y="8720"/>
                  </a:lnTo>
                  <a:lnTo>
                    <a:pt x="219" y="8403"/>
                  </a:lnTo>
                  <a:lnTo>
                    <a:pt x="146" y="8062"/>
                  </a:lnTo>
                  <a:lnTo>
                    <a:pt x="98" y="7746"/>
                  </a:lnTo>
                  <a:lnTo>
                    <a:pt x="49" y="7405"/>
                  </a:lnTo>
                  <a:lnTo>
                    <a:pt x="24" y="7064"/>
                  </a:lnTo>
                  <a:lnTo>
                    <a:pt x="0" y="6723"/>
                  </a:lnTo>
                  <a:lnTo>
                    <a:pt x="0" y="6723"/>
                  </a:lnTo>
                  <a:lnTo>
                    <a:pt x="24" y="6382"/>
                  </a:lnTo>
                  <a:lnTo>
                    <a:pt x="49" y="6041"/>
                  </a:lnTo>
                  <a:lnTo>
                    <a:pt x="98" y="5700"/>
                  </a:lnTo>
                  <a:lnTo>
                    <a:pt x="146" y="5383"/>
                  </a:lnTo>
                  <a:lnTo>
                    <a:pt x="219" y="5042"/>
                  </a:lnTo>
                  <a:lnTo>
                    <a:pt x="317" y="4726"/>
                  </a:lnTo>
                  <a:lnTo>
                    <a:pt x="414" y="4409"/>
                  </a:lnTo>
                  <a:lnTo>
                    <a:pt x="536" y="4117"/>
                  </a:lnTo>
                  <a:lnTo>
                    <a:pt x="682" y="3825"/>
                  </a:lnTo>
                  <a:lnTo>
                    <a:pt x="828" y="3532"/>
                  </a:lnTo>
                  <a:lnTo>
                    <a:pt x="974" y="3240"/>
                  </a:lnTo>
                  <a:lnTo>
                    <a:pt x="1169" y="2972"/>
                  </a:lnTo>
                  <a:lnTo>
                    <a:pt x="1340" y="2704"/>
                  </a:lnTo>
                  <a:lnTo>
                    <a:pt x="1534" y="2461"/>
                  </a:lnTo>
                  <a:lnTo>
                    <a:pt x="1754" y="2217"/>
                  </a:lnTo>
                  <a:lnTo>
                    <a:pt x="1973" y="1974"/>
                  </a:lnTo>
                  <a:lnTo>
                    <a:pt x="2216" y="1754"/>
                  </a:lnTo>
                  <a:lnTo>
                    <a:pt x="2460" y="1535"/>
                  </a:lnTo>
                  <a:lnTo>
                    <a:pt x="2703" y="1340"/>
                  </a:lnTo>
                  <a:lnTo>
                    <a:pt x="2971" y="1170"/>
                  </a:lnTo>
                  <a:lnTo>
                    <a:pt x="3239" y="975"/>
                  </a:lnTo>
                  <a:lnTo>
                    <a:pt x="3532" y="829"/>
                  </a:lnTo>
                  <a:lnTo>
                    <a:pt x="3824" y="683"/>
                  </a:lnTo>
                  <a:lnTo>
                    <a:pt x="4116" y="537"/>
                  </a:lnTo>
                  <a:lnTo>
                    <a:pt x="4408" y="415"/>
                  </a:lnTo>
                  <a:lnTo>
                    <a:pt x="4725" y="317"/>
                  </a:lnTo>
                  <a:lnTo>
                    <a:pt x="5042" y="220"/>
                  </a:lnTo>
                  <a:lnTo>
                    <a:pt x="5383" y="147"/>
                  </a:lnTo>
                  <a:lnTo>
                    <a:pt x="5699" y="98"/>
                  </a:lnTo>
                  <a:lnTo>
                    <a:pt x="6040" y="49"/>
                  </a:lnTo>
                  <a:lnTo>
                    <a:pt x="6381" y="25"/>
                  </a:lnTo>
                  <a:lnTo>
                    <a:pt x="6722" y="1"/>
                  </a:lnTo>
                  <a:lnTo>
                    <a:pt x="6722" y="1"/>
                  </a:lnTo>
                  <a:lnTo>
                    <a:pt x="7063" y="25"/>
                  </a:lnTo>
                  <a:lnTo>
                    <a:pt x="7404" y="49"/>
                  </a:lnTo>
                  <a:lnTo>
                    <a:pt x="7745" y="98"/>
                  </a:lnTo>
                  <a:lnTo>
                    <a:pt x="8062" y="147"/>
                  </a:lnTo>
                  <a:lnTo>
                    <a:pt x="8403" y="220"/>
                  </a:lnTo>
                  <a:lnTo>
                    <a:pt x="8719" y="317"/>
                  </a:lnTo>
                  <a:lnTo>
                    <a:pt x="9036" y="415"/>
                  </a:lnTo>
                  <a:lnTo>
                    <a:pt x="9328" y="537"/>
                  </a:lnTo>
                  <a:lnTo>
                    <a:pt x="9620" y="683"/>
                  </a:lnTo>
                  <a:lnTo>
                    <a:pt x="9913" y="829"/>
                  </a:lnTo>
                  <a:lnTo>
                    <a:pt x="10205" y="975"/>
                  </a:lnTo>
                  <a:lnTo>
                    <a:pt x="10473" y="1170"/>
                  </a:lnTo>
                  <a:lnTo>
                    <a:pt x="10741" y="1340"/>
                  </a:lnTo>
                  <a:lnTo>
                    <a:pt x="10984" y="1535"/>
                  </a:lnTo>
                  <a:lnTo>
                    <a:pt x="11228" y="1754"/>
                  </a:lnTo>
                  <a:lnTo>
                    <a:pt x="11471" y="1974"/>
                  </a:lnTo>
                  <a:lnTo>
                    <a:pt x="11690" y="2217"/>
                  </a:lnTo>
                  <a:lnTo>
                    <a:pt x="11910" y="2461"/>
                  </a:lnTo>
                  <a:lnTo>
                    <a:pt x="12105" y="2704"/>
                  </a:lnTo>
                  <a:lnTo>
                    <a:pt x="12275" y="2972"/>
                  </a:lnTo>
                  <a:lnTo>
                    <a:pt x="12470" y="3240"/>
                  </a:lnTo>
                  <a:lnTo>
                    <a:pt x="12616" y="3532"/>
                  </a:lnTo>
                  <a:lnTo>
                    <a:pt x="12762" y="3825"/>
                  </a:lnTo>
                  <a:lnTo>
                    <a:pt x="12908" y="4117"/>
                  </a:lnTo>
                  <a:lnTo>
                    <a:pt x="13030" y="4409"/>
                  </a:lnTo>
                  <a:lnTo>
                    <a:pt x="13127" y="4726"/>
                  </a:lnTo>
                  <a:lnTo>
                    <a:pt x="13225" y="5042"/>
                  </a:lnTo>
                  <a:lnTo>
                    <a:pt x="13298" y="5383"/>
                  </a:lnTo>
                  <a:lnTo>
                    <a:pt x="13347" y="5700"/>
                  </a:lnTo>
                  <a:lnTo>
                    <a:pt x="13395" y="6041"/>
                  </a:lnTo>
                  <a:lnTo>
                    <a:pt x="13420" y="6382"/>
                  </a:lnTo>
                  <a:lnTo>
                    <a:pt x="13444" y="6723"/>
                  </a:lnTo>
                  <a:lnTo>
                    <a:pt x="13444" y="6723"/>
                  </a:lnTo>
                  <a:lnTo>
                    <a:pt x="13420" y="7064"/>
                  </a:lnTo>
                  <a:lnTo>
                    <a:pt x="13395" y="7405"/>
                  </a:lnTo>
                  <a:lnTo>
                    <a:pt x="13347" y="7746"/>
                  </a:lnTo>
                  <a:lnTo>
                    <a:pt x="13298" y="8062"/>
                  </a:lnTo>
                  <a:lnTo>
                    <a:pt x="13225" y="8403"/>
                  </a:lnTo>
                  <a:lnTo>
                    <a:pt x="13127" y="8720"/>
                  </a:lnTo>
                  <a:lnTo>
                    <a:pt x="13030" y="9036"/>
                  </a:lnTo>
                  <a:lnTo>
                    <a:pt x="12908" y="9329"/>
                  </a:lnTo>
                  <a:lnTo>
                    <a:pt x="12762" y="9621"/>
                  </a:lnTo>
                  <a:lnTo>
                    <a:pt x="12616" y="9913"/>
                  </a:lnTo>
                  <a:lnTo>
                    <a:pt x="12470" y="10206"/>
                  </a:lnTo>
                  <a:lnTo>
                    <a:pt x="12275" y="10473"/>
                  </a:lnTo>
                  <a:lnTo>
                    <a:pt x="12105" y="10741"/>
                  </a:lnTo>
                  <a:lnTo>
                    <a:pt x="11910" y="10985"/>
                  </a:lnTo>
                  <a:lnTo>
                    <a:pt x="11690" y="11228"/>
                  </a:lnTo>
                  <a:lnTo>
                    <a:pt x="11471" y="11472"/>
                  </a:lnTo>
                  <a:lnTo>
                    <a:pt x="11228" y="11691"/>
                  </a:lnTo>
                  <a:lnTo>
                    <a:pt x="10984" y="11910"/>
                  </a:lnTo>
                  <a:lnTo>
                    <a:pt x="10741" y="12105"/>
                  </a:lnTo>
                  <a:lnTo>
                    <a:pt x="10473" y="12276"/>
                  </a:lnTo>
                  <a:lnTo>
                    <a:pt x="10205" y="12471"/>
                  </a:lnTo>
                  <a:lnTo>
                    <a:pt x="9913" y="12617"/>
                  </a:lnTo>
                  <a:lnTo>
                    <a:pt x="9620" y="12763"/>
                  </a:lnTo>
                  <a:lnTo>
                    <a:pt x="9328" y="12909"/>
                  </a:lnTo>
                  <a:lnTo>
                    <a:pt x="9036" y="13031"/>
                  </a:lnTo>
                  <a:lnTo>
                    <a:pt x="8719" y="13128"/>
                  </a:lnTo>
                  <a:lnTo>
                    <a:pt x="8403" y="13226"/>
                  </a:lnTo>
                  <a:lnTo>
                    <a:pt x="8062" y="13299"/>
                  </a:lnTo>
                  <a:lnTo>
                    <a:pt x="7745" y="13347"/>
                  </a:lnTo>
                  <a:lnTo>
                    <a:pt x="7404" y="13396"/>
                  </a:lnTo>
                  <a:lnTo>
                    <a:pt x="7063" y="13420"/>
                  </a:lnTo>
                  <a:lnTo>
                    <a:pt x="6722" y="13445"/>
                  </a:lnTo>
                  <a:lnTo>
                    <a:pt x="6722" y="13445"/>
                  </a:lnTo>
                  <a:close/>
                </a:path>
              </a:pathLst>
            </a:custGeom>
            <a:noFill/>
            <a:ln w="22225"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0" name="TextBox 9">
            <a:extLst>
              <a:ext uri="{FF2B5EF4-FFF2-40B4-BE49-F238E27FC236}">
                <a16:creationId xmlns:a16="http://schemas.microsoft.com/office/drawing/2014/main" id="{349C4923-E643-4B13-865A-62262F4FAB99}"/>
              </a:ext>
            </a:extLst>
          </p:cNvPr>
          <p:cNvSpPr txBox="1"/>
          <p:nvPr/>
        </p:nvSpPr>
        <p:spPr>
          <a:xfrm>
            <a:off x="825910" y="4460240"/>
            <a:ext cx="5706970" cy="315600"/>
          </a:xfrm>
          <a:prstGeom prst="rect">
            <a:avLst/>
          </a:prstGeom>
          <a:noFill/>
        </p:spPr>
        <p:txBody>
          <a:bodyPr wrap="square" rtlCol="0">
            <a:spAutoFit/>
          </a:bodyPr>
          <a:lstStyle/>
          <a:p>
            <a:r>
              <a:rPr lang="en-US" dirty="0">
                <a:hlinkClick r:id="rId3"/>
              </a:rPr>
              <a:t>http://www.ala.org/advocacy/intfreedom/corevalues</a:t>
            </a:r>
            <a:endParaRPr lang="en-US" dirty="0"/>
          </a:p>
        </p:txBody>
      </p:sp>
    </p:spTree>
    <p:extLst>
      <p:ext uri="{BB962C8B-B14F-4D97-AF65-F5344CB8AC3E}">
        <p14:creationId xmlns:p14="http://schemas.microsoft.com/office/powerpoint/2010/main" val="25246912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1B6E5D-3280-439C-91E6-1E64075D119E}"/>
              </a:ext>
            </a:extLst>
          </p:cNvPr>
          <p:cNvSpPr>
            <a:spLocks noGrp="1"/>
          </p:cNvSpPr>
          <p:nvPr>
            <p:ph type="title"/>
          </p:nvPr>
        </p:nvSpPr>
        <p:spPr/>
        <p:txBody>
          <a:bodyPr/>
          <a:lstStyle/>
          <a:p>
            <a:r>
              <a:rPr lang="en-US" dirty="0"/>
              <a:t>Values driven goal setting process</a:t>
            </a:r>
          </a:p>
        </p:txBody>
      </p:sp>
      <p:sp>
        <p:nvSpPr>
          <p:cNvPr id="3" name="Text Placeholder 2">
            <a:extLst>
              <a:ext uri="{FF2B5EF4-FFF2-40B4-BE49-F238E27FC236}">
                <a16:creationId xmlns:a16="http://schemas.microsoft.com/office/drawing/2014/main" id="{453F12A2-7C36-4AA1-A892-B61BA1BBA6B1}"/>
              </a:ext>
            </a:extLst>
          </p:cNvPr>
          <p:cNvSpPr>
            <a:spLocks noGrp="1"/>
          </p:cNvSpPr>
          <p:nvPr>
            <p:ph type="body" idx="1"/>
          </p:nvPr>
        </p:nvSpPr>
        <p:spPr/>
        <p:txBody>
          <a:bodyPr/>
          <a:lstStyle/>
          <a:p>
            <a:pPr marL="114300" indent="0">
              <a:buNone/>
            </a:pPr>
            <a:r>
              <a:rPr lang="en-US" dirty="0"/>
              <a:t>I want to…</a:t>
            </a:r>
          </a:p>
          <a:p>
            <a:pPr marL="114300" indent="0">
              <a:buNone/>
            </a:pPr>
            <a:endParaRPr lang="en-US" dirty="0"/>
          </a:p>
          <a:p>
            <a:pPr marL="114300" indent="0">
              <a:buNone/>
            </a:pPr>
            <a:r>
              <a:rPr lang="en-US" dirty="0"/>
              <a:t>[Describe what you want to accomplish]</a:t>
            </a:r>
          </a:p>
        </p:txBody>
      </p:sp>
      <p:sp>
        <p:nvSpPr>
          <p:cNvPr id="4" name="Text Placeholder 3">
            <a:extLst>
              <a:ext uri="{FF2B5EF4-FFF2-40B4-BE49-F238E27FC236}">
                <a16:creationId xmlns:a16="http://schemas.microsoft.com/office/drawing/2014/main" id="{533724A0-5F5E-448E-BF6B-F69C52CC2212}"/>
              </a:ext>
            </a:extLst>
          </p:cNvPr>
          <p:cNvSpPr>
            <a:spLocks noGrp="1"/>
          </p:cNvSpPr>
          <p:nvPr>
            <p:ph type="body" idx="2"/>
          </p:nvPr>
        </p:nvSpPr>
        <p:spPr/>
        <p:txBody>
          <a:bodyPr/>
          <a:lstStyle/>
          <a:p>
            <a:pPr marL="114300" indent="0">
              <a:buNone/>
            </a:pPr>
            <a:r>
              <a:rPr lang="en-US" dirty="0"/>
              <a:t>In order to…</a:t>
            </a:r>
          </a:p>
          <a:p>
            <a:pPr marL="114300" indent="0">
              <a:buNone/>
            </a:pPr>
            <a:endParaRPr lang="en-US" dirty="0"/>
          </a:p>
          <a:p>
            <a:pPr marL="114300" indent="0">
              <a:buNone/>
            </a:pPr>
            <a:r>
              <a:rPr lang="en-US" dirty="0"/>
              <a:t>[Outline what the outcomes]</a:t>
            </a:r>
          </a:p>
        </p:txBody>
      </p:sp>
      <p:sp>
        <p:nvSpPr>
          <p:cNvPr id="5" name="Text Placeholder 4">
            <a:extLst>
              <a:ext uri="{FF2B5EF4-FFF2-40B4-BE49-F238E27FC236}">
                <a16:creationId xmlns:a16="http://schemas.microsoft.com/office/drawing/2014/main" id="{83D1FD22-8697-4966-A34A-BB5B924D6165}"/>
              </a:ext>
            </a:extLst>
          </p:cNvPr>
          <p:cNvSpPr>
            <a:spLocks noGrp="1"/>
          </p:cNvSpPr>
          <p:nvPr>
            <p:ph type="body" idx="3"/>
          </p:nvPr>
        </p:nvSpPr>
        <p:spPr/>
        <p:txBody>
          <a:bodyPr/>
          <a:lstStyle/>
          <a:p>
            <a:pPr marL="114300" indent="0">
              <a:buNone/>
            </a:pPr>
            <a:r>
              <a:rPr lang="en-US" dirty="0"/>
              <a:t>I don’t want to…</a:t>
            </a:r>
          </a:p>
          <a:p>
            <a:pPr marL="114300" indent="0">
              <a:buNone/>
            </a:pPr>
            <a:endParaRPr lang="en-US" dirty="0"/>
          </a:p>
          <a:p>
            <a:pPr marL="114300" indent="0">
              <a:buNone/>
            </a:pPr>
            <a:r>
              <a:rPr lang="en-US" dirty="0"/>
              <a:t>[List the behaviors/actions you want to stop doing because it gets in the way of living to your values and achieving goals]</a:t>
            </a:r>
          </a:p>
        </p:txBody>
      </p:sp>
      <p:sp>
        <p:nvSpPr>
          <p:cNvPr id="6" name="Slide Number Placeholder 5">
            <a:extLst>
              <a:ext uri="{FF2B5EF4-FFF2-40B4-BE49-F238E27FC236}">
                <a16:creationId xmlns:a16="http://schemas.microsoft.com/office/drawing/2014/main" id="{23C256D5-5524-41B6-91BF-63B5312BEB8A}"/>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sp>
        <p:nvSpPr>
          <p:cNvPr id="7" name="TextBox 6">
            <a:extLst>
              <a:ext uri="{FF2B5EF4-FFF2-40B4-BE49-F238E27FC236}">
                <a16:creationId xmlns:a16="http://schemas.microsoft.com/office/drawing/2014/main" id="{6BACAFAB-D22C-4C7B-BF6D-8B664CECAD36}"/>
              </a:ext>
            </a:extLst>
          </p:cNvPr>
          <p:cNvSpPr txBox="1"/>
          <p:nvPr/>
        </p:nvSpPr>
        <p:spPr>
          <a:xfrm>
            <a:off x="814275" y="3860800"/>
            <a:ext cx="4509565" cy="646331"/>
          </a:xfrm>
          <a:prstGeom prst="rect">
            <a:avLst/>
          </a:prstGeom>
          <a:noFill/>
        </p:spPr>
        <p:txBody>
          <a:bodyPr wrap="square" rtlCol="0">
            <a:spAutoFit/>
          </a:bodyPr>
          <a:lstStyle/>
          <a:p>
            <a:r>
              <a:rPr lang="en-US" sz="1800" dirty="0">
                <a:solidFill>
                  <a:srgbClr val="3F5378"/>
                </a:solidFill>
                <a:latin typeface="Roboto Condensed Light" panose="020B0604020202020204" charset="0"/>
                <a:ea typeface="Roboto Condensed Light" panose="020B0604020202020204" charset="0"/>
              </a:rPr>
              <a:t>Values: [What values does this action/goal support] </a:t>
            </a:r>
          </a:p>
        </p:txBody>
      </p:sp>
      <p:grpSp>
        <p:nvGrpSpPr>
          <p:cNvPr id="8" name="Google Shape;631;p37">
            <a:extLst>
              <a:ext uri="{FF2B5EF4-FFF2-40B4-BE49-F238E27FC236}">
                <a16:creationId xmlns:a16="http://schemas.microsoft.com/office/drawing/2014/main" id="{B230C35C-FC12-4240-B4CB-52332A439F68}"/>
              </a:ext>
            </a:extLst>
          </p:cNvPr>
          <p:cNvGrpSpPr/>
          <p:nvPr/>
        </p:nvGrpSpPr>
        <p:grpSpPr>
          <a:xfrm>
            <a:off x="140755" y="425642"/>
            <a:ext cx="551600" cy="552846"/>
            <a:chOff x="5961125" y="1623900"/>
            <a:chExt cx="427450" cy="448175"/>
          </a:xfrm>
        </p:grpSpPr>
        <p:sp>
          <p:nvSpPr>
            <p:cNvPr id="9" name="Google Shape;632;p37">
              <a:extLst>
                <a:ext uri="{FF2B5EF4-FFF2-40B4-BE49-F238E27FC236}">
                  <a16:creationId xmlns:a16="http://schemas.microsoft.com/office/drawing/2014/main" id="{2F6447E2-8555-4D8E-9145-261E9209B8E7}"/>
                </a:ext>
              </a:extLst>
            </p:cNvPr>
            <p:cNvSpPr/>
            <p:nvPr/>
          </p:nvSpPr>
          <p:spPr>
            <a:xfrm>
              <a:off x="5961125" y="1678700"/>
              <a:ext cx="376925" cy="376925"/>
            </a:xfrm>
            <a:custGeom>
              <a:avLst/>
              <a:gdLst/>
              <a:ahLst/>
              <a:cxnLst/>
              <a:rect l="l" t="t" r="r" b="b"/>
              <a:pathLst>
                <a:path w="15077" h="15077" fill="none" extrusionOk="0">
                  <a:moveTo>
                    <a:pt x="11813" y="1340"/>
                  </a:moveTo>
                  <a:lnTo>
                    <a:pt x="11813" y="1340"/>
                  </a:lnTo>
                  <a:lnTo>
                    <a:pt x="11350" y="1024"/>
                  </a:lnTo>
                  <a:lnTo>
                    <a:pt x="10863" y="780"/>
                  </a:lnTo>
                  <a:lnTo>
                    <a:pt x="10351" y="537"/>
                  </a:lnTo>
                  <a:lnTo>
                    <a:pt x="9816" y="342"/>
                  </a:lnTo>
                  <a:lnTo>
                    <a:pt x="9280" y="196"/>
                  </a:lnTo>
                  <a:lnTo>
                    <a:pt x="8720" y="98"/>
                  </a:lnTo>
                  <a:lnTo>
                    <a:pt x="8135" y="25"/>
                  </a:lnTo>
                  <a:lnTo>
                    <a:pt x="7551" y="1"/>
                  </a:lnTo>
                  <a:lnTo>
                    <a:pt x="7551" y="1"/>
                  </a:lnTo>
                  <a:lnTo>
                    <a:pt x="7161" y="1"/>
                  </a:lnTo>
                  <a:lnTo>
                    <a:pt x="6771" y="50"/>
                  </a:lnTo>
                  <a:lnTo>
                    <a:pt x="6406" y="98"/>
                  </a:lnTo>
                  <a:lnTo>
                    <a:pt x="6041" y="147"/>
                  </a:lnTo>
                  <a:lnTo>
                    <a:pt x="5675" y="244"/>
                  </a:lnTo>
                  <a:lnTo>
                    <a:pt x="5310" y="342"/>
                  </a:lnTo>
                  <a:lnTo>
                    <a:pt x="4969" y="464"/>
                  </a:lnTo>
                  <a:lnTo>
                    <a:pt x="4628" y="585"/>
                  </a:lnTo>
                  <a:lnTo>
                    <a:pt x="4287" y="731"/>
                  </a:lnTo>
                  <a:lnTo>
                    <a:pt x="3970" y="902"/>
                  </a:lnTo>
                  <a:lnTo>
                    <a:pt x="3654" y="1097"/>
                  </a:lnTo>
                  <a:lnTo>
                    <a:pt x="3337" y="1292"/>
                  </a:lnTo>
                  <a:lnTo>
                    <a:pt x="3045" y="1486"/>
                  </a:lnTo>
                  <a:lnTo>
                    <a:pt x="2753" y="1730"/>
                  </a:lnTo>
                  <a:lnTo>
                    <a:pt x="2485" y="1949"/>
                  </a:lnTo>
                  <a:lnTo>
                    <a:pt x="2217" y="2217"/>
                  </a:lnTo>
                  <a:lnTo>
                    <a:pt x="1973" y="2461"/>
                  </a:lnTo>
                  <a:lnTo>
                    <a:pt x="1730" y="2753"/>
                  </a:lnTo>
                  <a:lnTo>
                    <a:pt x="1510" y="3021"/>
                  </a:lnTo>
                  <a:lnTo>
                    <a:pt x="1291" y="3313"/>
                  </a:lnTo>
                  <a:lnTo>
                    <a:pt x="1096" y="3630"/>
                  </a:lnTo>
                  <a:lnTo>
                    <a:pt x="926" y="3946"/>
                  </a:lnTo>
                  <a:lnTo>
                    <a:pt x="755" y="4263"/>
                  </a:lnTo>
                  <a:lnTo>
                    <a:pt x="609" y="4604"/>
                  </a:lnTo>
                  <a:lnTo>
                    <a:pt x="463" y="4945"/>
                  </a:lnTo>
                  <a:lnTo>
                    <a:pt x="341" y="5286"/>
                  </a:lnTo>
                  <a:lnTo>
                    <a:pt x="244" y="5651"/>
                  </a:lnTo>
                  <a:lnTo>
                    <a:pt x="171" y="6016"/>
                  </a:lnTo>
                  <a:lnTo>
                    <a:pt x="98" y="6382"/>
                  </a:lnTo>
                  <a:lnTo>
                    <a:pt x="49" y="6771"/>
                  </a:lnTo>
                  <a:lnTo>
                    <a:pt x="25" y="7137"/>
                  </a:lnTo>
                  <a:lnTo>
                    <a:pt x="0" y="7526"/>
                  </a:lnTo>
                  <a:lnTo>
                    <a:pt x="0" y="7526"/>
                  </a:lnTo>
                  <a:lnTo>
                    <a:pt x="25" y="7916"/>
                  </a:lnTo>
                  <a:lnTo>
                    <a:pt x="49" y="8306"/>
                  </a:lnTo>
                  <a:lnTo>
                    <a:pt x="98" y="8671"/>
                  </a:lnTo>
                  <a:lnTo>
                    <a:pt x="171" y="9061"/>
                  </a:lnTo>
                  <a:lnTo>
                    <a:pt x="244" y="9426"/>
                  </a:lnTo>
                  <a:lnTo>
                    <a:pt x="341" y="9767"/>
                  </a:lnTo>
                  <a:lnTo>
                    <a:pt x="463" y="10132"/>
                  </a:lnTo>
                  <a:lnTo>
                    <a:pt x="609" y="10473"/>
                  </a:lnTo>
                  <a:lnTo>
                    <a:pt x="755" y="10790"/>
                  </a:lnTo>
                  <a:lnTo>
                    <a:pt x="926" y="11131"/>
                  </a:lnTo>
                  <a:lnTo>
                    <a:pt x="1096" y="11448"/>
                  </a:lnTo>
                  <a:lnTo>
                    <a:pt x="1291" y="11740"/>
                  </a:lnTo>
                  <a:lnTo>
                    <a:pt x="1510" y="12032"/>
                  </a:lnTo>
                  <a:lnTo>
                    <a:pt x="1730" y="12324"/>
                  </a:lnTo>
                  <a:lnTo>
                    <a:pt x="1973" y="12592"/>
                  </a:lnTo>
                  <a:lnTo>
                    <a:pt x="2217" y="12860"/>
                  </a:lnTo>
                  <a:lnTo>
                    <a:pt x="2485" y="13104"/>
                  </a:lnTo>
                  <a:lnTo>
                    <a:pt x="2753" y="13347"/>
                  </a:lnTo>
                  <a:lnTo>
                    <a:pt x="3045" y="13567"/>
                  </a:lnTo>
                  <a:lnTo>
                    <a:pt x="3337" y="13786"/>
                  </a:lnTo>
                  <a:lnTo>
                    <a:pt x="3654" y="13981"/>
                  </a:lnTo>
                  <a:lnTo>
                    <a:pt x="3970" y="14151"/>
                  </a:lnTo>
                  <a:lnTo>
                    <a:pt x="4287" y="14322"/>
                  </a:lnTo>
                  <a:lnTo>
                    <a:pt x="4628" y="14468"/>
                  </a:lnTo>
                  <a:lnTo>
                    <a:pt x="4969" y="14614"/>
                  </a:lnTo>
                  <a:lnTo>
                    <a:pt x="5310" y="14736"/>
                  </a:lnTo>
                  <a:lnTo>
                    <a:pt x="5675" y="14833"/>
                  </a:lnTo>
                  <a:lnTo>
                    <a:pt x="6041" y="14906"/>
                  </a:lnTo>
                  <a:lnTo>
                    <a:pt x="6406" y="14979"/>
                  </a:lnTo>
                  <a:lnTo>
                    <a:pt x="6771" y="15028"/>
                  </a:lnTo>
                  <a:lnTo>
                    <a:pt x="7161" y="15052"/>
                  </a:lnTo>
                  <a:lnTo>
                    <a:pt x="7551" y="15077"/>
                  </a:lnTo>
                  <a:lnTo>
                    <a:pt x="7551" y="15077"/>
                  </a:lnTo>
                  <a:lnTo>
                    <a:pt x="7940" y="15052"/>
                  </a:lnTo>
                  <a:lnTo>
                    <a:pt x="8306" y="15028"/>
                  </a:lnTo>
                  <a:lnTo>
                    <a:pt x="8695" y="14979"/>
                  </a:lnTo>
                  <a:lnTo>
                    <a:pt x="9061" y="14906"/>
                  </a:lnTo>
                  <a:lnTo>
                    <a:pt x="9426" y="14833"/>
                  </a:lnTo>
                  <a:lnTo>
                    <a:pt x="9791" y="14736"/>
                  </a:lnTo>
                  <a:lnTo>
                    <a:pt x="10132" y="14614"/>
                  </a:lnTo>
                  <a:lnTo>
                    <a:pt x="10473" y="14468"/>
                  </a:lnTo>
                  <a:lnTo>
                    <a:pt x="10814" y="14322"/>
                  </a:lnTo>
                  <a:lnTo>
                    <a:pt x="11131" y="14151"/>
                  </a:lnTo>
                  <a:lnTo>
                    <a:pt x="11447" y="13981"/>
                  </a:lnTo>
                  <a:lnTo>
                    <a:pt x="11764" y="13786"/>
                  </a:lnTo>
                  <a:lnTo>
                    <a:pt x="12056" y="13567"/>
                  </a:lnTo>
                  <a:lnTo>
                    <a:pt x="12348" y="13347"/>
                  </a:lnTo>
                  <a:lnTo>
                    <a:pt x="12616" y="13104"/>
                  </a:lnTo>
                  <a:lnTo>
                    <a:pt x="12884" y="12860"/>
                  </a:lnTo>
                  <a:lnTo>
                    <a:pt x="13128" y="12592"/>
                  </a:lnTo>
                  <a:lnTo>
                    <a:pt x="13371" y="12324"/>
                  </a:lnTo>
                  <a:lnTo>
                    <a:pt x="13591" y="12032"/>
                  </a:lnTo>
                  <a:lnTo>
                    <a:pt x="13785" y="11740"/>
                  </a:lnTo>
                  <a:lnTo>
                    <a:pt x="13980" y="11448"/>
                  </a:lnTo>
                  <a:lnTo>
                    <a:pt x="14175" y="11131"/>
                  </a:lnTo>
                  <a:lnTo>
                    <a:pt x="14346" y="10790"/>
                  </a:lnTo>
                  <a:lnTo>
                    <a:pt x="14492" y="10473"/>
                  </a:lnTo>
                  <a:lnTo>
                    <a:pt x="14613" y="10132"/>
                  </a:lnTo>
                  <a:lnTo>
                    <a:pt x="14735" y="9767"/>
                  </a:lnTo>
                  <a:lnTo>
                    <a:pt x="14857" y="9426"/>
                  </a:lnTo>
                  <a:lnTo>
                    <a:pt x="14930" y="9061"/>
                  </a:lnTo>
                  <a:lnTo>
                    <a:pt x="15003" y="8671"/>
                  </a:lnTo>
                  <a:lnTo>
                    <a:pt x="15052" y="8306"/>
                  </a:lnTo>
                  <a:lnTo>
                    <a:pt x="15076" y="7916"/>
                  </a:lnTo>
                  <a:lnTo>
                    <a:pt x="15076" y="7526"/>
                  </a:lnTo>
                  <a:lnTo>
                    <a:pt x="15076" y="7526"/>
                  </a:lnTo>
                  <a:lnTo>
                    <a:pt x="15052" y="6918"/>
                  </a:lnTo>
                  <a:lnTo>
                    <a:pt x="14979" y="6309"/>
                  </a:lnTo>
                  <a:lnTo>
                    <a:pt x="14857" y="5724"/>
                  </a:lnTo>
                  <a:lnTo>
                    <a:pt x="14687" y="5164"/>
                  </a:lnTo>
                  <a:lnTo>
                    <a:pt x="14492" y="4604"/>
                  </a:lnTo>
                  <a:lnTo>
                    <a:pt x="14248" y="4068"/>
                  </a:lnTo>
                  <a:lnTo>
                    <a:pt x="13956" y="3581"/>
                  </a:lnTo>
                  <a:lnTo>
                    <a:pt x="13615" y="3094"/>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633;p37">
              <a:extLst>
                <a:ext uri="{FF2B5EF4-FFF2-40B4-BE49-F238E27FC236}">
                  <a16:creationId xmlns:a16="http://schemas.microsoft.com/office/drawing/2014/main" id="{E4F83416-5B31-4B90-9C21-48C40DF26A7B}"/>
                </a:ext>
              </a:extLst>
            </p:cNvPr>
            <p:cNvSpPr/>
            <p:nvPr/>
          </p:nvSpPr>
          <p:spPr>
            <a:xfrm>
              <a:off x="6009825" y="1727425"/>
              <a:ext cx="279500" cy="279500"/>
            </a:xfrm>
            <a:custGeom>
              <a:avLst/>
              <a:gdLst/>
              <a:ahLst/>
              <a:cxnLst/>
              <a:rect l="l" t="t" r="r" b="b"/>
              <a:pathLst>
                <a:path w="11180" h="11180" fill="none" extrusionOk="0">
                  <a:moveTo>
                    <a:pt x="10181" y="2387"/>
                  </a:moveTo>
                  <a:lnTo>
                    <a:pt x="10181" y="2387"/>
                  </a:lnTo>
                  <a:lnTo>
                    <a:pt x="10400" y="2728"/>
                  </a:lnTo>
                  <a:lnTo>
                    <a:pt x="10595" y="3093"/>
                  </a:lnTo>
                  <a:lnTo>
                    <a:pt x="10766" y="3483"/>
                  </a:lnTo>
                  <a:lnTo>
                    <a:pt x="10912" y="3873"/>
                  </a:lnTo>
                  <a:lnTo>
                    <a:pt x="11034" y="4287"/>
                  </a:lnTo>
                  <a:lnTo>
                    <a:pt x="11107" y="4701"/>
                  </a:lnTo>
                  <a:lnTo>
                    <a:pt x="11180" y="5139"/>
                  </a:lnTo>
                  <a:lnTo>
                    <a:pt x="11180" y="5577"/>
                  </a:lnTo>
                  <a:lnTo>
                    <a:pt x="11180" y="5577"/>
                  </a:lnTo>
                  <a:lnTo>
                    <a:pt x="11155" y="6162"/>
                  </a:lnTo>
                  <a:lnTo>
                    <a:pt x="11082" y="6722"/>
                  </a:lnTo>
                  <a:lnTo>
                    <a:pt x="10936" y="7234"/>
                  </a:lnTo>
                  <a:lnTo>
                    <a:pt x="10741" y="7769"/>
                  </a:lnTo>
                  <a:lnTo>
                    <a:pt x="10522" y="8257"/>
                  </a:lnTo>
                  <a:lnTo>
                    <a:pt x="10230" y="8695"/>
                  </a:lnTo>
                  <a:lnTo>
                    <a:pt x="9913" y="9133"/>
                  </a:lnTo>
                  <a:lnTo>
                    <a:pt x="9548" y="9523"/>
                  </a:lnTo>
                  <a:lnTo>
                    <a:pt x="9158" y="9888"/>
                  </a:lnTo>
                  <a:lnTo>
                    <a:pt x="8720" y="10205"/>
                  </a:lnTo>
                  <a:lnTo>
                    <a:pt x="8257" y="10497"/>
                  </a:lnTo>
                  <a:lnTo>
                    <a:pt x="7770" y="10741"/>
                  </a:lnTo>
                  <a:lnTo>
                    <a:pt x="7259" y="10911"/>
                  </a:lnTo>
                  <a:lnTo>
                    <a:pt x="6723" y="11057"/>
                  </a:lnTo>
                  <a:lnTo>
                    <a:pt x="6163" y="11155"/>
                  </a:lnTo>
                  <a:lnTo>
                    <a:pt x="5603" y="11179"/>
                  </a:lnTo>
                  <a:lnTo>
                    <a:pt x="5603" y="11179"/>
                  </a:lnTo>
                  <a:lnTo>
                    <a:pt x="5018" y="11155"/>
                  </a:lnTo>
                  <a:lnTo>
                    <a:pt x="4482" y="11057"/>
                  </a:lnTo>
                  <a:lnTo>
                    <a:pt x="3946" y="10911"/>
                  </a:lnTo>
                  <a:lnTo>
                    <a:pt x="3435" y="10741"/>
                  </a:lnTo>
                  <a:lnTo>
                    <a:pt x="2948" y="10497"/>
                  </a:lnTo>
                  <a:lnTo>
                    <a:pt x="2485" y="10205"/>
                  </a:lnTo>
                  <a:lnTo>
                    <a:pt x="2047" y="9888"/>
                  </a:lnTo>
                  <a:lnTo>
                    <a:pt x="1657" y="9523"/>
                  </a:lnTo>
                  <a:lnTo>
                    <a:pt x="1292" y="9133"/>
                  </a:lnTo>
                  <a:lnTo>
                    <a:pt x="975" y="8695"/>
                  </a:lnTo>
                  <a:lnTo>
                    <a:pt x="683" y="8257"/>
                  </a:lnTo>
                  <a:lnTo>
                    <a:pt x="464" y="7769"/>
                  </a:lnTo>
                  <a:lnTo>
                    <a:pt x="269" y="7234"/>
                  </a:lnTo>
                  <a:lnTo>
                    <a:pt x="123" y="6722"/>
                  </a:lnTo>
                  <a:lnTo>
                    <a:pt x="50" y="6162"/>
                  </a:lnTo>
                  <a:lnTo>
                    <a:pt x="1" y="5577"/>
                  </a:lnTo>
                  <a:lnTo>
                    <a:pt x="1" y="5577"/>
                  </a:lnTo>
                  <a:lnTo>
                    <a:pt x="50" y="5017"/>
                  </a:lnTo>
                  <a:lnTo>
                    <a:pt x="123" y="4457"/>
                  </a:lnTo>
                  <a:lnTo>
                    <a:pt x="269" y="3921"/>
                  </a:lnTo>
                  <a:lnTo>
                    <a:pt x="464" y="3410"/>
                  </a:lnTo>
                  <a:lnTo>
                    <a:pt x="683" y="2923"/>
                  </a:lnTo>
                  <a:lnTo>
                    <a:pt x="975" y="2460"/>
                  </a:lnTo>
                  <a:lnTo>
                    <a:pt x="1292" y="2046"/>
                  </a:lnTo>
                  <a:lnTo>
                    <a:pt x="1657" y="1632"/>
                  </a:lnTo>
                  <a:lnTo>
                    <a:pt x="2047" y="1267"/>
                  </a:lnTo>
                  <a:lnTo>
                    <a:pt x="2485" y="950"/>
                  </a:lnTo>
                  <a:lnTo>
                    <a:pt x="2948" y="682"/>
                  </a:lnTo>
                  <a:lnTo>
                    <a:pt x="3435" y="439"/>
                  </a:lnTo>
                  <a:lnTo>
                    <a:pt x="3946" y="244"/>
                  </a:lnTo>
                  <a:lnTo>
                    <a:pt x="4482" y="122"/>
                  </a:lnTo>
                  <a:lnTo>
                    <a:pt x="5018" y="25"/>
                  </a:lnTo>
                  <a:lnTo>
                    <a:pt x="5603" y="0"/>
                  </a:lnTo>
                  <a:lnTo>
                    <a:pt x="5603" y="0"/>
                  </a:lnTo>
                  <a:lnTo>
                    <a:pt x="6041" y="25"/>
                  </a:lnTo>
                  <a:lnTo>
                    <a:pt x="6479" y="73"/>
                  </a:lnTo>
                  <a:lnTo>
                    <a:pt x="6893" y="146"/>
                  </a:lnTo>
                  <a:lnTo>
                    <a:pt x="7307" y="268"/>
                  </a:lnTo>
                  <a:lnTo>
                    <a:pt x="7697" y="414"/>
                  </a:lnTo>
                  <a:lnTo>
                    <a:pt x="8087" y="585"/>
                  </a:lnTo>
                  <a:lnTo>
                    <a:pt x="8452" y="780"/>
                  </a:lnTo>
                  <a:lnTo>
                    <a:pt x="8793" y="999"/>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 name="Google Shape;634;p37">
              <a:extLst>
                <a:ext uri="{FF2B5EF4-FFF2-40B4-BE49-F238E27FC236}">
                  <a16:creationId xmlns:a16="http://schemas.microsoft.com/office/drawing/2014/main" id="{53FB4DC9-543D-4081-8FBC-7A90CCE8ACE8}"/>
                </a:ext>
              </a:extLst>
            </p:cNvPr>
            <p:cNvSpPr/>
            <p:nvPr/>
          </p:nvSpPr>
          <p:spPr>
            <a:xfrm>
              <a:off x="6107250" y="1824850"/>
              <a:ext cx="84650" cy="84650"/>
            </a:xfrm>
            <a:custGeom>
              <a:avLst/>
              <a:gdLst/>
              <a:ahLst/>
              <a:cxnLst/>
              <a:rect l="l" t="t" r="r" b="b"/>
              <a:pathLst>
                <a:path w="3386" h="3386" fill="none" extrusionOk="0">
                  <a:moveTo>
                    <a:pt x="3362" y="1388"/>
                  </a:moveTo>
                  <a:lnTo>
                    <a:pt x="3362" y="1388"/>
                  </a:lnTo>
                  <a:lnTo>
                    <a:pt x="3386" y="1680"/>
                  </a:lnTo>
                  <a:lnTo>
                    <a:pt x="3386" y="1680"/>
                  </a:lnTo>
                  <a:lnTo>
                    <a:pt x="3386" y="1851"/>
                  </a:lnTo>
                  <a:lnTo>
                    <a:pt x="3362" y="2021"/>
                  </a:lnTo>
                  <a:lnTo>
                    <a:pt x="3313" y="2192"/>
                  </a:lnTo>
                  <a:lnTo>
                    <a:pt x="3264" y="2338"/>
                  </a:lnTo>
                  <a:lnTo>
                    <a:pt x="3191" y="2484"/>
                  </a:lnTo>
                  <a:lnTo>
                    <a:pt x="3118" y="2630"/>
                  </a:lnTo>
                  <a:lnTo>
                    <a:pt x="3021" y="2776"/>
                  </a:lnTo>
                  <a:lnTo>
                    <a:pt x="2899" y="2898"/>
                  </a:lnTo>
                  <a:lnTo>
                    <a:pt x="2777" y="2996"/>
                  </a:lnTo>
                  <a:lnTo>
                    <a:pt x="2655" y="3093"/>
                  </a:lnTo>
                  <a:lnTo>
                    <a:pt x="2509" y="3191"/>
                  </a:lnTo>
                  <a:lnTo>
                    <a:pt x="2363" y="3239"/>
                  </a:lnTo>
                  <a:lnTo>
                    <a:pt x="2217" y="3312"/>
                  </a:lnTo>
                  <a:lnTo>
                    <a:pt x="2046" y="3337"/>
                  </a:lnTo>
                  <a:lnTo>
                    <a:pt x="1876" y="3385"/>
                  </a:lnTo>
                  <a:lnTo>
                    <a:pt x="1706" y="3385"/>
                  </a:lnTo>
                  <a:lnTo>
                    <a:pt x="1706" y="3385"/>
                  </a:lnTo>
                  <a:lnTo>
                    <a:pt x="1535" y="3385"/>
                  </a:lnTo>
                  <a:lnTo>
                    <a:pt x="1365" y="3337"/>
                  </a:lnTo>
                  <a:lnTo>
                    <a:pt x="1194" y="3312"/>
                  </a:lnTo>
                  <a:lnTo>
                    <a:pt x="1048" y="3239"/>
                  </a:lnTo>
                  <a:lnTo>
                    <a:pt x="902" y="3191"/>
                  </a:lnTo>
                  <a:lnTo>
                    <a:pt x="756" y="3093"/>
                  </a:lnTo>
                  <a:lnTo>
                    <a:pt x="634" y="2996"/>
                  </a:lnTo>
                  <a:lnTo>
                    <a:pt x="512" y="2898"/>
                  </a:lnTo>
                  <a:lnTo>
                    <a:pt x="390" y="2776"/>
                  </a:lnTo>
                  <a:lnTo>
                    <a:pt x="293" y="2630"/>
                  </a:lnTo>
                  <a:lnTo>
                    <a:pt x="220" y="2484"/>
                  </a:lnTo>
                  <a:lnTo>
                    <a:pt x="147" y="2338"/>
                  </a:lnTo>
                  <a:lnTo>
                    <a:pt x="74" y="2192"/>
                  </a:lnTo>
                  <a:lnTo>
                    <a:pt x="49" y="2021"/>
                  </a:lnTo>
                  <a:lnTo>
                    <a:pt x="25" y="1851"/>
                  </a:lnTo>
                  <a:lnTo>
                    <a:pt x="1" y="1680"/>
                  </a:lnTo>
                  <a:lnTo>
                    <a:pt x="1" y="1680"/>
                  </a:lnTo>
                  <a:lnTo>
                    <a:pt x="25" y="1510"/>
                  </a:lnTo>
                  <a:lnTo>
                    <a:pt x="49" y="1340"/>
                  </a:lnTo>
                  <a:lnTo>
                    <a:pt x="74" y="1193"/>
                  </a:lnTo>
                  <a:lnTo>
                    <a:pt x="147" y="1023"/>
                  </a:lnTo>
                  <a:lnTo>
                    <a:pt x="220" y="877"/>
                  </a:lnTo>
                  <a:lnTo>
                    <a:pt x="293" y="731"/>
                  </a:lnTo>
                  <a:lnTo>
                    <a:pt x="390" y="609"/>
                  </a:lnTo>
                  <a:lnTo>
                    <a:pt x="512" y="487"/>
                  </a:lnTo>
                  <a:lnTo>
                    <a:pt x="634" y="390"/>
                  </a:lnTo>
                  <a:lnTo>
                    <a:pt x="756" y="292"/>
                  </a:lnTo>
                  <a:lnTo>
                    <a:pt x="902" y="195"/>
                  </a:lnTo>
                  <a:lnTo>
                    <a:pt x="1048" y="122"/>
                  </a:lnTo>
                  <a:lnTo>
                    <a:pt x="1194" y="73"/>
                  </a:lnTo>
                  <a:lnTo>
                    <a:pt x="1365" y="24"/>
                  </a:lnTo>
                  <a:lnTo>
                    <a:pt x="1535" y="0"/>
                  </a:lnTo>
                  <a:lnTo>
                    <a:pt x="1706" y="0"/>
                  </a:lnTo>
                  <a:lnTo>
                    <a:pt x="1706" y="0"/>
                  </a:lnTo>
                  <a:lnTo>
                    <a:pt x="1998" y="24"/>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635;p37">
              <a:extLst>
                <a:ext uri="{FF2B5EF4-FFF2-40B4-BE49-F238E27FC236}">
                  <a16:creationId xmlns:a16="http://schemas.microsoft.com/office/drawing/2014/main" id="{1DE23C08-3BFF-48FC-813A-0A8EBD309998}"/>
                </a:ext>
              </a:extLst>
            </p:cNvPr>
            <p:cNvSpPr/>
            <p:nvPr/>
          </p:nvSpPr>
          <p:spPr>
            <a:xfrm>
              <a:off x="6058550" y="1776125"/>
              <a:ext cx="182075" cy="182075"/>
            </a:xfrm>
            <a:custGeom>
              <a:avLst/>
              <a:gdLst/>
              <a:ahLst/>
              <a:cxnLst/>
              <a:rect l="l" t="t" r="r" b="b"/>
              <a:pathLst>
                <a:path w="7283" h="7283" fill="none" extrusionOk="0">
                  <a:moveTo>
                    <a:pt x="5431" y="463"/>
                  </a:moveTo>
                  <a:lnTo>
                    <a:pt x="5431" y="463"/>
                  </a:lnTo>
                  <a:lnTo>
                    <a:pt x="5042" y="269"/>
                  </a:lnTo>
                  <a:lnTo>
                    <a:pt x="4823" y="195"/>
                  </a:lnTo>
                  <a:lnTo>
                    <a:pt x="4603" y="122"/>
                  </a:lnTo>
                  <a:lnTo>
                    <a:pt x="4360" y="74"/>
                  </a:lnTo>
                  <a:lnTo>
                    <a:pt x="4141" y="25"/>
                  </a:lnTo>
                  <a:lnTo>
                    <a:pt x="3897" y="1"/>
                  </a:lnTo>
                  <a:lnTo>
                    <a:pt x="3654" y="1"/>
                  </a:lnTo>
                  <a:lnTo>
                    <a:pt x="3654" y="1"/>
                  </a:lnTo>
                  <a:lnTo>
                    <a:pt x="3288" y="25"/>
                  </a:lnTo>
                  <a:lnTo>
                    <a:pt x="2923" y="74"/>
                  </a:lnTo>
                  <a:lnTo>
                    <a:pt x="2558" y="147"/>
                  </a:lnTo>
                  <a:lnTo>
                    <a:pt x="2241" y="293"/>
                  </a:lnTo>
                  <a:lnTo>
                    <a:pt x="1924" y="439"/>
                  </a:lnTo>
                  <a:lnTo>
                    <a:pt x="1608" y="609"/>
                  </a:lnTo>
                  <a:lnTo>
                    <a:pt x="1340" y="829"/>
                  </a:lnTo>
                  <a:lnTo>
                    <a:pt x="1072" y="1072"/>
                  </a:lnTo>
                  <a:lnTo>
                    <a:pt x="828" y="1316"/>
                  </a:lnTo>
                  <a:lnTo>
                    <a:pt x="633" y="1608"/>
                  </a:lnTo>
                  <a:lnTo>
                    <a:pt x="439" y="1900"/>
                  </a:lnTo>
                  <a:lnTo>
                    <a:pt x="293" y="2217"/>
                  </a:lnTo>
                  <a:lnTo>
                    <a:pt x="171" y="2558"/>
                  </a:lnTo>
                  <a:lnTo>
                    <a:pt x="73" y="2899"/>
                  </a:lnTo>
                  <a:lnTo>
                    <a:pt x="25" y="3264"/>
                  </a:lnTo>
                  <a:lnTo>
                    <a:pt x="0" y="3629"/>
                  </a:lnTo>
                  <a:lnTo>
                    <a:pt x="0" y="3629"/>
                  </a:lnTo>
                  <a:lnTo>
                    <a:pt x="25" y="4019"/>
                  </a:lnTo>
                  <a:lnTo>
                    <a:pt x="73" y="4360"/>
                  </a:lnTo>
                  <a:lnTo>
                    <a:pt x="171" y="4725"/>
                  </a:lnTo>
                  <a:lnTo>
                    <a:pt x="293" y="5066"/>
                  </a:lnTo>
                  <a:lnTo>
                    <a:pt x="439" y="5383"/>
                  </a:lnTo>
                  <a:lnTo>
                    <a:pt x="633" y="5675"/>
                  </a:lnTo>
                  <a:lnTo>
                    <a:pt x="828" y="5943"/>
                  </a:lnTo>
                  <a:lnTo>
                    <a:pt x="1072" y="6211"/>
                  </a:lnTo>
                  <a:lnTo>
                    <a:pt x="1340" y="6455"/>
                  </a:lnTo>
                  <a:lnTo>
                    <a:pt x="1608" y="6650"/>
                  </a:lnTo>
                  <a:lnTo>
                    <a:pt x="1924" y="6844"/>
                  </a:lnTo>
                  <a:lnTo>
                    <a:pt x="2241" y="6990"/>
                  </a:lnTo>
                  <a:lnTo>
                    <a:pt x="2558" y="7112"/>
                  </a:lnTo>
                  <a:lnTo>
                    <a:pt x="2923" y="7210"/>
                  </a:lnTo>
                  <a:lnTo>
                    <a:pt x="3288" y="7258"/>
                  </a:lnTo>
                  <a:lnTo>
                    <a:pt x="3654" y="7283"/>
                  </a:lnTo>
                  <a:lnTo>
                    <a:pt x="3654" y="7283"/>
                  </a:lnTo>
                  <a:lnTo>
                    <a:pt x="4019" y="7258"/>
                  </a:lnTo>
                  <a:lnTo>
                    <a:pt x="4384" y="7210"/>
                  </a:lnTo>
                  <a:lnTo>
                    <a:pt x="4725" y="7112"/>
                  </a:lnTo>
                  <a:lnTo>
                    <a:pt x="5066" y="6990"/>
                  </a:lnTo>
                  <a:lnTo>
                    <a:pt x="5383" y="6844"/>
                  </a:lnTo>
                  <a:lnTo>
                    <a:pt x="5675" y="6650"/>
                  </a:lnTo>
                  <a:lnTo>
                    <a:pt x="5967" y="6455"/>
                  </a:lnTo>
                  <a:lnTo>
                    <a:pt x="6235" y="6211"/>
                  </a:lnTo>
                  <a:lnTo>
                    <a:pt x="6454" y="5943"/>
                  </a:lnTo>
                  <a:lnTo>
                    <a:pt x="6674" y="5675"/>
                  </a:lnTo>
                  <a:lnTo>
                    <a:pt x="6844" y="5383"/>
                  </a:lnTo>
                  <a:lnTo>
                    <a:pt x="7014" y="5066"/>
                  </a:lnTo>
                  <a:lnTo>
                    <a:pt x="7136" y="4725"/>
                  </a:lnTo>
                  <a:lnTo>
                    <a:pt x="7209" y="4360"/>
                  </a:lnTo>
                  <a:lnTo>
                    <a:pt x="7282" y="4019"/>
                  </a:lnTo>
                  <a:lnTo>
                    <a:pt x="7282" y="3629"/>
                  </a:lnTo>
                  <a:lnTo>
                    <a:pt x="7282" y="3629"/>
                  </a:lnTo>
                  <a:lnTo>
                    <a:pt x="7282" y="3386"/>
                  </a:lnTo>
                  <a:lnTo>
                    <a:pt x="7258" y="3167"/>
                  </a:lnTo>
                  <a:lnTo>
                    <a:pt x="7234" y="2923"/>
                  </a:lnTo>
                  <a:lnTo>
                    <a:pt x="7161" y="2704"/>
                  </a:lnTo>
                  <a:lnTo>
                    <a:pt x="7112" y="2485"/>
                  </a:lnTo>
                  <a:lnTo>
                    <a:pt x="7014" y="2266"/>
                  </a:lnTo>
                  <a:lnTo>
                    <a:pt x="6820" y="1852"/>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636;p37">
              <a:extLst>
                <a:ext uri="{FF2B5EF4-FFF2-40B4-BE49-F238E27FC236}">
                  <a16:creationId xmlns:a16="http://schemas.microsoft.com/office/drawing/2014/main" id="{61406DAA-1C71-4E6A-AF04-6B0279263718}"/>
                </a:ext>
              </a:extLst>
            </p:cNvPr>
            <p:cNvSpPr/>
            <p:nvPr/>
          </p:nvSpPr>
          <p:spPr>
            <a:xfrm>
              <a:off x="5971475" y="2001400"/>
              <a:ext cx="74925" cy="70675"/>
            </a:xfrm>
            <a:custGeom>
              <a:avLst/>
              <a:gdLst/>
              <a:ahLst/>
              <a:cxnLst/>
              <a:rect l="l" t="t" r="r" b="b"/>
              <a:pathLst>
                <a:path w="2997" h="2827" fill="none" extrusionOk="0">
                  <a:moveTo>
                    <a:pt x="1462" y="1"/>
                  </a:moveTo>
                  <a:lnTo>
                    <a:pt x="293" y="1170"/>
                  </a:lnTo>
                  <a:lnTo>
                    <a:pt x="293" y="1170"/>
                  </a:lnTo>
                  <a:lnTo>
                    <a:pt x="171" y="1316"/>
                  </a:lnTo>
                  <a:lnTo>
                    <a:pt x="74" y="1487"/>
                  </a:lnTo>
                  <a:lnTo>
                    <a:pt x="25" y="1657"/>
                  </a:lnTo>
                  <a:lnTo>
                    <a:pt x="1" y="1852"/>
                  </a:lnTo>
                  <a:lnTo>
                    <a:pt x="25" y="2047"/>
                  </a:lnTo>
                  <a:lnTo>
                    <a:pt x="74" y="2217"/>
                  </a:lnTo>
                  <a:lnTo>
                    <a:pt x="171" y="2388"/>
                  </a:lnTo>
                  <a:lnTo>
                    <a:pt x="293" y="2534"/>
                  </a:lnTo>
                  <a:lnTo>
                    <a:pt x="293" y="2534"/>
                  </a:lnTo>
                  <a:lnTo>
                    <a:pt x="439" y="2656"/>
                  </a:lnTo>
                  <a:lnTo>
                    <a:pt x="609" y="2753"/>
                  </a:lnTo>
                  <a:lnTo>
                    <a:pt x="804" y="2802"/>
                  </a:lnTo>
                  <a:lnTo>
                    <a:pt x="975" y="2826"/>
                  </a:lnTo>
                  <a:lnTo>
                    <a:pt x="975" y="2826"/>
                  </a:lnTo>
                  <a:lnTo>
                    <a:pt x="1170" y="2802"/>
                  </a:lnTo>
                  <a:lnTo>
                    <a:pt x="1340" y="2753"/>
                  </a:lnTo>
                  <a:lnTo>
                    <a:pt x="1511" y="2656"/>
                  </a:lnTo>
                  <a:lnTo>
                    <a:pt x="1681" y="2534"/>
                  </a:lnTo>
                  <a:lnTo>
                    <a:pt x="2850" y="1365"/>
                  </a:lnTo>
                  <a:lnTo>
                    <a:pt x="2850" y="1365"/>
                  </a:lnTo>
                  <a:lnTo>
                    <a:pt x="2996" y="1194"/>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637;p37">
              <a:extLst>
                <a:ext uri="{FF2B5EF4-FFF2-40B4-BE49-F238E27FC236}">
                  <a16:creationId xmlns:a16="http://schemas.microsoft.com/office/drawing/2014/main" id="{BD599EB6-CE37-45B7-AA30-106D2A43D61B}"/>
                </a:ext>
              </a:extLst>
            </p:cNvPr>
            <p:cNvSpPr/>
            <p:nvPr/>
          </p:nvSpPr>
          <p:spPr>
            <a:xfrm>
              <a:off x="6253375" y="2001400"/>
              <a:ext cx="74325" cy="70675"/>
            </a:xfrm>
            <a:custGeom>
              <a:avLst/>
              <a:gdLst/>
              <a:ahLst/>
              <a:cxnLst/>
              <a:rect l="l" t="t" r="r" b="b"/>
              <a:pathLst>
                <a:path w="2973" h="2827" fill="none" extrusionOk="0">
                  <a:moveTo>
                    <a:pt x="1" y="1194"/>
                  </a:moveTo>
                  <a:lnTo>
                    <a:pt x="1" y="1194"/>
                  </a:lnTo>
                  <a:lnTo>
                    <a:pt x="123" y="1365"/>
                  </a:lnTo>
                  <a:lnTo>
                    <a:pt x="1316" y="2534"/>
                  </a:lnTo>
                  <a:lnTo>
                    <a:pt x="1316" y="2534"/>
                  </a:lnTo>
                  <a:lnTo>
                    <a:pt x="1462" y="2656"/>
                  </a:lnTo>
                  <a:lnTo>
                    <a:pt x="1633" y="2753"/>
                  </a:lnTo>
                  <a:lnTo>
                    <a:pt x="1827" y="2802"/>
                  </a:lnTo>
                  <a:lnTo>
                    <a:pt x="1998" y="2826"/>
                  </a:lnTo>
                  <a:lnTo>
                    <a:pt x="1998" y="2826"/>
                  </a:lnTo>
                  <a:lnTo>
                    <a:pt x="2193" y="2802"/>
                  </a:lnTo>
                  <a:lnTo>
                    <a:pt x="2363" y="2753"/>
                  </a:lnTo>
                  <a:lnTo>
                    <a:pt x="2534" y="2656"/>
                  </a:lnTo>
                  <a:lnTo>
                    <a:pt x="2704" y="2534"/>
                  </a:lnTo>
                  <a:lnTo>
                    <a:pt x="2704" y="2534"/>
                  </a:lnTo>
                  <a:lnTo>
                    <a:pt x="2826" y="2388"/>
                  </a:lnTo>
                  <a:lnTo>
                    <a:pt x="2923" y="2217"/>
                  </a:lnTo>
                  <a:lnTo>
                    <a:pt x="2972" y="2047"/>
                  </a:lnTo>
                  <a:lnTo>
                    <a:pt x="2972" y="1852"/>
                  </a:lnTo>
                  <a:lnTo>
                    <a:pt x="2972" y="1657"/>
                  </a:lnTo>
                  <a:lnTo>
                    <a:pt x="2923" y="1487"/>
                  </a:lnTo>
                  <a:lnTo>
                    <a:pt x="2826" y="1316"/>
                  </a:lnTo>
                  <a:lnTo>
                    <a:pt x="2704" y="1170"/>
                  </a:lnTo>
                  <a:lnTo>
                    <a:pt x="1535" y="1"/>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638;p37">
              <a:extLst>
                <a:ext uri="{FF2B5EF4-FFF2-40B4-BE49-F238E27FC236}">
                  <a16:creationId xmlns:a16="http://schemas.microsoft.com/office/drawing/2014/main" id="{A30678F4-5647-406A-A6AB-D94C4D2D043F}"/>
                </a:ext>
              </a:extLst>
            </p:cNvPr>
            <p:cNvSpPr/>
            <p:nvPr/>
          </p:nvSpPr>
          <p:spPr>
            <a:xfrm>
              <a:off x="6137700" y="1623900"/>
              <a:ext cx="250875" cy="255150"/>
            </a:xfrm>
            <a:custGeom>
              <a:avLst/>
              <a:gdLst/>
              <a:ahLst/>
              <a:cxnLst/>
              <a:rect l="l" t="t" r="r" b="b"/>
              <a:pathLst>
                <a:path w="10035" h="10206" fill="none" extrusionOk="0">
                  <a:moveTo>
                    <a:pt x="9718" y="2412"/>
                  </a:moveTo>
                  <a:lnTo>
                    <a:pt x="8671" y="2217"/>
                  </a:lnTo>
                  <a:lnTo>
                    <a:pt x="9694" y="1194"/>
                  </a:lnTo>
                  <a:lnTo>
                    <a:pt x="9694" y="1194"/>
                  </a:lnTo>
                  <a:lnTo>
                    <a:pt x="9767" y="1121"/>
                  </a:lnTo>
                  <a:lnTo>
                    <a:pt x="9815" y="1024"/>
                  </a:lnTo>
                  <a:lnTo>
                    <a:pt x="9840" y="951"/>
                  </a:lnTo>
                  <a:lnTo>
                    <a:pt x="9840" y="853"/>
                  </a:lnTo>
                  <a:lnTo>
                    <a:pt x="9840" y="756"/>
                  </a:lnTo>
                  <a:lnTo>
                    <a:pt x="9815" y="658"/>
                  </a:lnTo>
                  <a:lnTo>
                    <a:pt x="9767" y="585"/>
                  </a:lnTo>
                  <a:lnTo>
                    <a:pt x="9694" y="512"/>
                  </a:lnTo>
                  <a:lnTo>
                    <a:pt x="9694" y="512"/>
                  </a:lnTo>
                  <a:lnTo>
                    <a:pt x="9621" y="439"/>
                  </a:lnTo>
                  <a:lnTo>
                    <a:pt x="9548" y="391"/>
                  </a:lnTo>
                  <a:lnTo>
                    <a:pt x="9450" y="366"/>
                  </a:lnTo>
                  <a:lnTo>
                    <a:pt x="9353" y="366"/>
                  </a:lnTo>
                  <a:lnTo>
                    <a:pt x="9255" y="366"/>
                  </a:lnTo>
                  <a:lnTo>
                    <a:pt x="9182" y="391"/>
                  </a:lnTo>
                  <a:lnTo>
                    <a:pt x="9085" y="439"/>
                  </a:lnTo>
                  <a:lnTo>
                    <a:pt x="9012" y="512"/>
                  </a:lnTo>
                  <a:lnTo>
                    <a:pt x="7867" y="1657"/>
                  </a:lnTo>
                  <a:lnTo>
                    <a:pt x="7867" y="1657"/>
                  </a:lnTo>
                  <a:lnTo>
                    <a:pt x="7818" y="1487"/>
                  </a:lnTo>
                  <a:lnTo>
                    <a:pt x="7599" y="317"/>
                  </a:lnTo>
                  <a:lnTo>
                    <a:pt x="7599" y="317"/>
                  </a:lnTo>
                  <a:lnTo>
                    <a:pt x="7575" y="196"/>
                  </a:lnTo>
                  <a:lnTo>
                    <a:pt x="7526" y="98"/>
                  </a:lnTo>
                  <a:lnTo>
                    <a:pt x="7477" y="50"/>
                  </a:lnTo>
                  <a:lnTo>
                    <a:pt x="7404" y="1"/>
                  </a:lnTo>
                  <a:lnTo>
                    <a:pt x="7331" y="1"/>
                  </a:lnTo>
                  <a:lnTo>
                    <a:pt x="7234" y="25"/>
                  </a:lnTo>
                  <a:lnTo>
                    <a:pt x="7161" y="74"/>
                  </a:lnTo>
                  <a:lnTo>
                    <a:pt x="7063" y="147"/>
                  </a:lnTo>
                  <a:lnTo>
                    <a:pt x="5432" y="1754"/>
                  </a:lnTo>
                  <a:lnTo>
                    <a:pt x="5432" y="1754"/>
                  </a:lnTo>
                  <a:lnTo>
                    <a:pt x="5358" y="1852"/>
                  </a:lnTo>
                  <a:lnTo>
                    <a:pt x="5285" y="1974"/>
                  </a:lnTo>
                  <a:lnTo>
                    <a:pt x="5212" y="2120"/>
                  </a:lnTo>
                  <a:lnTo>
                    <a:pt x="5164" y="2242"/>
                  </a:lnTo>
                  <a:lnTo>
                    <a:pt x="5139" y="2388"/>
                  </a:lnTo>
                  <a:lnTo>
                    <a:pt x="5115" y="2534"/>
                  </a:lnTo>
                  <a:lnTo>
                    <a:pt x="5115" y="2680"/>
                  </a:lnTo>
                  <a:lnTo>
                    <a:pt x="5115" y="2802"/>
                  </a:lnTo>
                  <a:lnTo>
                    <a:pt x="5334" y="3971"/>
                  </a:lnTo>
                  <a:lnTo>
                    <a:pt x="5334" y="3971"/>
                  </a:lnTo>
                  <a:lnTo>
                    <a:pt x="5383" y="4141"/>
                  </a:lnTo>
                  <a:lnTo>
                    <a:pt x="147" y="9378"/>
                  </a:lnTo>
                  <a:lnTo>
                    <a:pt x="147" y="9378"/>
                  </a:lnTo>
                  <a:lnTo>
                    <a:pt x="73" y="9451"/>
                  </a:lnTo>
                  <a:lnTo>
                    <a:pt x="25" y="9548"/>
                  </a:lnTo>
                  <a:lnTo>
                    <a:pt x="0" y="9645"/>
                  </a:lnTo>
                  <a:lnTo>
                    <a:pt x="0" y="9718"/>
                  </a:lnTo>
                  <a:lnTo>
                    <a:pt x="0" y="9816"/>
                  </a:lnTo>
                  <a:lnTo>
                    <a:pt x="25" y="9913"/>
                  </a:lnTo>
                  <a:lnTo>
                    <a:pt x="73" y="9986"/>
                  </a:lnTo>
                  <a:lnTo>
                    <a:pt x="147" y="10059"/>
                  </a:lnTo>
                  <a:lnTo>
                    <a:pt x="147" y="10059"/>
                  </a:lnTo>
                  <a:lnTo>
                    <a:pt x="220" y="10133"/>
                  </a:lnTo>
                  <a:lnTo>
                    <a:pt x="293" y="10181"/>
                  </a:lnTo>
                  <a:lnTo>
                    <a:pt x="390" y="10206"/>
                  </a:lnTo>
                  <a:lnTo>
                    <a:pt x="488" y="10206"/>
                  </a:lnTo>
                  <a:lnTo>
                    <a:pt x="488" y="10206"/>
                  </a:lnTo>
                  <a:lnTo>
                    <a:pt x="585" y="10206"/>
                  </a:lnTo>
                  <a:lnTo>
                    <a:pt x="658" y="10181"/>
                  </a:lnTo>
                  <a:lnTo>
                    <a:pt x="755" y="10133"/>
                  </a:lnTo>
                  <a:lnTo>
                    <a:pt x="828" y="10059"/>
                  </a:lnTo>
                  <a:lnTo>
                    <a:pt x="6187" y="4726"/>
                  </a:lnTo>
                  <a:lnTo>
                    <a:pt x="7234" y="4896"/>
                  </a:lnTo>
                  <a:lnTo>
                    <a:pt x="7234" y="4896"/>
                  </a:lnTo>
                  <a:lnTo>
                    <a:pt x="7356" y="4921"/>
                  </a:lnTo>
                  <a:lnTo>
                    <a:pt x="7502" y="4921"/>
                  </a:lnTo>
                  <a:lnTo>
                    <a:pt x="7624" y="4896"/>
                  </a:lnTo>
                  <a:lnTo>
                    <a:pt x="7770" y="4848"/>
                  </a:lnTo>
                  <a:lnTo>
                    <a:pt x="7916" y="4799"/>
                  </a:lnTo>
                  <a:lnTo>
                    <a:pt x="8038" y="4750"/>
                  </a:lnTo>
                  <a:lnTo>
                    <a:pt x="8159" y="4677"/>
                  </a:lnTo>
                  <a:lnTo>
                    <a:pt x="8257" y="4580"/>
                  </a:lnTo>
                  <a:lnTo>
                    <a:pt x="9889" y="2948"/>
                  </a:lnTo>
                  <a:lnTo>
                    <a:pt x="9889" y="2948"/>
                  </a:lnTo>
                  <a:lnTo>
                    <a:pt x="9962" y="2875"/>
                  </a:lnTo>
                  <a:lnTo>
                    <a:pt x="10010" y="2777"/>
                  </a:lnTo>
                  <a:lnTo>
                    <a:pt x="10035" y="2704"/>
                  </a:lnTo>
                  <a:lnTo>
                    <a:pt x="10010" y="2607"/>
                  </a:lnTo>
                  <a:lnTo>
                    <a:pt x="9986" y="2558"/>
                  </a:lnTo>
                  <a:lnTo>
                    <a:pt x="9913" y="2485"/>
                  </a:lnTo>
                  <a:lnTo>
                    <a:pt x="9815" y="2436"/>
                  </a:lnTo>
                  <a:lnTo>
                    <a:pt x="9718" y="2412"/>
                  </a:lnTo>
                  <a:lnTo>
                    <a:pt x="9718" y="2412"/>
                  </a:lnTo>
                  <a:close/>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extLst>
      <p:ext uri="{BB962C8B-B14F-4D97-AF65-F5344CB8AC3E}">
        <p14:creationId xmlns:p14="http://schemas.microsoft.com/office/powerpoint/2010/main" val="13478673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CE906-4351-41D2-AB4D-FED4357BE1F8}"/>
              </a:ext>
            </a:extLst>
          </p:cNvPr>
          <p:cNvSpPr>
            <a:spLocks noGrp="1"/>
          </p:cNvSpPr>
          <p:nvPr>
            <p:ph type="title"/>
          </p:nvPr>
        </p:nvSpPr>
        <p:spPr/>
        <p:txBody>
          <a:bodyPr/>
          <a:lstStyle/>
          <a:p>
            <a:r>
              <a:rPr lang="en-US" dirty="0"/>
              <a:t>Values driven goal setting example 1</a:t>
            </a:r>
          </a:p>
        </p:txBody>
      </p:sp>
      <p:sp>
        <p:nvSpPr>
          <p:cNvPr id="3" name="Text Placeholder 2">
            <a:extLst>
              <a:ext uri="{FF2B5EF4-FFF2-40B4-BE49-F238E27FC236}">
                <a16:creationId xmlns:a16="http://schemas.microsoft.com/office/drawing/2014/main" id="{FB925CC9-1680-44AB-BBBA-39B7DB4D57C4}"/>
              </a:ext>
            </a:extLst>
          </p:cNvPr>
          <p:cNvSpPr>
            <a:spLocks noGrp="1"/>
          </p:cNvSpPr>
          <p:nvPr>
            <p:ph type="body" idx="1"/>
          </p:nvPr>
        </p:nvSpPr>
        <p:spPr>
          <a:xfrm>
            <a:off x="152400" y="1545076"/>
            <a:ext cx="2965950" cy="2709900"/>
          </a:xfrm>
        </p:spPr>
        <p:txBody>
          <a:bodyPr/>
          <a:lstStyle/>
          <a:p>
            <a:pPr marL="114300" indent="0">
              <a:buNone/>
            </a:pPr>
            <a:r>
              <a:rPr lang="en-US" dirty="0"/>
              <a:t>I want to…</a:t>
            </a:r>
          </a:p>
          <a:p>
            <a:r>
              <a:rPr lang="en-US" dirty="0"/>
              <a:t>Purchase resources keeping in mind the value that an individual resource provides for the library’s entire collection which serves a diverse community. </a:t>
            </a:r>
          </a:p>
        </p:txBody>
      </p:sp>
      <p:sp>
        <p:nvSpPr>
          <p:cNvPr id="4" name="Text Placeholder 3">
            <a:extLst>
              <a:ext uri="{FF2B5EF4-FFF2-40B4-BE49-F238E27FC236}">
                <a16:creationId xmlns:a16="http://schemas.microsoft.com/office/drawing/2014/main" id="{815D35A9-03E0-4FE2-88DB-F64929499736}"/>
              </a:ext>
            </a:extLst>
          </p:cNvPr>
          <p:cNvSpPr>
            <a:spLocks noGrp="1"/>
          </p:cNvSpPr>
          <p:nvPr>
            <p:ph type="body" idx="2"/>
          </p:nvPr>
        </p:nvSpPr>
        <p:spPr>
          <a:xfrm>
            <a:off x="2956560" y="1545076"/>
            <a:ext cx="2672080" cy="2709900"/>
          </a:xfrm>
        </p:spPr>
        <p:txBody>
          <a:bodyPr/>
          <a:lstStyle/>
          <a:p>
            <a:pPr marL="114300" indent="0">
              <a:buNone/>
            </a:pPr>
            <a:r>
              <a:rPr lang="en-US" dirty="0"/>
              <a:t>In order to…</a:t>
            </a:r>
          </a:p>
          <a:p>
            <a:r>
              <a:rPr lang="en-US" dirty="0"/>
              <a:t>Fill gaps </a:t>
            </a:r>
          </a:p>
          <a:p>
            <a:r>
              <a:rPr lang="en-US" dirty="0"/>
              <a:t>Cancel unused resources</a:t>
            </a:r>
          </a:p>
          <a:p>
            <a:r>
              <a:rPr lang="en-US" dirty="0"/>
              <a:t>Plan upfront and honest conversations with vendors</a:t>
            </a:r>
          </a:p>
          <a:p>
            <a:endParaRPr lang="en-US" dirty="0"/>
          </a:p>
        </p:txBody>
      </p:sp>
      <p:sp>
        <p:nvSpPr>
          <p:cNvPr id="5" name="Text Placeholder 4">
            <a:extLst>
              <a:ext uri="{FF2B5EF4-FFF2-40B4-BE49-F238E27FC236}">
                <a16:creationId xmlns:a16="http://schemas.microsoft.com/office/drawing/2014/main" id="{8FD52553-8A53-4F35-BC68-3619F5B7322F}"/>
              </a:ext>
            </a:extLst>
          </p:cNvPr>
          <p:cNvSpPr>
            <a:spLocks noGrp="1"/>
          </p:cNvSpPr>
          <p:nvPr>
            <p:ph type="body" idx="3"/>
          </p:nvPr>
        </p:nvSpPr>
        <p:spPr>
          <a:xfrm>
            <a:off x="5540650" y="1545076"/>
            <a:ext cx="3207110" cy="2709900"/>
          </a:xfrm>
        </p:spPr>
        <p:txBody>
          <a:bodyPr/>
          <a:lstStyle/>
          <a:p>
            <a:pPr marL="114300" indent="0">
              <a:buNone/>
            </a:pPr>
            <a:r>
              <a:rPr lang="en-US" dirty="0"/>
              <a:t>I don’t want to…</a:t>
            </a:r>
          </a:p>
          <a:p>
            <a:r>
              <a:rPr lang="en-US" dirty="0"/>
              <a:t>Purchase duplicate content</a:t>
            </a:r>
          </a:p>
          <a:p>
            <a:r>
              <a:rPr lang="en-US" dirty="0"/>
              <a:t>Cancel resources that are used</a:t>
            </a:r>
          </a:p>
          <a:p>
            <a:r>
              <a:rPr lang="en-US" dirty="0"/>
              <a:t>Make rushed decisions</a:t>
            </a:r>
          </a:p>
          <a:p>
            <a:r>
              <a:rPr lang="en-US" dirty="0"/>
              <a:t>Buy resources as a one-off</a:t>
            </a:r>
          </a:p>
          <a:p>
            <a:pPr marL="114300" indent="0">
              <a:buNone/>
            </a:pPr>
            <a:endParaRPr lang="en-US" dirty="0"/>
          </a:p>
        </p:txBody>
      </p:sp>
      <p:sp>
        <p:nvSpPr>
          <p:cNvPr id="6" name="Slide Number Placeholder 5">
            <a:extLst>
              <a:ext uri="{FF2B5EF4-FFF2-40B4-BE49-F238E27FC236}">
                <a16:creationId xmlns:a16="http://schemas.microsoft.com/office/drawing/2014/main" id="{2AD2506A-E003-4D1C-A41B-99AABA6E162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sp>
        <p:nvSpPr>
          <p:cNvPr id="7" name="TextBox 6">
            <a:extLst>
              <a:ext uri="{FF2B5EF4-FFF2-40B4-BE49-F238E27FC236}">
                <a16:creationId xmlns:a16="http://schemas.microsoft.com/office/drawing/2014/main" id="{E2CCF173-CF5F-4FF2-8C03-B62D71B2D1C0}"/>
              </a:ext>
            </a:extLst>
          </p:cNvPr>
          <p:cNvSpPr txBox="1"/>
          <p:nvPr/>
        </p:nvSpPr>
        <p:spPr>
          <a:xfrm>
            <a:off x="152400" y="4254976"/>
            <a:ext cx="6094525" cy="369332"/>
          </a:xfrm>
          <a:prstGeom prst="rect">
            <a:avLst/>
          </a:prstGeom>
          <a:noFill/>
        </p:spPr>
        <p:txBody>
          <a:bodyPr wrap="square" rtlCol="0">
            <a:spAutoFit/>
          </a:bodyPr>
          <a:lstStyle/>
          <a:p>
            <a:r>
              <a:rPr lang="en-US" sz="1800" dirty="0">
                <a:solidFill>
                  <a:srgbClr val="3F5378"/>
                </a:solidFill>
                <a:latin typeface="Roboto Condensed Light" panose="020B0604020202020204" charset="0"/>
                <a:ea typeface="Roboto Condensed Light" panose="020B0604020202020204" charset="0"/>
              </a:rPr>
              <a:t>Values: Access, Professionalism, Service, Sustainability</a:t>
            </a:r>
          </a:p>
        </p:txBody>
      </p:sp>
      <p:grpSp>
        <p:nvGrpSpPr>
          <p:cNvPr id="8" name="Google Shape;631;p37">
            <a:extLst>
              <a:ext uri="{FF2B5EF4-FFF2-40B4-BE49-F238E27FC236}">
                <a16:creationId xmlns:a16="http://schemas.microsoft.com/office/drawing/2014/main" id="{023A5889-5046-4544-A4B3-9E2A25153972}"/>
              </a:ext>
            </a:extLst>
          </p:cNvPr>
          <p:cNvGrpSpPr/>
          <p:nvPr/>
        </p:nvGrpSpPr>
        <p:grpSpPr>
          <a:xfrm>
            <a:off x="140755" y="425642"/>
            <a:ext cx="551600" cy="552846"/>
            <a:chOff x="5961125" y="1623900"/>
            <a:chExt cx="427450" cy="448175"/>
          </a:xfrm>
        </p:grpSpPr>
        <p:sp>
          <p:nvSpPr>
            <p:cNvPr id="9" name="Google Shape;632;p37">
              <a:extLst>
                <a:ext uri="{FF2B5EF4-FFF2-40B4-BE49-F238E27FC236}">
                  <a16:creationId xmlns:a16="http://schemas.microsoft.com/office/drawing/2014/main" id="{075115D6-2CED-40E4-BEFE-1D17B8567270}"/>
                </a:ext>
              </a:extLst>
            </p:cNvPr>
            <p:cNvSpPr/>
            <p:nvPr/>
          </p:nvSpPr>
          <p:spPr>
            <a:xfrm>
              <a:off x="5961125" y="1678700"/>
              <a:ext cx="376925" cy="376925"/>
            </a:xfrm>
            <a:custGeom>
              <a:avLst/>
              <a:gdLst/>
              <a:ahLst/>
              <a:cxnLst/>
              <a:rect l="l" t="t" r="r" b="b"/>
              <a:pathLst>
                <a:path w="15077" h="15077" fill="none" extrusionOk="0">
                  <a:moveTo>
                    <a:pt x="11813" y="1340"/>
                  </a:moveTo>
                  <a:lnTo>
                    <a:pt x="11813" y="1340"/>
                  </a:lnTo>
                  <a:lnTo>
                    <a:pt x="11350" y="1024"/>
                  </a:lnTo>
                  <a:lnTo>
                    <a:pt x="10863" y="780"/>
                  </a:lnTo>
                  <a:lnTo>
                    <a:pt x="10351" y="537"/>
                  </a:lnTo>
                  <a:lnTo>
                    <a:pt x="9816" y="342"/>
                  </a:lnTo>
                  <a:lnTo>
                    <a:pt x="9280" y="196"/>
                  </a:lnTo>
                  <a:lnTo>
                    <a:pt x="8720" y="98"/>
                  </a:lnTo>
                  <a:lnTo>
                    <a:pt x="8135" y="25"/>
                  </a:lnTo>
                  <a:lnTo>
                    <a:pt x="7551" y="1"/>
                  </a:lnTo>
                  <a:lnTo>
                    <a:pt x="7551" y="1"/>
                  </a:lnTo>
                  <a:lnTo>
                    <a:pt x="7161" y="1"/>
                  </a:lnTo>
                  <a:lnTo>
                    <a:pt x="6771" y="50"/>
                  </a:lnTo>
                  <a:lnTo>
                    <a:pt x="6406" y="98"/>
                  </a:lnTo>
                  <a:lnTo>
                    <a:pt x="6041" y="147"/>
                  </a:lnTo>
                  <a:lnTo>
                    <a:pt x="5675" y="244"/>
                  </a:lnTo>
                  <a:lnTo>
                    <a:pt x="5310" y="342"/>
                  </a:lnTo>
                  <a:lnTo>
                    <a:pt x="4969" y="464"/>
                  </a:lnTo>
                  <a:lnTo>
                    <a:pt x="4628" y="585"/>
                  </a:lnTo>
                  <a:lnTo>
                    <a:pt x="4287" y="731"/>
                  </a:lnTo>
                  <a:lnTo>
                    <a:pt x="3970" y="902"/>
                  </a:lnTo>
                  <a:lnTo>
                    <a:pt x="3654" y="1097"/>
                  </a:lnTo>
                  <a:lnTo>
                    <a:pt x="3337" y="1292"/>
                  </a:lnTo>
                  <a:lnTo>
                    <a:pt x="3045" y="1486"/>
                  </a:lnTo>
                  <a:lnTo>
                    <a:pt x="2753" y="1730"/>
                  </a:lnTo>
                  <a:lnTo>
                    <a:pt x="2485" y="1949"/>
                  </a:lnTo>
                  <a:lnTo>
                    <a:pt x="2217" y="2217"/>
                  </a:lnTo>
                  <a:lnTo>
                    <a:pt x="1973" y="2461"/>
                  </a:lnTo>
                  <a:lnTo>
                    <a:pt x="1730" y="2753"/>
                  </a:lnTo>
                  <a:lnTo>
                    <a:pt x="1510" y="3021"/>
                  </a:lnTo>
                  <a:lnTo>
                    <a:pt x="1291" y="3313"/>
                  </a:lnTo>
                  <a:lnTo>
                    <a:pt x="1096" y="3630"/>
                  </a:lnTo>
                  <a:lnTo>
                    <a:pt x="926" y="3946"/>
                  </a:lnTo>
                  <a:lnTo>
                    <a:pt x="755" y="4263"/>
                  </a:lnTo>
                  <a:lnTo>
                    <a:pt x="609" y="4604"/>
                  </a:lnTo>
                  <a:lnTo>
                    <a:pt x="463" y="4945"/>
                  </a:lnTo>
                  <a:lnTo>
                    <a:pt x="341" y="5286"/>
                  </a:lnTo>
                  <a:lnTo>
                    <a:pt x="244" y="5651"/>
                  </a:lnTo>
                  <a:lnTo>
                    <a:pt x="171" y="6016"/>
                  </a:lnTo>
                  <a:lnTo>
                    <a:pt x="98" y="6382"/>
                  </a:lnTo>
                  <a:lnTo>
                    <a:pt x="49" y="6771"/>
                  </a:lnTo>
                  <a:lnTo>
                    <a:pt x="25" y="7137"/>
                  </a:lnTo>
                  <a:lnTo>
                    <a:pt x="0" y="7526"/>
                  </a:lnTo>
                  <a:lnTo>
                    <a:pt x="0" y="7526"/>
                  </a:lnTo>
                  <a:lnTo>
                    <a:pt x="25" y="7916"/>
                  </a:lnTo>
                  <a:lnTo>
                    <a:pt x="49" y="8306"/>
                  </a:lnTo>
                  <a:lnTo>
                    <a:pt x="98" y="8671"/>
                  </a:lnTo>
                  <a:lnTo>
                    <a:pt x="171" y="9061"/>
                  </a:lnTo>
                  <a:lnTo>
                    <a:pt x="244" y="9426"/>
                  </a:lnTo>
                  <a:lnTo>
                    <a:pt x="341" y="9767"/>
                  </a:lnTo>
                  <a:lnTo>
                    <a:pt x="463" y="10132"/>
                  </a:lnTo>
                  <a:lnTo>
                    <a:pt x="609" y="10473"/>
                  </a:lnTo>
                  <a:lnTo>
                    <a:pt x="755" y="10790"/>
                  </a:lnTo>
                  <a:lnTo>
                    <a:pt x="926" y="11131"/>
                  </a:lnTo>
                  <a:lnTo>
                    <a:pt x="1096" y="11448"/>
                  </a:lnTo>
                  <a:lnTo>
                    <a:pt x="1291" y="11740"/>
                  </a:lnTo>
                  <a:lnTo>
                    <a:pt x="1510" y="12032"/>
                  </a:lnTo>
                  <a:lnTo>
                    <a:pt x="1730" y="12324"/>
                  </a:lnTo>
                  <a:lnTo>
                    <a:pt x="1973" y="12592"/>
                  </a:lnTo>
                  <a:lnTo>
                    <a:pt x="2217" y="12860"/>
                  </a:lnTo>
                  <a:lnTo>
                    <a:pt x="2485" y="13104"/>
                  </a:lnTo>
                  <a:lnTo>
                    <a:pt x="2753" y="13347"/>
                  </a:lnTo>
                  <a:lnTo>
                    <a:pt x="3045" y="13567"/>
                  </a:lnTo>
                  <a:lnTo>
                    <a:pt x="3337" y="13786"/>
                  </a:lnTo>
                  <a:lnTo>
                    <a:pt x="3654" y="13981"/>
                  </a:lnTo>
                  <a:lnTo>
                    <a:pt x="3970" y="14151"/>
                  </a:lnTo>
                  <a:lnTo>
                    <a:pt x="4287" y="14322"/>
                  </a:lnTo>
                  <a:lnTo>
                    <a:pt x="4628" y="14468"/>
                  </a:lnTo>
                  <a:lnTo>
                    <a:pt x="4969" y="14614"/>
                  </a:lnTo>
                  <a:lnTo>
                    <a:pt x="5310" y="14736"/>
                  </a:lnTo>
                  <a:lnTo>
                    <a:pt x="5675" y="14833"/>
                  </a:lnTo>
                  <a:lnTo>
                    <a:pt x="6041" y="14906"/>
                  </a:lnTo>
                  <a:lnTo>
                    <a:pt x="6406" y="14979"/>
                  </a:lnTo>
                  <a:lnTo>
                    <a:pt x="6771" y="15028"/>
                  </a:lnTo>
                  <a:lnTo>
                    <a:pt x="7161" y="15052"/>
                  </a:lnTo>
                  <a:lnTo>
                    <a:pt x="7551" y="15077"/>
                  </a:lnTo>
                  <a:lnTo>
                    <a:pt x="7551" y="15077"/>
                  </a:lnTo>
                  <a:lnTo>
                    <a:pt x="7940" y="15052"/>
                  </a:lnTo>
                  <a:lnTo>
                    <a:pt x="8306" y="15028"/>
                  </a:lnTo>
                  <a:lnTo>
                    <a:pt x="8695" y="14979"/>
                  </a:lnTo>
                  <a:lnTo>
                    <a:pt x="9061" y="14906"/>
                  </a:lnTo>
                  <a:lnTo>
                    <a:pt x="9426" y="14833"/>
                  </a:lnTo>
                  <a:lnTo>
                    <a:pt x="9791" y="14736"/>
                  </a:lnTo>
                  <a:lnTo>
                    <a:pt x="10132" y="14614"/>
                  </a:lnTo>
                  <a:lnTo>
                    <a:pt x="10473" y="14468"/>
                  </a:lnTo>
                  <a:lnTo>
                    <a:pt x="10814" y="14322"/>
                  </a:lnTo>
                  <a:lnTo>
                    <a:pt x="11131" y="14151"/>
                  </a:lnTo>
                  <a:lnTo>
                    <a:pt x="11447" y="13981"/>
                  </a:lnTo>
                  <a:lnTo>
                    <a:pt x="11764" y="13786"/>
                  </a:lnTo>
                  <a:lnTo>
                    <a:pt x="12056" y="13567"/>
                  </a:lnTo>
                  <a:lnTo>
                    <a:pt x="12348" y="13347"/>
                  </a:lnTo>
                  <a:lnTo>
                    <a:pt x="12616" y="13104"/>
                  </a:lnTo>
                  <a:lnTo>
                    <a:pt x="12884" y="12860"/>
                  </a:lnTo>
                  <a:lnTo>
                    <a:pt x="13128" y="12592"/>
                  </a:lnTo>
                  <a:lnTo>
                    <a:pt x="13371" y="12324"/>
                  </a:lnTo>
                  <a:lnTo>
                    <a:pt x="13591" y="12032"/>
                  </a:lnTo>
                  <a:lnTo>
                    <a:pt x="13785" y="11740"/>
                  </a:lnTo>
                  <a:lnTo>
                    <a:pt x="13980" y="11448"/>
                  </a:lnTo>
                  <a:lnTo>
                    <a:pt x="14175" y="11131"/>
                  </a:lnTo>
                  <a:lnTo>
                    <a:pt x="14346" y="10790"/>
                  </a:lnTo>
                  <a:lnTo>
                    <a:pt x="14492" y="10473"/>
                  </a:lnTo>
                  <a:lnTo>
                    <a:pt x="14613" y="10132"/>
                  </a:lnTo>
                  <a:lnTo>
                    <a:pt x="14735" y="9767"/>
                  </a:lnTo>
                  <a:lnTo>
                    <a:pt x="14857" y="9426"/>
                  </a:lnTo>
                  <a:lnTo>
                    <a:pt x="14930" y="9061"/>
                  </a:lnTo>
                  <a:lnTo>
                    <a:pt x="15003" y="8671"/>
                  </a:lnTo>
                  <a:lnTo>
                    <a:pt x="15052" y="8306"/>
                  </a:lnTo>
                  <a:lnTo>
                    <a:pt x="15076" y="7916"/>
                  </a:lnTo>
                  <a:lnTo>
                    <a:pt x="15076" y="7526"/>
                  </a:lnTo>
                  <a:lnTo>
                    <a:pt x="15076" y="7526"/>
                  </a:lnTo>
                  <a:lnTo>
                    <a:pt x="15052" y="6918"/>
                  </a:lnTo>
                  <a:lnTo>
                    <a:pt x="14979" y="6309"/>
                  </a:lnTo>
                  <a:lnTo>
                    <a:pt x="14857" y="5724"/>
                  </a:lnTo>
                  <a:lnTo>
                    <a:pt x="14687" y="5164"/>
                  </a:lnTo>
                  <a:lnTo>
                    <a:pt x="14492" y="4604"/>
                  </a:lnTo>
                  <a:lnTo>
                    <a:pt x="14248" y="4068"/>
                  </a:lnTo>
                  <a:lnTo>
                    <a:pt x="13956" y="3581"/>
                  </a:lnTo>
                  <a:lnTo>
                    <a:pt x="13615" y="3094"/>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 name="Google Shape;633;p37">
              <a:extLst>
                <a:ext uri="{FF2B5EF4-FFF2-40B4-BE49-F238E27FC236}">
                  <a16:creationId xmlns:a16="http://schemas.microsoft.com/office/drawing/2014/main" id="{B3CC3A2D-C379-4D6B-85D6-E774D18A78AD}"/>
                </a:ext>
              </a:extLst>
            </p:cNvPr>
            <p:cNvSpPr/>
            <p:nvPr/>
          </p:nvSpPr>
          <p:spPr>
            <a:xfrm>
              <a:off x="6009825" y="1727425"/>
              <a:ext cx="279500" cy="279500"/>
            </a:xfrm>
            <a:custGeom>
              <a:avLst/>
              <a:gdLst/>
              <a:ahLst/>
              <a:cxnLst/>
              <a:rect l="l" t="t" r="r" b="b"/>
              <a:pathLst>
                <a:path w="11180" h="11180" fill="none" extrusionOk="0">
                  <a:moveTo>
                    <a:pt x="10181" y="2387"/>
                  </a:moveTo>
                  <a:lnTo>
                    <a:pt x="10181" y="2387"/>
                  </a:lnTo>
                  <a:lnTo>
                    <a:pt x="10400" y="2728"/>
                  </a:lnTo>
                  <a:lnTo>
                    <a:pt x="10595" y="3093"/>
                  </a:lnTo>
                  <a:lnTo>
                    <a:pt x="10766" y="3483"/>
                  </a:lnTo>
                  <a:lnTo>
                    <a:pt x="10912" y="3873"/>
                  </a:lnTo>
                  <a:lnTo>
                    <a:pt x="11034" y="4287"/>
                  </a:lnTo>
                  <a:lnTo>
                    <a:pt x="11107" y="4701"/>
                  </a:lnTo>
                  <a:lnTo>
                    <a:pt x="11180" y="5139"/>
                  </a:lnTo>
                  <a:lnTo>
                    <a:pt x="11180" y="5577"/>
                  </a:lnTo>
                  <a:lnTo>
                    <a:pt x="11180" y="5577"/>
                  </a:lnTo>
                  <a:lnTo>
                    <a:pt x="11155" y="6162"/>
                  </a:lnTo>
                  <a:lnTo>
                    <a:pt x="11082" y="6722"/>
                  </a:lnTo>
                  <a:lnTo>
                    <a:pt x="10936" y="7234"/>
                  </a:lnTo>
                  <a:lnTo>
                    <a:pt x="10741" y="7769"/>
                  </a:lnTo>
                  <a:lnTo>
                    <a:pt x="10522" y="8257"/>
                  </a:lnTo>
                  <a:lnTo>
                    <a:pt x="10230" y="8695"/>
                  </a:lnTo>
                  <a:lnTo>
                    <a:pt x="9913" y="9133"/>
                  </a:lnTo>
                  <a:lnTo>
                    <a:pt x="9548" y="9523"/>
                  </a:lnTo>
                  <a:lnTo>
                    <a:pt x="9158" y="9888"/>
                  </a:lnTo>
                  <a:lnTo>
                    <a:pt x="8720" y="10205"/>
                  </a:lnTo>
                  <a:lnTo>
                    <a:pt x="8257" y="10497"/>
                  </a:lnTo>
                  <a:lnTo>
                    <a:pt x="7770" y="10741"/>
                  </a:lnTo>
                  <a:lnTo>
                    <a:pt x="7259" y="10911"/>
                  </a:lnTo>
                  <a:lnTo>
                    <a:pt x="6723" y="11057"/>
                  </a:lnTo>
                  <a:lnTo>
                    <a:pt x="6163" y="11155"/>
                  </a:lnTo>
                  <a:lnTo>
                    <a:pt x="5603" y="11179"/>
                  </a:lnTo>
                  <a:lnTo>
                    <a:pt x="5603" y="11179"/>
                  </a:lnTo>
                  <a:lnTo>
                    <a:pt x="5018" y="11155"/>
                  </a:lnTo>
                  <a:lnTo>
                    <a:pt x="4482" y="11057"/>
                  </a:lnTo>
                  <a:lnTo>
                    <a:pt x="3946" y="10911"/>
                  </a:lnTo>
                  <a:lnTo>
                    <a:pt x="3435" y="10741"/>
                  </a:lnTo>
                  <a:lnTo>
                    <a:pt x="2948" y="10497"/>
                  </a:lnTo>
                  <a:lnTo>
                    <a:pt x="2485" y="10205"/>
                  </a:lnTo>
                  <a:lnTo>
                    <a:pt x="2047" y="9888"/>
                  </a:lnTo>
                  <a:lnTo>
                    <a:pt x="1657" y="9523"/>
                  </a:lnTo>
                  <a:lnTo>
                    <a:pt x="1292" y="9133"/>
                  </a:lnTo>
                  <a:lnTo>
                    <a:pt x="975" y="8695"/>
                  </a:lnTo>
                  <a:lnTo>
                    <a:pt x="683" y="8257"/>
                  </a:lnTo>
                  <a:lnTo>
                    <a:pt x="464" y="7769"/>
                  </a:lnTo>
                  <a:lnTo>
                    <a:pt x="269" y="7234"/>
                  </a:lnTo>
                  <a:lnTo>
                    <a:pt x="123" y="6722"/>
                  </a:lnTo>
                  <a:lnTo>
                    <a:pt x="50" y="6162"/>
                  </a:lnTo>
                  <a:lnTo>
                    <a:pt x="1" y="5577"/>
                  </a:lnTo>
                  <a:lnTo>
                    <a:pt x="1" y="5577"/>
                  </a:lnTo>
                  <a:lnTo>
                    <a:pt x="50" y="5017"/>
                  </a:lnTo>
                  <a:lnTo>
                    <a:pt x="123" y="4457"/>
                  </a:lnTo>
                  <a:lnTo>
                    <a:pt x="269" y="3921"/>
                  </a:lnTo>
                  <a:lnTo>
                    <a:pt x="464" y="3410"/>
                  </a:lnTo>
                  <a:lnTo>
                    <a:pt x="683" y="2923"/>
                  </a:lnTo>
                  <a:lnTo>
                    <a:pt x="975" y="2460"/>
                  </a:lnTo>
                  <a:lnTo>
                    <a:pt x="1292" y="2046"/>
                  </a:lnTo>
                  <a:lnTo>
                    <a:pt x="1657" y="1632"/>
                  </a:lnTo>
                  <a:lnTo>
                    <a:pt x="2047" y="1267"/>
                  </a:lnTo>
                  <a:lnTo>
                    <a:pt x="2485" y="950"/>
                  </a:lnTo>
                  <a:lnTo>
                    <a:pt x="2948" y="682"/>
                  </a:lnTo>
                  <a:lnTo>
                    <a:pt x="3435" y="439"/>
                  </a:lnTo>
                  <a:lnTo>
                    <a:pt x="3946" y="244"/>
                  </a:lnTo>
                  <a:lnTo>
                    <a:pt x="4482" y="122"/>
                  </a:lnTo>
                  <a:lnTo>
                    <a:pt x="5018" y="25"/>
                  </a:lnTo>
                  <a:lnTo>
                    <a:pt x="5603" y="0"/>
                  </a:lnTo>
                  <a:lnTo>
                    <a:pt x="5603" y="0"/>
                  </a:lnTo>
                  <a:lnTo>
                    <a:pt x="6041" y="25"/>
                  </a:lnTo>
                  <a:lnTo>
                    <a:pt x="6479" y="73"/>
                  </a:lnTo>
                  <a:lnTo>
                    <a:pt x="6893" y="146"/>
                  </a:lnTo>
                  <a:lnTo>
                    <a:pt x="7307" y="268"/>
                  </a:lnTo>
                  <a:lnTo>
                    <a:pt x="7697" y="414"/>
                  </a:lnTo>
                  <a:lnTo>
                    <a:pt x="8087" y="585"/>
                  </a:lnTo>
                  <a:lnTo>
                    <a:pt x="8452" y="780"/>
                  </a:lnTo>
                  <a:lnTo>
                    <a:pt x="8793" y="999"/>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 name="Google Shape;634;p37">
              <a:extLst>
                <a:ext uri="{FF2B5EF4-FFF2-40B4-BE49-F238E27FC236}">
                  <a16:creationId xmlns:a16="http://schemas.microsoft.com/office/drawing/2014/main" id="{3B282D7C-703B-4B0D-B16C-35C959CD01EA}"/>
                </a:ext>
              </a:extLst>
            </p:cNvPr>
            <p:cNvSpPr/>
            <p:nvPr/>
          </p:nvSpPr>
          <p:spPr>
            <a:xfrm>
              <a:off x="6107250" y="1824850"/>
              <a:ext cx="84650" cy="84650"/>
            </a:xfrm>
            <a:custGeom>
              <a:avLst/>
              <a:gdLst/>
              <a:ahLst/>
              <a:cxnLst/>
              <a:rect l="l" t="t" r="r" b="b"/>
              <a:pathLst>
                <a:path w="3386" h="3386" fill="none" extrusionOk="0">
                  <a:moveTo>
                    <a:pt x="3362" y="1388"/>
                  </a:moveTo>
                  <a:lnTo>
                    <a:pt x="3362" y="1388"/>
                  </a:lnTo>
                  <a:lnTo>
                    <a:pt x="3386" y="1680"/>
                  </a:lnTo>
                  <a:lnTo>
                    <a:pt x="3386" y="1680"/>
                  </a:lnTo>
                  <a:lnTo>
                    <a:pt x="3386" y="1851"/>
                  </a:lnTo>
                  <a:lnTo>
                    <a:pt x="3362" y="2021"/>
                  </a:lnTo>
                  <a:lnTo>
                    <a:pt x="3313" y="2192"/>
                  </a:lnTo>
                  <a:lnTo>
                    <a:pt x="3264" y="2338"/>
                  </a:lnTo>
                  <a:lnTo>
                    <a:pt x="3191" y="2484"/>
                  </a:lnTo>
                  <a:lnTo>
                    <a:pt x="3118" y="2630"/>
                  </a:lnTo>
                  <a:lnTo>
                    <a:pt x="3021" y="2776"/>
                  </a:lnTo>
                  <a:lnTo>
                    <a:pt x="2899" y="2898"/>
                  </a:lnTo>
                  <a:lnTo>
                    <a:pt x="2777" y="2996"/>
                  </a:lnTo>
                  <a:lnTo>
                    <a:pt x="2655" y="3093"/>
                  </a:lnTo>
                  <a:lnTo>
                    <a:pt x="2509" y="3191"/>
                  </a:lnTo>
                  <a:lnTo>
                    <a:pt x="2363" y="3239"/>
                  </a:lnTo>
                  <a:lnTo>
                    <a:pt x="2217" y="3312"/>
                  </a:lnTo>
                  <a:lnTo>
                    <a:pt x="2046" y="3337"/>
                  </a:lnTo>
                  <a:lnTo>
                    <a:pt x="1876" y="3385"/>
                  </a:lnTo>
                  <a:lnTo>
                    <a:pt x="1706" y="3385"/>
                  </a:lnTo>
                  <a:lnTo>
                    <a:pt x="1706" y="3385"/>
                  </a:lnTo>
                  <a:lnTo>
                    <a:pt x="1535" y="3385"/>
                  </a:lnTo>
                  <a:lnTo>
                    <a:pt x="1365" y="3337"/>
                  </a:lnTo>
                  <a:lnTo>
                    <a:pt x="1194" y="3312"/>
                  </a:lnTo>
                  <a:lnTo>
                    <a:pt x="1048" y="3239"/>
                  </a:lnTo>
                  <a:lnTo>
                    <a:pt x="902" y="3191"/>
                  </a:lnTo>
                  <a:lnTo>
                    <a:pt x="756" y="3093"/>
                  </a:lnTo>
                  <a:lnTo>
                    <a:pt x="634" y="2996"/>
                  </a:lnTo>
                  <a:lnTo>
                    <a:pt x="512" y="2898"/>
                  </a:lnTo>
                  <a:lnTo>
                    <a:pt x="390" y="2776"/>
                  </a:lnTo>
                  <a:lnTo>
                    <a:pt x="293" y="2630"/>
                  </a:lnTo>
                  <a:lnTo>
                    <a:pt x="220" y="2484"/>
                  </a:lnTo>
                  <a:lnTo>
                    <a:pt x="147" y="2338"/>
                  </a:lnTo>
                  <a:lnTo>
                    <a:pt x="74" y="2192"/>
                  </a:lnTo>
                  <a:lnTo>
                    <a:pt x="49" y="2021"/>
                  </a:lnTo>
                  <a:lnTo>
                    <a:pt x="25" y="1851"/>
                  </a:lnTo>
                  <a:lnTo>
                    <a:pt x="1" y="1680"/>
                  </a:lnTo>
                  <a:lnTo>
                    <a:pt x="1" y="1680"/>
                  </a:lnTo>
                  <a:lnTo>
                    <a:pt x="25" y="1510"/>
                  </a:lnTo>
                  <a:lnTo>
                    <a:pt x="49" y="1340"/>
                  </a:lnTo>
                  <a:lnTo>
                    <a:pt x="74" y="1193"/>
                  </a:lnTo>
                  <a:lnTo>
                    <a:pt x="147" y="1023"/>
                  </a:lnTo>
                  <a:lnTo>
                    <a:pt x="220" y="877"/>
                  </a:lnTo>
                  <a:lnTo>
                    <a:pt x="293" y="731"/>
                  </a:lnTo>
                  <a:lnTo>
                    <a:pt x="390" y="609"/>
                  </a:lnTo>
                  <a:lnTo>
                    <a:pt x="512" y="487"/>
                  </a:lnTo>
                  <a:lnTo>
                    <a:pt x="634" y="390"/>
                  </a:lnTo>
                  <a:lnTo>
                    <a:pt x="756" y="292"/>
                  </a:lnTo>
                  <a:lnTo>
                    <a:pt x="902" y="195"/>
                  </a:lnTo>
                  <a:lnTo>
                    <a:pt x="1048" y="122"/>
                  </a:lnTo>
                  <a:lnTo>
                    <a:pt x="1194" y="73"/>
                  </a:lnTo>
                  <a:lnTo>
                    <a:pt x="1365" y="24"/>
                  </a:lnTo>
                  <a:lnTo>
                    <a:pt x="1535" y="0"/>
                  </a:lnTo>
                  <a:lnTo>
                    <a:pt x="1706" y="0"/>
                  </a:lnTo>
                  <a:lnTo>
                    <a:pt x="1706" y="0"/>
                  </a:lnTo>
                  <a:lnTo>
                    <a:pt x="1998" y="24"/>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635;p37">
              <a:extLst>
                <a:ext uri="{FF2B5EF4-FFF2-40B4-BE49-F238E27FC236}">
                  <a16:creationId xmlns:a16="http://schemas.microsoft.com/office/drawing/2014/main" id="{77A44AF0-3E4A-4008-90CA-958C05F20695}"/>
                </a:ext>
              </a:extLst>
            </p:cNvPr>
            <p:cNvSpPr/>
            <p:nvPr/>
          </p:nvSpPr>
          <p:spPr>
            <a:xfrm>
              <a:off x="6058550" y="1776125"/>
              <a:ext cx="182075" cy="182075"/>
            </a:xfrm>
            <a:custGeom>
              <a:avLst/>
              <a:gdLst/>
              <a:ahLst/>
              <a:cxnLst/>
              <a:rect l="l" t="t" r="r" b="b"/>
              <a:pathLst>
                <a:path w="7283" h="7283" fill="none" extrusionOk="0">
                  <a:moveTo>
                    <a:pt x="5431" y="463"/>
                  </a:moveTo>
                  <a:lnTo>
                    <a:pt x="5431" y="463"/>
                  </a:lnTo>
                  <a:lnTo>
                    <a:pt x="5042" y="269"/>
                  </a:lnTo>
                  <a:lnTo>
                    <a:pt x="4823" y="195"/>
                  </a:lnTo>
                  <a:lnTo>
                    <a:pt x="4603" y="122"/>
                  </a:lnTo>
                  <a:lnTo>
                    <a:pt x="4360" y="74"/>
                  </a:lnTo>
                  <a:lnTo>
                    <a:pt x="4141" y="25"/>
                  </a:lnTo>
                  <a:lnTo>
                    <a:pt x="3897" y="1"/>
                  </a:lnTo>
                  <a:lnTo>
                    <a:pt x="3654" y="1"/>
                  </a:lnTo>
                  <a:lnTo>
                    <a:pt x="3654" y="1"/>
                  </a:lnTo>
                  <a:lnTo>
                    <a:pt x="3288" y="25"/>
                  </a:lnTo>
                  <a:lnTo>
                    <a:pt x="2923" y="74"/>
                  </a:lnTo>
                  <a:lnTo>
                    <a:pt x="2558" y="147"/>
                  </a:lnTo>
                  <a:lnTo>
                    <a:pt x="2241" y="293"/>
                  </a:lnTo>
                  <a:lnTo>
                    <a:pt x="1924" y="439"/>
                  </a:lnTo>
                  <a:lnTo>
                    <a:pt x="1608" y="609"/>
                  </a:lnTo>
                  <a:lnTo>
                    <a:pt x="1340" y="829"/>
                  </a:lnTo>
                  <a:lnTo>
                    <a:pt x="1072" y="1072"/>
                  </a:lnTo>
                  <a:lnTo>
                    <a:pt x="828" y="1316"/>
                  </a:lnTo>
                  <a:lnTo>
                    <a:pt x="633" y="1608"/>
                  </a:lnTo>
                  <a:lnTo>
                    <a:pt x="439" y="1900"/>
                  </a:lnTo>
                  <a:lnTo>
                    <a:pt x="293" y="2217"/>
                  </a:lnTo>
                  <a:lnTo>
                    <a:pt x="171" y="2558"/>
                  </a:lnTo>
                  <a:lnTo>
                    <a:pt x="73" y="2899"/>
                  </a:lnTo>
                  <a:lnTo>
                    <a:pt x="25" y="3264"/>
                  </a:lnTo>
                  <a:lnTo>
                    <a:pt x="0" y="3629"/>
                  </a:lnTo>
                  <a:lnTo>
                    <a:pt x="0" y="3629"/>
                  </a:lnTo>
                  <a:lnTo>
                    <a:pt x="25" y="4019"/>
                  </a:lnTo>
                  <a:lnTo>
                    <a:pt x="73" y="4360"/>
                  </a:lnTo>
                  <a:lnTo>
                    <a:pt x="171" y="4725"/>
                  </a:lnTo>
                  <a:lnTo>
                    <a:pt x="293" y="5066"/>
                  </a:lnTo>
                  <a:lnTo>
                    <a:pt x="439" y="5383"/>
                  </a:lnTo>
                  <a:lnTo>
                    <a:pt x="633" y="5675"/>
                  </a:lnTo>
                  <a:lnTo>
                    <a:pt x="828" y="5943"/>
                  </a:lnTo>
                  <a:lnTo>
                    <a:pt x="1072" y="6211"/>
                  </a:lnTo>
                  <a:lnTo>
                    <a:pt x="1340" y="6455"/>
                  </a:lnTo>
                  <a:lnTo>
                    <a:pt x="1608" y="6650"/>
                  </a:lnTo>
                  <a:lnTo>
                    <a:pt x="1924" y="6844"/>
                  </a:lnTo>
                  <a:lnTo>
                    <a:pt x="2241" y="6990"/>
                  </a:lnTo>
                  <a:lnTo>
                    <a:pt x="2558" y="7112"/>
                  </a:lnTo>
                  <a:lnTo>
                    <a:pt x="2923" y="7210"/>
                  </a:lnTo>
                  <a:lnTo>
                    <a:pt x="3288" y="7258"/>
                  </a:lnTo>
                  <a:lnTo>
                    <a:pt x="3654" y="7283"/>
                  </a:lnTo>
                  <a:lnTo>
                    <a:pt x="3654" y="7283"/>
                  </a:lnTo>
                  <a:lnTo>
                    <a:pt x="4019" y="7258"/>
                  </a:lnTo>
                  <a:lnTo>
                    <a:pt x="4384" y="7210"/>
                  </a:lnTo>
                  <a:lnTo>
                    <a:pt x="4725" y="7112"/>
                  </a:lnTo>
                  <a:lnTo>
                    <a:pt x="5066" y="6990"/>
                  </a:lnTo>
                  <a:lnTo>
                    <a:pt x="5383" y="6844"/>
                  </a:lnTo>
                  <a:lnTo>
                    <a:pt x="5675" y="6650"/>
                  </a:lnTo>
                  <a:lnTo>
                    <a:pt x="5967" y="6455"/>
                  </a:lnTo>
                  <a:lnTo>
                    <a:pt x="6235" y="6211"/>
                  </a:lnTo>
                  <a:lnTo>
                    <a:pt x="6454" y="5943"/>
                  </a:lnTo>
                  <a:lnTo>
                    <a:pt x="6674" y="5675"/>
                  </a:lnTo>
                  <a:lnTo>
                    <a:pt x="6844" y="5383"/>
                  </a:lnTo>
                  <a:lnTo>
                    <a:pt x="7014" y="5066"/>
                  </a:lnTo>
                  <a:lnTo>
                    <a:pt x="7136" y="4725"/>
                  </a:lnTo>
                  <a:lnTo>
                    <a:pt x="7209" y="4360"/>
                  </a:lnTo>
                  <a:lnTo>
                    <a:pt x="7282" y="4019"/>
                  </a:lnTo>
                  <a:lnTo>
                    <a:pt x="7282" y="3629"/>
                  </a:lnTo>
                  <a:lnTo>
                    <a:pt x="7282" y="3629"/>
                  </a:lnTo>
                  <a:lnTo>
                    <a:pt x="7282" y="3386"/>
                  </a:lnTo>
                  <a:lnTo>
                    <a:pt x="7258" y="3167"/>
                  </a:lnTo>
                  <a:lnTo>
                    <a:pt x="7234" y="2923"/>
                  </a:lnTo>
                  <a:lnTo>
                    <a:pt x="7161" y="2704"/>
                  </a:lnTo>
                  <a:lnTo>
                    <a:pt x="7112" y="2485"/>
                  </a:lnTo>
                  <a:lnTo>
                    <a:pt x="7014" y="2266"/>
                  </a:lnTo>
                  <a:lnTo>
                    <a:pt x="6820" y="1852"/>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636;p37">
              <a:extLst>
                <a:ext uri="{FF2B5EF4-FFF2-40B4-BE49-F238E27FC236}">
                  <a16:creationId xmlns:a16="http://schemas.microsoft.com/office/drawing/2014/main" id="{3802F05B-2D14-4027-AAF6-0DC2EB012125}"/>
                </a:ext>
              </a:extLst>
            </p:cNvPr>
            <p:cNvSpPr/>
            <p:nvPr/>
          </p:nvSpPr>
          <p:spPr>
            <a:xfrm>
              <a:off x="5971475" y="2001400"/>
              <a:ext cx="74925" cy="70675"/>
            </a:xfrm>
            <a:custGeom>
              <a:avLst/>
              <a:gdLst/>
              <a:ahLst/>
              <a:cxnLst/>
              <a:rect l="l" t="t" r="r" b="b"/>
              <a:pathLst>
                <a:path w="2997" h="2827" fill="none" extrusionOk="0">
                  <a:moveTo>
                    <a:pt x="1462" y="1"/>
                  </a:moveTo>
                  <a:lnTo>
                    <a:pt x="293" y="1170"/>
                  </a:lnTo>
                  <a:lnTo>
                    <a:pt x="293" y="1170"/>
                  </a:lnTo>
                  <a:lnTo>
                    <a:pt x="171" y="1316"/>
                  </a:lnTo>
                  <a:lnTo>
                    <a:pt x="74" y="1487"/>
                  </a:lnTo>
                  <a:lnTo>
                    <a:pt x="25" y="1657"/>
                  </a:lnTo>
                  <a:lnTo>
                    <a:pt x="1" y="1852"/>
                  </a:lnTo>
                  <a:lnTo>
                    <a:pt x="25" y="2047"/>
                  </a:lnTo>
                  <a:lnTo>
                    <a:pt x="74" y="2217"/>
                  </a:lnTo>
                  <a:lnTo>
                    <a:pt x="171" y="2388"/>
                  </a:lnTo>
                  <a:lnTo>
                    <a:pt x="293" y="2534"/>
                  </a:lnTo>
                  <a:lnTo>
                    <a:pt x="293" y="2534"/>
                  </a:lnTo>
                  <a:lnTo>
                    <a:pt x="439" y="2656"/>
                  </a:lnTo>
                  <a:lnTo>
                    <a:pt x="609" y="2753"/>
                  </a:lnTo>
                  <a:lnTo>
                    <a:pt x="804" y="2802"/>
                  </a:lnTo>
                  <a:lnTo>
                    <a:pt x="975" y="2826"/>
                  </a:lnTo>
                  <a:lnTo>
                    <a:pt x="975" y="2826"/>
                  </a:lnTo>
                  <a:lnTo>
                    <a:pt x="1170" y="2802"/>
                  </a:lnTo>
                  <a:lnTo>
                    <a:pt x="1340" y="2753"/>
                  </a:lnTo>
                  <a:lnTo>
                    <a:pt x="1511" y="2656"/>
                  </a:lnTo>
                  <a:lnTo>
                    <a:pt x="1681" y="2534"/>
                  </a:lnTo>
                  <a:lnTo>
                    <a:pt x="2850" y="1365"/>
                  </a:lnTo>
                  <a:lnTo>
                    <a:pt x="2850" y="1365"/>
                  </a:lnTo>
                  <a:lnTo>
                    <a:pt x="2996" y="1194"/>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637;p37">
              <a:extLst>
                <a:ext uri="{FF2B5EF4-FFF2-40B4-BE49-F238E27FC236}">
                  <a16:creationId xmlns:a16="http://schemas.microsoft.com/office/drawing/2014/main" id="{EA9779CF-DB38-46C7-9B5A-97A5BF287721}"/>
                </a:ext>
              </a:extLst>
            </p:cNvPr>
            <p:cNvSpPr/>
            <p:nvPr/>
          </p:nvSpPr>
          <p:spPr>
            <a:xfrm>
              <a:off x="6253375" y="2001400"/>
              <a:ext cx="74325" cy="70675"/>
            </a:xfrm>
            <a:custGeom>
              <a:avLst/>
              <a:gdLst/>
              <a:ahLst/>
              <a:cxnLst/>
              <a:rect l="l" t="t" r="r" b="b"/>
              <a:pathLst>
                <a:path w="2973" h="2827" fill="none" extrusionOk="0">
                  <a:moveTo>
                    <a:pt x="1" y="1194"/>
                  </a:moveTo>
                  <a:lnTo>
                    <a:pt x="1" y="1194"/>
                  </a:lnTo>
                  <a:lnTo>
                    <a:pt x="123" y="1365"/>
                  </a:lnTo>
                  <a:lnTo>
                    <a:pt x="1316" y="2534"/>
                  </a:lnTo>
                  <a:lnTo>
                    <a:pt x="1316" y="2534"/>
                  </a:lnTo>
                  <a:lnTo>
                    <a:pt x="1462" y="2656"/>
                  </a:lnTo>
                  <a:lnTo>
                    <a:pt x="1633" y="2753"/>
                  </a:lnTo>
                  <a:lnTo>
                    <a:pt x="1827" y="2802"/>
                  </a:lnTo>
                  <a:lnTo>
                    <a:pt x="1998" y="2826"/>
                  </a:lnTo>
                  <a:lnTo>
                    <a:pt x="1998" y="2826"/>
                  </a:lnTo>
                  <a:lnTo>
                    <a:pt x="2193" y="2802"/>
                  </a:lnTo>
                  <a:lnTo>
                    <a:pt x="2363" y="2753"/>
                  </a:lnTo>
                  <a:lnTo>
                    <a:pt x="2534" y="2656"/>
                  </a:lnTo>
                  <a:lnTo>
                    <a:pt x="2704" y="2534"/>
                  </a:lnTo>
                  <a:lnTo>
                    <a:pt x="2704" y="2534"/>
                  </a:lnTo>
                  <a:lnTo>
                    <a:pt x="2826" y="2388"/>
                  </a:lnTo>
                  <a:lnTo>
                    <a:pt x="2923" y="2217"/>
                  </a:lnTo>
                  <a:lnTo>
                    <a:pt x="2972" y="2047"/>
                  </a:lnTo>
                  <a:lnTo>
                    <a:pt x="2972" y="1852"/>
                  </a:lnTo>
                  <a:lnTo>
                    <a:pt x="2972" y="1657"/>
                  </a:lnTo>
                  <a:lnTo>
                    <a:pt x="2923" y="1487"/>
                  </a:lnTo>
                  <a:lnTo>
                    <a:pt x="2826" y="1316"/>
                  </a:lnTo>
                  <a:lnTo>
                    <a:pt x="2704" y="1170"/>
                  </a:lnTo>
                  <a:lnTo>
                    <a:pt x="1535" y="1"/>
                  </a:lnTo>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638;p37">
              <a:extLst>
                <a:ext uri="{FF2B5EF4-FFF2-40B4-BE49-F238E27FC236}">
                  <a16:creationId xmlns:a16="http://schemas.microsoft.com/office/drawing/2014/main" id="{0E3AD9B0-CDAB-40F5-B105-0CF19B158C9F}"/>
                </a:ext>
              </a:extLst>
            </p:cNvPr>
            <p:cNvSpPr/>
            <p:nvPr/>
          </p:nvSpPr>
          <p:spPr>
            <a:xfrm>
              <a:off x="6137700" y="1623900"/>
              <a:ext cx="250875" cy="255150"/>
            </a:xfrm>
            <a:custGeom>
              <a:avLst/>
              <a:gdLst/>
              <a:ahLst/>
              <a:cxnLst/>
              <a:rect l="l" t="t" r="r" b="b"/>
              <a:pathLst>
                <a:path w="10035" h="10206" fill="none" extrusionOk="0">
                  <a:moveTo>
                    <a:pt x="9718" y="2412"/>
                  </a:moveTo>
                  <a:lnTo>
                    <a:pt x="8671" y="2217"/>
                  </a:lnTo>
                  <a:lnTo>
                    <a:pt x="9694" y="1194"/>
                  </a:lnTo>
                  <a:lnTo>
                    <a:pt x="9694" y="1194"/>
                  </a:lnTo>
                  <a:lnTo>
                    <a:pt x="9767" y="1121"/>
                  </a:lnTo>
                  <a:lnTo>
                    <a:pt x="9815" y="1024"/>
                  </a:lnTo>
                  <a:lnTo>
                    <a:pt x="9840" y="951"/>
                  </a:lnTo>
                  <a:lnTo>
                    <a:pt x="9840" y="853"/>
                  </a:lnTo>
                  <a:lnTo>
                    <a:pt x="9840" y="756"/>
                  </a:lnTo>
                  <a:lnTo>
                    <a:pt x="9815" y="658"/>
                  </a:lnTo>
                  <a:lnTo>
                    <a:pt x="9767" y="585"/>
                  </a:lnTo>
                  <a:lnTo>
                    <a:pt x="9694" y="512"/>
                  </a:lnTo>
                  <a:lnTo>
                    <a:pt x="9694" y="512"/>
                  </a:lnTo>
                  <a:lnTo>
                    <a:pt x="9621" y="439"/>
                  </a:lnTo>
                  <a:lnTo>
                    <a:pt x="9548" y="391"/>
                  </a:lnTo>
                  <a:lnTo>
                    <a:pt x="9450" y="366"/>
                  </a:lnTo>
                  <a:lnTo>
                    <a:pt x="9353" y="366"/>
                  </a:lnTo>
                  <a:lnTo>
                    <a:pt x="9255" y="366"/>
                  </a:lnTo>
                  <a:lnTo>
                    <a:pt x="9182" y="391"/>
                  </a:lnTo>
                  <a:lnTo>
                    <a:pt x="9085" y="439"/>
                  </a:lnTo>
                  <a:lnTo>
                    <a:pt x="9012" y="512"/>
                  </a:lnTo>
                  <a:lnTo>
                    <a:pt x="7867" y="1657"/>
                  </a:lnTo>
                  <a:lnTo>
                    <a:pt x="7867" y="1657"/>
                  </a:lnTo>
                  <a:lnTo>
                    <a:pt x="7818" y="1487"/>
                  </a:lnTo>
                  <a:lnTo>
                    <a:pt x="7599" y="317"/>
                  </a:lnTo>
                  <a:lnTo>
                    <a:pt x="7599" y="317"/>
                  </a:lnTo>
                  <a:lnTo>
                    <a:pt x="7575" y="196"/>
                  </a:lnTo>
                  <a:lnTo>
                    <a:pt x="7526" y="98"/>
                  </a:lnTo>
                  <a:lnTo>
                    <a:pt x="7477" y="50"/>
                  </a:lnTo>
                  <a:lnTo>
                    <a:pt x="7404" y="1"/>
                  </a:lnTo>
                  <a:lnTo>
                    <a:pt x="7331" y="1"/>
                  </a:lnTo>
                  <a:lnTo>
                    <a:pt x="7234" y="25"/>
                  </a:lnTo>
                  <a:lnTo>
                    <a:pt x="7161" y="74"/>
                  </a:lnTo>
                  <a:lnTo>
                    <a:pt x="7063" y="147"/>
                  </a:lnTo>
                  <a:lnTo>
                    <a:pt x="5432" y="1754"/>
                  </a:lnTo>
                  <a:lnTo>
                    <a:pt x="5432" y="1754"/>
                  </a:lnTo>
                  <a:lnTo>
                    <a:pt x="5358" y="1852"/>
                  </a:lnTo>
                  <a:lnTo>
                    <a:pt x="5285" y="1974"/>
                  </a:lnTo>
                  <a:lnTo>
                    <a:pt x="5212" y="2120"/>
                  </a:lnTo>
                  <a:lnTo>
                    <a:pt x="5164" y="2242"/>
                  </a:lnTo>
                  <a:lnTo>
                    <a:pt x="5139" y="2388"/>
                  </a:lnTo>
                  <a:lnTo>
                    <a:pt x="5115" y="2534"/>
                  </a:lnTo>
                  <a:lnTo>
                    <a:pt x="5115" y="2680"/>
                  </a:lnTo>
                  <a:lnTo>
                    <a:pt x="5115" y="2802"/>
                  </a:lnTo>
                  <a:lnTo>
                    <a:pt x="5334" y="3971"/>
                  </a:lnTo>
                  <a:lnTo>
                    <a:pt x="5334" y="3971"/>
                  </a:lnTo>
                  <a:lnTo>
                    <a:pt x="5383" y="4141"/>
                  </a:lnTo>
                  <a:lnTo>
                    <a:pt x="147" y="9378"/>
                  </a:lnTo>
                  <a:lnTo>
                    <a:pt x="147" y="9378"/>
                  </a:lnTo>
                  <a:lnTo>
                    <a:pt x="73" y="9451"/>
                  </a:lnTo>
                  <a:lnTo>
                    <a:pt x="25" y="9548"/>
                  </a:lnTo>
                  <a:lnTo>
                    <a:pt x="0" y="9645"/>
                  </a:lnTo>
                  <a:lnTo>
                    <a:pt x="0" y="9718"/>
                  </a:lnTo>
                  <a:lnTo>
                    <a:pt x="0" y="9816"/>
                  </a:lnTo>
                  <a:lnTo>
                    <a:pt x="25" y="9913"/>
                  </a:lnTo>
                  <a:lnTo>
                    <a:pt x="73" y="9986"/>
                  </a:lnTo>
                  <a:lnTo>
                    <a:pt x="147" y="10059"/>
                  </a:lnTo>
                  <a:lnTo>
                    <a:pt x="147" y="10059"/>
                  </a:lnTo>
                  <a:lnTo>
                    <a:pt x="220" y="10133"/>
                  </a:lnTo>
                  <a:lnTo>
                    <a:pt x="293" y="10181"/>
                  </a:lnTo>
                  <a:lnTo>
                    <a:pt x="390" y="10206"/>
                  </a:lnTo>
                  <a:lnTo>
                    <a:pt x="488" y="10206"/>
                  </a:lnTo>
                  <a:lnTo>
                    <a:pt x="488" y="10206"/>
                  </a:lnTo>
                  <a:lnTo>
                    <a:pt x="585" y="10206"/>
                  </a:lnTo>
                  <a:lnTo>
                    <a:pt x="658" y="10181"/>
                  </a:lnTo>
                  <a:lnTo>
                    <a:pt x="755" y="10133"/>
                  </a:lnTo>
                  <a:lnTo>
                    <a:pt x="828" y="10059"/>
                  </a:lnTo>
                  <a:lnTo>
                    <a:pt x="6187" y="4726"/>
                  </a:lnTo>
                  <a:lnTo>
                    <a:pt x="7234" y="4896"/>
                  </a:lnTo>
                  <a:lnTo>
                    <a:pt x="7234" y="4896"/>
                  </a:lnTo>
                  <a:lnTo>
                    <a:pt x="7356" y="4921"/>
                  </a:lnTo>
                  <a:lnTo>
                    <a:pt x="7502" y="4921"/>
                  </a:lnTo>
                  <a:lnTo>
                    <a:pt x="7624" y="4896"/>
                  </a:lnTo>
                  <a:lnTo>
                    <a:pt x="7770" y="4848"/>
                  </a:lnTo>
                  <a:lnTo>
                    <a:pt x="7916" y="4799"/>
                  </a:lnTo>
                  <a:lnTo>
                    <a:pt x="8038" y="4750"/>
                  </a:lnTo>
                  <a:lnTo>
                    <a:pt x="8159" y="4677"/>
                  </a:lnTo>
                  <a:lnTo>
                    <a:pt x="8257" y="4580"/>
                  </a:lnTo>
                  <a:lnTo>
                    <a:pt x="9889" y="2948"/>
                  </a:lnTo>
                  <a:lnTo>
                    <a:pt x="9889" y="2948"/>
                  </a:lnTo>
                  <a:lnTo>
                    <a:pt x="9962" y="2875"/>
                  </a:lnTo>
                  <a:lnTo>
                    <a:pt x="10010" y="2777"/>
                  </a:lnTo>
                  <a:lnTo>
                    <a:pt x="10035" y="2704"/>
                  </a:lnTo>
                  <a:lnTo>
                    <a:pt x="10010" y="2607"/>
                  </a:lnTo>
                  <a:lnTo>
                    <a:pt x="9986" y="2558"/>
                  </a:lnTo>
                  <a:lnTo>
                    <a:pt x="9913" y="2485"/>
                  </a:lnTo>
                  <a:lnTo>
                    <a:pt x="9815" y="2436"/>
                  </a:lnTo>
                  <a:lnTo>
                    <a:pt x="9718" y="2412"/>
                  </a:lnTo>
                  <a:lnTo>
                    <a:pt x="9718" y="2412"/>
                  </a:lnTo>
                  <a:close/>
                </a:path>
              </a:pathLst>
            </a:custGeom>
            <a:noFill/>
            <a:ln w="19050" cap="rnd" cmpd="sng">
              <a:solidFill>
                <a:srgbClr val="FF98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Tree>
    <p:extLst>
      <p:ext uri="{BB962C8B-B14F-4D97-AF65-F5344CB8AC3E}">
        <p14:creationId xmlns:p14="http://schemas.microsoft.com/office/powerpoint/2010/main" val="339189400"/>
      </p:ext>
    </p:extLst>
  </p:cSld>
  <p:clrMapOvr>
    <a:masterClrMapping/>
  </p:clrMapOvr>
</p:sld>
</file>

<file path=ppt/theme/theme1.xml><?xml version="1.0" encoding="utf-8"?>
<a:theme xmlns:a="http://schemas.openxmlformats.org/drawingml/2006/main" name="Salerio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880</TotalTime>
  <Words>5319</Words>
  <Application>Microsoft Office PowerPoint</Application>
  <PresentationFormat>On-screen Show (16:9)</PresentationFormat>
  <Paragraphs>496</Paragraphs>
  <Slides>37</Slides>
  <Notes>37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Times New Roman</vt:lpstr>
      <vt:lpstr>Arvo</vt:lpstr>
      <vt:lpstr>Roboto Condensed Light</vt:lpstr>
      <vt:lpstr>Arial</vt:lpstr>
      <vt:lpstr>Calibri</vt:lpstr>
      <vt:lpstr>Roboto Condensed</vt:lpstr>
      <vt:lpstr>Salerio template</vt:lpstr>
      <vt:lpstr>Using business analytics to support our values</vt:lpstr>
      <vt:lpstr>Katharine Macy</vt:lpstr>
      <vt:lpstr>Library Context &amp; Values</vt:lpstr>
      <vt:lpstr>6%</vt:lpstr>
      <vt:lpstr>Ithaka S&amp;R</vt:lpstr>
      <vt:lpstr>PowerPoint Presentation</vt:lpstr>
      <vt:lpstr>ALA Core Values of Librarianship</vt:lpstr>
      <vt:lpstr>Values driven goal setting process</vt:lpstr>
      <vt:lpstr>Values driven goal setting example 1</vt:lpstr>
      <vt:lpstr>Values driven goal setting example 2</vt:lpstr>
      <vt:lpstr>Values driven goal setting example 3</vt:lpstr>
      <vt:lpstr>Values driven assessment planning</vt:lpstr>
      <vt:lpstr>Business Analytics</vt:lpstr>
      <vt:lpstr>Business analysis to support collections</vt:lpstr>
      <vt:lpstr>PowerPoint Presentation</vt:lpstr>
      <vt:lpstr>Metrics</vt:lpstr>
      <vt:lpstr>Price Sensitivity</vt:lpstr>
      <vt:lpstr>Four factors that influence price sensitivity</vt:lpstr>
      <vt:lpstr>Metrics to determine price sensitivity factors</vt:lpstr>
      <vt:lpstr>Data sources</vt:lpstr>
      <vt:lpstr>Analysis tools &amp; software</vt:lpstr>
      <vt:lpstr>PowerPoint Presentation</vt:lpstr>
      <vt:lpstr>PowerPoint Presentation</vt:lpstr>
      <vt:lpstr>PowerPoint Presentation</vt:lpstr>
      <vt:lpstr>Setting priorities for deeper review</vt:lpstr>
      <vt:lpstr>Pareto analysis aka 80/20 rule</vt:lpstr>
      <vt:lpstr>One bite at a time…</vt:lpstr>
      <vt:lpstr>PowerPoint Presentation</vt:lpstr>
      <vt:lpstr>Stakeholder Analysis</vt:lpstr>
      <vt:lpstr>Stakeholder map</vt:lpstr>
      <vt:lpstr>Subject liaison expertise is critical for success</vt:lpstr>
      <vt:lpstr>Subject liaison expertise is critical for success</vt:lpstr>
      <vt:lpstr>Subject liaison expertise is critical for success</vt:lpstr>
      <vt:lpstr>Closing the loop</vt:lpstr>
      <vt:lpstr>Business tools for fostering growth mindset</vt:lpstr>
      <vt:lpstr>Final thoughts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dc:creator>Macy, Katharine</dc:creator>
  <cp:lastModifiedBy>Macy, Katharine</cp:lastModifiedBy>
  <cp:revision>62</cp:revision>
  <cp:lastPrinted>2019-08-07T20:03:09Z</cp:lastPrinted>
  <dcterms:modified xsi:type="dcterms:W3CDTF">2019-08-07T20:45:29Z</dcterms:modified>
</cp:coreProperties>
</file>