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2.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xml" ContentType="application/vnd.openxmlformats-officedocument.presentationml.slide+xml"/>
  <Override PartName="/ppt/slides/slide16.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17.xml" ContentType="application/vnd.openxmlformats-officedocument.presentationml.slide+xml"/>
  <Override PartName="/ppt/slides/slide25.xml" ContentType="application/vnd.openxmlformats-officedocument.presentationml.slide+xml"/>
  <Override PartName="/ppt/slides/slide23.xml" ContentType="application/vnd.openxmlformats-officedocument.presentationml.slide+xml"/>
  <Override PartName="/ppt/slides/slide19.xml" ContentType="application/vnd.openxmlformats-officedocument.presentationml.slide+xml"/>
  <Override PartName="/ppt/slides/slide24.xml" ContentType="application/vnd.openxmlformats-officedocument.presentationml.slide+xml"/>
  <Override PartName="/ppt/slides/slide20.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slideLayouts/slideLayout15.xml" ContentType="application/vnd.openxmlformats-officedocument.presentationml.slideLayou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slideLayouts/slideLayout14.xml" ContentType="application/vnd.openxmlformats-officedocument.presentationml.slideLayout+xml"/>
  <Override PartName="/ppt/notesSlides/notesSlide13.xml" ContentType="application/vnd.openxmlformats-officedocument.presentationml.notesSlide+xml"/>
  <Override PartName="/ppt/slideLayouts/slideLayout13.xml" ContentType="application/vnd.openxmlformats-officedocument.presentationml.slideLayout+xml"/>
  <Override PartName="/ppt/notesSlides/notesSlide2.xml" ContentType="application/vnd.openxmlformats-officedocument.presentationml.notesSlide+xml"/>
  <Override PartName="/ppt/slideLayouts/slideLayout12.xml" ContentType="application/vnd.openxmlformats-officedocument.presentationml.slideLayout+xml"/>
  <Override PartName="/ppt/notesSlides/notesSlide10.xml" ContentType="application/vnd.openxmlformats-officedocument.presentationml.notesSlid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1.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16.xml" ContentType="application/vnd.openxmlformats-officedocument.presentationml.notesSlide+xml"/>
  <Override PartName="/ppt/notesSlides/notesSlide21.xml" ContentType="application/vnd.openxmlformats-officedocument.presentationml.notesSlide+xml"/>
  <Override PartName="/ppt/slideLayouts/slideLayout5.xml" ContentType="application/vnd.openxmlformats-officedocument.presentationml.slideLayout+xml"/>
  <Override PartName="/ppt/notesSlides/notesSlide22.xml" ContentType="application/vnd.openxmlformats-officedocument.presentationml.notesSlide+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slideLayouts/slideLayout10.xml" ContentType="application/vnd.openxmlformats-officedocument.presentationml.slideLayout+xml"/>
  <Override PartName="/ppt/notesSlides/notesSlide17.xml" ContentType="application/vnd.openxmlformats-officedocument.presentationml.notesSlide+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notesSlides/notesSlide20.xml" ContentType="application/vnd.openxmlformats-officedocument.presentationml.notesSlide+xml"/>
  <Override PartName="/ppt/notesSlides/notesSlide19.xml" ContentType="application/vnd.openxmlformats-officedocument.presentationml.notesSlide+xml"/>
  <Override PartName="/ppt/notesSlides/notesSlide18.xml" ContentType="application/vnd.openxmlformats-officedocument.presentationml.notesSlid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2"/>
  </p:notesMasterIdLst>
  <p:sldIdLst>
    <p:sldId id="256" r:id="rId2"/>
    <p:sldId id="262" r:id="rId3"/>
    <p:sldId id="290" r:id="rId4"/>
    <p:sldId id="293" r:id="rId5"/>
    <p:sldId id="292" r:id="rId6"/>
    <p:sldId id="287" r:id="rId7"/>
    <p:sldId id="288" r:id="rId8"/>
    <p:sldId id="286" r:id="rId9"/>
    <p:sldId id="259" r:id="rId10"/>
    <p:sldId id="279" r:id="rId11"/>
    <p:sldId id="299" r:id="rId12"/>
    <p:sldId id="261" r:id="rId13"/>
    <p:sldId id="298" r:id="rId14"/>
    <p:sldId id="270" r:id="rId15"/>
    <p:sldId id="271" r:id="rId16"/>
    <p:sldId id="272" r:id="rId17"/>
    <p:sldId id="258" r:id="rId18"/>
    <p:sldId id="269" r:id="rId19"/>
    <p:sldId id="295" r:id="rId20"/>
    <p:sldId id="273" r:id="rId21"/>
    <p:sldId id="296" r:id="rId22"/>
    <p:sldId id="300" r:id="rId23"/>
    <p:sldId id="301" r:id="rId24"/>
    <p:sldId id="267" r:id="rId25"/>
    <p:sldId id="275" r:id="rId26"/>
    <p:sldId id="276" r:id="rId27"/>
    <p:sldId id="277" r:id="rId28"/>
    <p:sldId id="297" r:id="rId29"/>
    <p:sldId id="302"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31" autoAdjust="0"/>
    <p:restoredTop sz="83284" autoAdjust="0"/>
  </p:normalViewPr>
  <p:slideViewPr>
    <p:cSldViewPr snapToGrid="0">
      <p:cViewPr varScale="1">
        <p:scale>
          <a:sx n="76" d="100"/>
          <a:sy n="76" d="100"/>
        </p:scale>
        <p:origin x="114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3.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FBFB2F-DCA8-4DA8-B257-9ED8180335C1}" type="datetimeFigureOut">
              <a:rPr lang="en-US" smtClean="0"/>
              <a:t>10/23/2018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E9DF9A-B990-4DA0-9979-3660A6DA7F4B}" type="slidenum">
              <a:rPr lang="en-US" smtClean="0"/>
              <a:t>‹#›</a:t>
            </a:fld>
            <a:endParaRPr lang="en-US"/>
          </a:p>
        </p:txBody>
      </p:sp>
    </p:spTree>
    <p:extLst>
      <p:ext uri="{BB962C8B-B14F-4D97-AF65-F5344CB8AC3E}">
        <p14:creationId xmlns:p14="http://schemas.microsoft.com/office/powerpoint/2010/main" val="3528042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a:t>
            </a:r>
            <a:r>
              <a:rPr lang="en-US" baseline="0" dirty="0" smtClean="0"/>
              <a:t> you for taking an hour of your time to spend with me talking about space! Quick reminder, please do not take photos of the slides. I will be happy to share my </a:t>
            </a:r>
            <a:r>
              <a:rPr lang="en-US" baseline="0" dirty="0" err="1" smtClean="0"/>
              <a:t>powerpoint</a:t>
            </a:r>
            <a:r>
              <a:rPr lang="en-US" baseline="0" dirty="0" smtClean="0"/>
              <a:t> with you via email.</a:t>
            </a:r>
          </a:p>
          <a:p>
            <a:endParaRPr lang="en-US" baseline="0" dirty="0" smtClean="0"/>
          </a:p>
          <a:p>
            <a:r>
              <a:rPr lang="en-US" baseline="0" dirty="0" smtClean="0"/>
              <a:t>When everyone walked in the room the same question was asked over and over consciously or unconsciously…where do I sit. </a:t>
            </a:r>
          </a:p>
          <a:p>
            <a:r>
              <a:rPr lang="en-US" baseline="0" dirty="0" smtClean="0"/>
              <a:t>We all have a set of criteria that we use to base our own internal experience of space which informs our decisions. </a:t>
            </a:r>
          </a:p>
          <a:p>
            <a:r>
              <a:rPr lang="en-US" baseline="0" dirty="0" smtClean="0"/>
              <a:t>If you chose the “right” choice that means that we are in a comfortable spot and are able to engage in this talk. </a:t>
            </a:r>
          </a:p>
          <a:p>
            <a:r>
              <a:rPr lang="en-US" baseline="0" dirty="0" smtClean="0"/>
              <a:t>If we choose the “wrong” spot then we are uncomfortable, distracted, less engaged. </a:t>
            </a:r>
          </a:p>
          <a:p>
            <a:r>
              <a:rPr lang="en-US" baseline="0" dirty="0" smtClean="0"/>
              <a:t>W</a:t>
            </a:r>
            <a:r>
              <a:rPr lang="en-US" dirty="0" smtClean="0"/>
              <a:t>hen you selected your seat, were you aware of how much space you wanted?</a:t>
            </a:r>
            <a:r>
              <a:rPr lang="en-US" baseline="0" dirty="0" smtClean="0"/>
              <a:t> A</a:t>
            </a:r>
            <a:r>
              <a:rPr lang="en-US" dirty="0" smtClean="0"/>
              <a:t> neighbor, a chair in between or a whole row to yourself. Did you sit towards that back for any easy get away or directly up front?</a:t>
            </a:r>
            <a:r>
              <a:rPr lang="en-US" baseline="0" dirty="0" smtClean="0"/>
              <a:t> </a:t>
            </a:r>
            <a:endParaRPr lang="en-US" dirty="0" smtClean="0"/>
          </a:p>
          <a:p>
            <a:endParaRPr lang="en-US" dirty="0" smtClean="0"/>
          </a:p>
          <a:p>
            <a:r>
              <a:rPr lang="en-US" dirty="0" smtClean="0"/>
              <a:t>Question, Is the amount of space you have right now enough, too much, or too little</a:t>
            </a:r>
            <a:r>
              <a:rPr lang="en-US" baseline="0" dirty="0" smtClean="0"/>
              <a:t>?</a:t>
            </a:r>
          </a:p>
          <a:p>
            <a:r>
              <a:rPr lang="en-US" baseline="0" dirty="0" smtClean="0"/>
              <a:t> </a:t>
            </a:r>
          </a:p>
          <a:p>
            <a:r>
              <a:rPr lang="en-US" baseline="0" dirty="0" smtClean="0"/>
              <a:t>Exploring space and the criteria we chose that informs are decision can be challenging especially for our clients, who space both internal and external may be scary, overwhelming, and dangerous. </a:t>
            </a:r>
            <a:endParaRPr lang="en-US" dirty="0" smtClean="0"/>
          </a:p>
        </p:txBody>
      </p:sp>
      <p:sp>
        <p:nvSpPr>
          <p:cNvPr id="4" name="Slide Number Placeholder 3"/>
          <p:cNvSpPr>
            <a:spLocks noGrp="1"/>
          </p:cNvSpPr>
          <p:nvPr>
            <p:ph type="sldNum" sz="quarter" idx="10"/>
          </p:nvPr>
        </p:nvSpPr>
        <p:spPr/>
        <p:txBody>
          <a:bodyPr/>
          <a:lstStyle/>
          <a:p>
            <a:fld id="{CFE9DF9A-B990-4DA0-9979-3660A6DA7F4B}" type="slidenum">
              <a:rPr lang="en-US" smtClean="0"/>
              <a:t>2</a:t>
            </a:fld>
            <a:endParaRPr lang="en-US"/>
          </a:p>
        </p:txBody>
      </p:sp>
    </p:spTree>
    <p:extLst>
      <p:ext uri="{BB962C8B-B14F-4D97-AF65-F5344CB8AC3E}">
        <p14:creationId xmlns:p14="http://schemas.microsoft.com/office/powerpoint/2010/main" val="4451586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Imagery created can serve as all </a:t>
            </a:r>
            <a:r>
              <a:rPr lang="en-US" dirty="0" err="1" smtClean="0"/>
              <a:t>selfobjects</a:t>
            </a:r>
            <a:r>
              <a:rPr lang="en-US" baseline="0" dirty="0" smtClean="0"/>
              <a:t> and ultimately when all merge… the transitional object is created.</a:t>
            </a:r>
          </a:p>
          <a:p>
            <a:endParaRPr lang="en-US" dirty="0" smtClean="0"/>
          </a:p>
          <a:p>
            <a:r>
              <a:rPr lang="en-US" dirty="0" smtClean="0"/>
              <a:t>The vivid memory of the earliest object relation occurs in the aesthetic moment when the person feels in deep rapport with the aesthetic object. </a:t>
            </a:r>
          </a:p>
          <a:p>
            <a:endParaRPr lang="en-US" dirty="0" smtClean="0"/>
          </a:p>
          <a:p>
            <a:r>
              <a:rPr lang="en-US" dirty="0" smtClean="0"/>
              <a:t>They merge the transformational</a:t>
            </a:r>
            <a:r>
              <a:rPr lang="en-US" baseline="0" dirty="0" smtClean="0"/>
              <a:t> and transactional into the transitional object that symbolizes the entirety of the therapeutic experience. Tangible reminder of felt experiences.  </a:t>
            </a:r>
            <a:endParaRPr lang="en-US" dirty="0"/>
          </a:p>
        </p:txBody>
      </p:sp>
      <p:sp>
        <p:nvSpPr>
          <p:cNvPr id="4" name="Slide Number Placeholder 3"/>
          <p:cNvSpPr>
            <a:spLocks noGrp="1"/>
          </p:cNvSpPr>
          <p:nvPr>
            <p:ph type="sldNum" sz="quarter" idx="10"/>
          </p:nvPr>
        </p:nvSpPr>
        <p:spPr/>
        <p:txBody>
          <a:bodyPr/>
          <a:lstStyle/>
          <a:p>
            <a:fld id="{CFE9DF9A-B990-4DA0-9979-3660A6DA7F4B}" type="slidenum">
              <a:rPr lang="en-US" smtClean="0"/>
              <a:t>13</a:t>
            </a:fld>
            <a:endParaRPr lang="en-US"/>
          </a:p>
        </p:txBody>
      </p:sp>
    </p:spTree>
    <p:extLst>
      <p:ext uri="{BB962C8B-B14F-4D97-AF65-F5344CB8AC3E}">
        <p14:creationId xmlns:p14="http://schemas.microsoft.com/office/powerpoint/2010/main" val="13864619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ARISE- Relaxation</a:t>
            </a:r>
            <a:r>
              <a:rPr lang="en-US" baseline="0" dirty="0" smtClean="0"/>
              <a:t> of cognitive acuity, ego capacity to reverse the regression, integration and meaning making of the experience.</a:t>
            </a:r>
            <a:endParaRPr lang="en-US" dirty="0"/>
          </a:p>
        </p:txBody>
      </p:sp>
      <p:sp>
        <p:nvSpPr>
          <p:cNvPr id="4" name="Slide Number Placeholder 3"/>
          <p:cNvSpPr>
            <a:spLocks noGrp="1"/>
          </p:cNvSpPr>
          <p:nvPr>
            <p:ph type="sldNum" sz="quarter" idx="10"/>
          </p:nvPr>
        </p:nvSpPr>
        <p:spPr/>
        <p:txBody>
          <a:bodyPr/>
          <a:lstStyle/>
          <a:p>
            <a:fld id="{CFE9DF9A-B990-4DA0-9979-3660A6DA7F4B}" type="slidenum">
              <a:rPr lang="en-US" smtClean="0"/>
              <a:t>14</a:t>
            </a:fld>
            <a:endParaRPr lang="en-US"/>
          </a:p>
        </p:txBody>
      </p:sp>
    </p:spTree>
    <p:extLst>
      <p:ext uri="{BB962C8B-B14F-4D97-AF65-F5344CB8AC3E}">
        <p14:creationId xmlns:p14="http://schemas.microsoft.com/office/powerpoint/2010/main" val="29497517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CT</a:t>
            </a:r>
          </a:p>
          <a:p>
            <a:r>
              <a:rPr lang="en-US" dirty="0" smtClean="0"/>
              <a:t>Anorexia</a:t>
            </a:r>
            <a:r>
              <a:rPr lang="en-US" baseline="0" dirty="0" smtClean="0"/>
              <a:t> purging type</a:t>
            </a:r>
          </a:p>
          <a:p>
            <a:r>
              <a:rPr lang="en-US" baseline="0" dirty="0" err="1" smtClean="0"/>
              <a:t>Epilespy</a:t>
            </a:r>
            <a:endParaRPr lang="en-US" baseline="0" dirty="0" smtClean="0"/>
          </a:p>
          <a:p>
            <a:r>
              <a:rPr lang="en-US" baseline="0" dirty="0" smtClean="0"/>
              <a:t>Over exerciser</a:t>
            </a:r>
          </a:p>
          <a:p>
            <a:r>
              <a:rPr lang="en-US" baseline="0" dirty="0" smtClean="0"/>
              <a:t>OCD</a:t>
            </a:r>
          </a:p>
          <a:p>
            <a:endParaRPr lang="en-US" baseline="0" dirty="0" smtClean="0"/>
          </a:p>
          <a:p>
            <a:r>
              <a:rPr lang="en-US" baseline="0" dirty="0" smtClean="0"/>
              <a:t>Only worked on the table. She would wear layers and take off her shoes, sweatshirt and it would be on the floor or covering her mid section</a:t>
            </a:r>
          </a:p>
          <a:p>
            <a:r>
              <a:rPr lang="en-US" baseline="0" dirty="0" smtClean="0"/>
              <a:t>Returned from treatment and needed daily support. Art therapy was added to build her a supportive team.</a:t>
            </a:r>
            <a:endParaRPr lang="en-US" dirty="0"/>
          </a:p>
        </p:txBody>
      </p:sp>
      <p:sp>
        <p:nvSpPr>
          <p:cNvPr id="4" name="Slide Number Placeholder 3"/>
          <p:cNvSpPr>
            <a:spLocks noGrp="1"/>
          </p:cNvSpPr>
          <p:nvPr>
            <p:ph type="sldNum" sz="quarter" idx="10"/>
          </p:nvPr>
        </p:nvSpPr>
        <p:spPr/>
        <p:txBody>
          <a:bodyPr/>
          <a:lstStyle/>
          <a:p>
            <a:fld id="{CFE9DF9A-B990-4DA0-9979-3660A6DA7F4B}" type="slidenum">
              <a:rPr lang="en-US" smtClean="0"/>
              <a:t>18</a:t>
            </a:fld>
            <a:endParaRPr lang="en-US"/>
          </a:p>
        </p:txBody>
      </p:sp>
    </p:spTree>
    <p:extLst>
      <p:ext uri="{BB962C8B-B14F-4D97-AF65-F5344CB8AC3E}">
        <p14:creationId xmlns:p14="http://schemas.microsoft.com/office/powerpoint/2010/main" val="32979582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Just to be clear, I refuse to draw,</a:t>
            </a:r>
            <a:r>
              <a:rPr lang="en-US" baseline="0" dirty="0" smtClean="0"/>
              <a:t> collage, or make anything that means  anything. I never went to art therapy and treatment because I thought it was stupid. I thought all of those people, coloring pictures and mailing them home to their families and kids were ridiculous. I couldn’t even imagine doing that! </a:t>
            </a:r>
          </a:p>
          <a:p>
            <a:endParaRPr lang="en-US" baseline="0" dirty="0" smtClean="0"/>
          </a:p>
          <a:p>
            <a:r>
              <a:rPr lang="en-US" baseline="0" dirty="0" smtClean="0"/>
              <a:t>So, what do you want me to do? </a:t>
            </a:r>
          </a:p>
          <a:p>
            <a:endParaRPr lang="en-US" baseline="0" dirty="0" smtClean="0"/>
          </a:p>
          <a:p>
            <a:r>
              <a:rPr lang="en-US" baseline="0" dirty="0" smtClean="0"/>
              <a:t>I provided her a circle with the goal of this therapy space being a place where she can feel safe, contained, held. She also “had” to see me so time was the transactional object. I asked her to draw a continuous line inside, outside…</a:t>
            </a:r>
          </a:p>
          <a:p>
            <a:endParaRPr lang="en-US" baseline="0" dirty="0" smtClean="0"/>
          </a:p>
          <a:p>
            <a:r>
              <a:rPr lang="en-US" baseline="0" dirty="0" smtClean="0"/>
              <a:t>Do you have a ruler?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CFE9DF9A-B990-4DA0-9979-3660A6DA7F4B}" type="slidenum">
              <a:rPr lang="en-US" smtClean="0"/>
              <a:t>19</a:t>
            </a:fld>
            <a:endParaRPr lang="en-US"/>
          </a:p>
        </p:txBody>
      </p:sp>
    </p:spTree>
    <p:extLst>
      <p:ext uri="{BB962C8B-B14F-4D97-AF65-F5344CB8AC3E}">
        <p14:creationId xmlns:p14="http://schemas.microsoft.com/office/powerpoint/2010/main" val="5297538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She is the tissue paper and I am the glue. </a:t>
            </a:r>
            <a:endParaRPr lang="en-US" dirty="0"/>
          </a:p>
        </p:txBody>
      </p:sp>
      <p:sp>
        <p:nvSpPr>
          <p:cNvPr id="4" name="Slide Number Placeholder 3"/>
          <p:cNvSpPr>
            <a:spLocks noGrp="1"/>
          </p:cNvSpPr>
          <p:nvPr>
            <p:ph type="sldNum" sz="quarter" idx="10"/>
          </p:nvPr>
        </p:nvSpPr>
        <p:spPr/>
        <p:txBody>
          <a:bodyPr/>
          <a:lstStyle/>
          <a:p>
            <a:fld id="{CFE9DF9A-B990-4DA0-9979-3660A6DA7F4B}" type="slidenum">
              <a:rPr lang="en-US" smtClean="0"/>
              <a:t>20</a:t>
            </a:fld>
            <a:endParaRPr lang="en-US"/>
          </a:p>
        </p:txBody>
      </p:sp>
    </p:spTree>
    <p:extLst>
      <p:ext uri="{BB962C8B-B14F-4D97-AF65-F5344CB8AC3E}">
        <p14:creationId xmlns:p14="http://schemas.microsoft.com/office/powerpoint/2010/main" val="31703499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Bracelets</a:t>
            </a:r>
            <a:r>
              <a:rPr lang="en-US" baseline="0" dirty="0" smtClean="0"/>
              <a:t>, hopefully that it may represent the transitional object. She returned to treatment… </a:t>
            </a:r>
            <a:endParaRPr lang="en-US" dirty="0"/>
          </a:p>
        </p:txBody>
      </p:sp>
      <p:sp>
        <p:nvSpPr>
          <p:cNvPr id="4" name="Slide Number Placeholder 3"/>
          <p:cNvSpPr>
            <a:spLocks noGrp="1"/>
          </p:cNvSpPr>
          <p:nvPr>
            <p:ph type="sldNum" sz="quarter" idx="10"/>
          </p:nvPr>
        </p:nvSpPr>
        <p:spPr/>
        <p:txBody>
          <a:bodyPr/>
          <a:lstStyle/>
          <a:p>
            <a:fld id="{CFE9DF9A-B990-4DA0-9979-3660A6DA7F4B}" type="slidenum">
              <a:rPr lang="en-US" smtClean="0"/>
              <a:t>21</a:t>
            </a:fld>
            <a:endParaRPr lang="en-US"/>
          </a:p>
        </p:txBody>
      </p:sp>
    </p:spTree>
    <p:extLst>
      <p:ext uri="{BB962C8B-B14F-4D97-AF65-F5344CB8AC3E}">
        <p14:creationId xmlns:p14="http://schemas.microsoft.com/office/powerpoint/2010/main" val="4404050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Eating disorder in the past, present,</a:t>
            </a:r>
            <a:r>
              <a:rPr lang="en-US" baseline="0" dirty="0" smtClean="0"/>
              <a:t> future/recovery</a:t>
            </a:r>
          </a:p>
          <a:p>
            <a:r>
              <a:rPr lang="en-US" baseline="0" dirty="0" smtClean="0"/>
              <a:t>Created at the table after the return of restrictive behaviors and self-harm. </a:t>
            </a:r>
          </a:p>
          <a:p>
            <a:r>
              <a:rPr lang="en-US" baseline="0" dirty="0" smtClean="0"/>
              <a:t>Symbolic language- blue = healthy, yellow= anxiety, green = eating disorder, pink= self-harm</a:t>
            </a:r>
          </a:p>
          <a:p>
            <a:r>
              <a:rPr lang="en-US" baseline="0" dirty="0" smtClean="0"/>
              <a:t>Use of materials may mirror the use of food, and it did for this client. She selected paper, a ruler, an x-</a:t>
            </a:r>
            <a:r>
              <a:rPr lang="en-US" baseline="0" dirty="0" err="1" smtClean="0"/>
              <a:t>acto</a:t>
            </a:r>
            <a:r>
              <a:rPr lang="en-US" baseline="0" dirty="0" smtClean="0"/>
              <a:t> knife, glue stick.</a:t>
            </a:r>
          </a:p>
        </p:txBody>
      </p:sp>
      <p:sp>
        <p:nvSpPr>
          <p:cNvPr id="4" name="Slide Number Placeholder 3"/>
          <p:cNvSpPr>
            <a:spLocks noGrp="1"/>
          </p:cNvSpPr>
          <p:nvPr>
            <p:ph type="sldNum" sz="quarter" idx="10"/>
          </p:nvPr>
        </p:nvSpPr>
        <p:spPr/>
        <p:txBody>
          <a:bodyPr/>
          <a:lstStyle/>
          <a:p>
            <a:fld id="{CFE9DF9A-B990-4DA0-9979-3660A6DA7F4B}" type="slidenum">
              <a:rPr lang="en-US" smtClean="0"/>
              <a:t>22</a:t>
            </a:fld>
            <a:endParaRPr lang="en-US"/>
          </a:p>
        </p:txBody>
      </p:sp>
    </p:spTree>
    <p:extLst>
      <p:ext uri="{BB962C8B-B14F-4D97-AF65-F5344CB8AC3E}">
        <p14:creationId xmlns:p14="http://schemas.microsoft.com/office/powerpoint/2010/main" val="25706966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Food serves</a:t>
            </a:r>
            <a:r>
              <a:rPr lang="en-US" baseline="0" dirty="0" smtClean="0"/>
              <a:t> as the transactional object for many clients with eating disorders. Negotiating the rules around food with themselves and their treatment team is a constant concern. </a:t>
            </a:r>
          </a:p>
          <a:p>
            <a:endParaRPr lang="en-US" baseline="0" dirty="0" smtClean="0"/>
          </a:p>
          <a:p>
            <a:r>
              <a:rPr lang="en-US" baseline="0" dirty="0" smtClean="0"/>
              <a:t>Shift from the table to the floor. The exploration of the healthy self. The transitional object is created.</a:t>
            </a:r>
            <a:endParaRPr lang="en-US" dirty="0"/>
          </a:p>
        </p:txBody>
      </p:sp>
      <p:sp>
        <p:nvSpPr>
          <p:cNvPr id="4" name="Slide Number Placeholder 3"/>
          <p:cNvSpPr>
            <a:spLocks noGrp="1"/>
          </p:cNvSpPr>
          <p:nvPr>
            <p:ph type="sldNum" sz="quarter" idx="10"/>
          </p:nvPr>
        </p:nvSpPr>
        <p:spPr/>
        <p:txBody>
          <a:bodyPr/>
          <a:lstStyle/>
          <a:p>
            <a:fld id="{CFE9DF9A-B990-4DA0-9979-3660A6DA7F4B}" type="slidenum">
              <a:rPr lang="en-US" smtClean="0"/>
              <a:t>23</a:t>
            </a:fld>
            <a:endParaRPr lang="en-US"/>
          </a:p>
        </p:txBody>
      </p:sp>
    </p:spTree>
    <p:extLst>
      <p:ext uri="{BB962C8B-B14F-4D97-AF65-F5344CB8AC3E}">
        <p14:creationId xmlns:p14="http://schemas.microsoft.com/office/powerpoint/2010/main" val="12882488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 demo</a:t>
            </a:r>
            <a:r>
              <a:rPr lang="en-US" baseline="0" dirty="0" smtClean="0"/>
              <a:t> info.</a:t>
            </a:r>
          </a:p>
          <a:p>
            <a:r>
              <a:rPr lang="en-US" baseline="0" dirty="0" smtClean="0"/>
              <a:t>Mother reached out to our practice in March terrified at the physical appearance of her daughter. A 19 year old former gymnast who in her freshman year of college survived on apples and running. 5’10 90 </a:t>
            </a:r>
            <a:r>
              <a:rPr lang="en-US" baseline="0" dirty="0" err="1" smtClean="0"/>
              <a:t>lbs</a:t>
            </a:r>
            <a:r>
              <a:rPr lang="en-US" baseline="0" dirty="0" smtClean="0"/>
              <a:t>… 14 BMI. Our recommendation was treatment but the family found a nutritionist who agreed to work with her 2x per week, track her weight, so she could complete her Freshman year.  When I met her she was cleared medically by the doctor, had gained about 20 </a:t>
            </a:r>
            <a:r>
              <a:rPr lang="en-US" baseline="0" dirty="0" err="1" smtClean="0"/>
              <a:t>lbs</a:t>
            </a:r>
            <a:r>
              <a:rPr lang="en-US" baseline="0" dirty="0" smtClean="0"/>
              <a:t>, now a 16 BMI. She would not make eye contact and answered my questions with mere utterances…yes, no, I don’t know, ok. She barely breathed, physically taking up no space, and sat without making an indent in the chair. </a:t>
            </a:r>
          </a:p>
          <a:p>
            <a:endParaRPr lang="en-US" baseline="0" dirty="0" smtClean="0"/>
          </a:p>
          <a:p>
            <a:r>
              <a:rPr lang="en-US" baseline="0" dirty="0" smtClean="0"/>
              <a:t>At this moment, I knew that the presence I carry in a space was going to drastically change. We start this session, like I do every intake, at the table. The most externally supported space in the room. </a:t>
            </a:r>
            <a:endParaRPr lang="en-US" dirty="0"/>
          </a:p>
        </p:txBody>
      </p:sp>
      <p:sp>
        <p:nvSpPr>
          <p:cNvPr id="4" name="Slide Number Placeholder 3"/>
          <p:cNvSpPr>
            <a:spLocks noGrp="1"/>
          </p:cNvSpPr>
          <p:nvPr>
            <p:ph type="sldNum" sz="quarter" idx="10"/>
          </p:nvPr>
        </p:nvSpPr>
        <p:spPr/>
        <p:txBody>
          <a:bodyPr/>
          <a:lstStyle/>
          <a:p>
            <a:fld id="{CFE9DF9A-B990-4DA0-9979-3660A6DA7F4B}" type="slidenum">
              <a:rPr lang="en-US" smtClean="0"/>
              <a:t>24</a:t>
            </a:fld>
            <a:endParaRPr lang="en-US"/>
          </a:p>
        </p:txBody>
      </p:sp>
    </p:spTree>
    <p:extLst>
      <p:ext uri="{BB962C8B-B14F-4D97-AF65-F5344CB8AC3E}">
        <p14:creationId xmlns:p14="http://schemas.microsoft.com/office/powerpoint/2010/main" val="22035578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a:t>
            </a:r>
          </a:p>
          <a:p>
            <a:r>
              <a:rPr lang="en-US" dirty="0" smtClean="0"/>
              <a:t>19</a:t>
            </a:r>
          </a:p>
          <a:p>
            <a:r>
              <a:rPr lang="en-US" dirty="0" smtClean="0"/>
              <a:t>BMI 14 at first contact 16 at intake</a:t>
            </a:r>
          </a:p>
          <a:p>
            <a:r>
              <a:rPr lang="en-US" dirty="0" smtClean="0"/>
              <a:t>5’10 90 </a:t>
            </a:r>
            <a:r>
              <a:rPr lang="en-US" dirty="0" err="1" smtClean="0"/>
              <a:t>ilbs</a:t>
            </a:r>
            <a:endParaRPr lang="en-US" dirty="0" smtClean="0"/>
          </a:p>
          <a:p>
            <a:endParaRPr lang="en-US" dirty="0" smtClean="0"/>
          </a:p>
          <a:p>
            <a:r>
              <a:rPr lang="en-US" dirty="0" smtClean="0"/>
              <a:t>Introduce yourself to me…</a:t>
            </a:r>
          </a:p>
          <a:p>
            <a:endParaRPr lang="en-US" dirty="0"/>
          </a:p>
        </p:txBody>
      </p:sp>
      <p:sp>
        <p:nvSpPr>
          <p:cNvPr id="4" name="Slide Number Placeholder 3"/>
          <p:cNvSpPr>
            <a:spLocks noGrp="1"/>
          </p:cNvSpPr>
          <p:nvPr>
            <p:ph type="sldNum" sz="quarter" idx="10"/>
          </p:nvPr>
        </p:nvSpPr>
        <p:spPr/>
        <p:txBody>
          <a:bodyPr/>
          <a:lstStyle/>
          <a:p>
            <a:fld id="{CFE9DF9A-B990-4DA0-9979-3660A6DA7F4B}" type="slidenum">
              <a:rPr lang="en-US" smtClean="0"/>
              <a:t>25</a:t>
            </a:fld>
            <a:endParaRPr lang="en-US"/>
          </a:p>
        </p:txBody>
      </p:sp>
    </p:spTree>
    <p:extLst>
      <p:ext uri="{BB962C8B-B14F-4D97-AF65-F5344CB8AC3E}">
        <p14:creationId xmlns:p14="http://schemas.microsoft.com/office/powerpoint/2010/main" val="33007682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Presentation</a:t>
            </a:r>
            <a:r>
              <a:rPr lang="en-US" baseline="0" dirty="0" smtClean="0"/>
              <a:t> looks at the various components of therapy through an object relations framework.</a:t>
            </a:r>
            <a:endParaRPr lang="en-US" dirty="0"/>
          </a:p>
        </p:txBody>
      </p:sp>
      <p:sp>
        <p:nvSpPr>
          <p:cNvPr id="4" name="Slide Number Placeholder 3"/>
          <p:cNvSpPr>
            <a:spLocks noGrp="1"/>
          </p:cNvSpPr>
          <p:nvPr>
            <p:ph type="sldNum" sz="quarter" idx="10"/>
          </p:nvPr>
        </p:nvSpPr>
        <p:spPr/>
        <p:txBody>
          <a:bodyPr/>
          <a:lstStyle/>
          <a:p>
            <a:fld id="{CFE9DF9A-B990-4DA0-9979-3660A6DA7F4B}" type="slidenum">
              <a:rPr lang="en-US" smtClean="0"/>
              <a:t>3</a:t>
            </a:fld>
            <a:endParaRPr lang="en-US"/>
          </a:p>
        </p:txBody>
      </p:sp>
    </p:spTree>
    <p:extLst>
      <p:ext uri="{BB962C8B-B14F-4D97-AF65-F5344CB8AC3E}">
        <p14:creationId xmlns:p14="http://schemas.microsoft.com/office/powerpoint/2010/main" val="25534555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several sessions, I suggest</a:t>
            </a:r>
            <a:r>
              <a:rPr lang="en-US" baseline="0" dirty="0" smtClean="0"/>
              <a:t> we move to the floor, sitting on the golden shag with a hard board as our creating surface.  where we work silently as a mirror her as she works with a variety of medium. She says very little, everything is “fine” or “ok.” One session, I provide her a circles and ask her to draw a line, it can be inside or outside, wherever the only rule is to start and stop on the edge of the circle provided. I direct her to just use lines, shapes, colors, patterns to fill in each section. She begins and invites me to work with her. This mandala takes us weeks to complete, but during the time, we talk and we don’t talk but we actively engage in a safe negotiation of space.</a:t>
            </a:r>
          </a:p>
          <a:p>
            <a:endParaRPr lang="en-US" dirty="0"/>
          </a:p>
        </p:txBody>
      </p:sp>
      <p:sp>
        <p:nvSpPr>
          <p:cNvPr id="4" name="Slide Number Placeholder 3"/>
          <p:cNvSpPr>
            <a:spLocks noGrp="1"/>
          </p:cNvSpPr>
          <p:nvPr>
            <p:ph type="sldNum" sz="quarter" idx="10"/>
          </p:nvPr>
        </p:nvSpPr>
        <p:spPr/>
        <p:txBody>
          <a:bodyPr/>
          <a:lstStyle/>
          <a:p>
            <a:fld id="{CFE9DF9A-B990-4DA0-9979-3660A6DA7F4B}" type="slidenum">
              <a:rPr lang="en-US" smtClean="0"/>
              <a:t>26</a:t>
            </a:fld>
            <a:endParaRPr lang="en-US"/>
          </a:p>
        </p:txBody>
      </p:sp>
    </p:spTree>
    <p:extLst>
      <p:ext uri="{BB962C8B-B14F-4D97-AF65-F5344CB8AC3E}">
        <p14:creationId xmlns:p14="http://schemas.microsoft.com/office/powerpoint/2010/main" val="8110060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create origami together, our paper pieces equally balanced to create stars. </a:t>
            </a:r>
            <a:endParaRPr lang="en-US" dirty="0"/>
          </a:p>
        </p:txBody>
      </p:sp>
      <p:sp>
        <p:nvSpPr>
          <p:cNvPr id="4" name="Slide Number Placeholder 3"/>
          <p:cNvSpPr>
            <a:spLocks noGrp="1"/>
          </p:cNvSpPr>
          <p:nvPr>
            <p:ph type="sldNum" sz="quarter" idx="10"/>
          </p:nvPr>
        </p:nvSpPr>
        <p:spPr/>
        <p:txBody>
          <a:bodyPr/>
          <a:lstStyle/>
          <a:p>
            <a:fld id="{CFE9DF9A-B990-4DA0-9979-3660A6DA7F4B}" type="slidenum">
              <a:rPr lang="en-US" smtClean="0"/>
              <a:t>27</a:t>
            </a:fld>
            <a:endParaRPr lang="en-US"/>
          </a:p>
        </p:txBody>
      </p:sp>
    </p:spTree>
    <p:extLst>
      <p:ext uri="{BB962C8B-B14F-4D97-AF65-F5344CB8AC3E}">
        <p14:creationId xmlns:p14="http://schemas.microsoft.com/office/powerpoint/2010/main" val="22694548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Playing in the metaphor…. The transitional object emerges as we sprawl on the floor, spilling</a:t>
            </a:r>
            <a:r>
              <a:rPr lang="en-US" baseline="0" dirty="0" smtClean="0"/>
              <a:t> off the “golden shag” boundaries and she begins to create, to take up more space,.</a:t>
            </a:r>
          </a:p>
          <a:p>
            <a:endParaRPr lang="en-US" baseline="0" dirty="0" smtClean="0"/>
          </a:p>
          <a:p>
            <a:r>
              <a:rPr lang="en-US" baseline="0" dirty="0" smtClean="0"/>
              <a:t>I have been waiting all week for this appointment! I have no one else I can talk to about this and I am really freaking.</a:t>
            </a:r>
          </a:p>
          <a:p>
            <a:endParaRPr lang="en-US" baseline="0" dirty="0" smtClean="0"/>
          </a:p>
          <a:p>
            <a:r>
              <a:rPr lang="en-US" baseline="0" dirty="0" smtClean="0"/>
              <a:t>Ah!!! Space as a clinical goal has been achieved. It was not fast and at times seemed like it was not going to happen. But a year and a half later, she entered therapy and owned it. She took up space.</a:t>
            </a:r>
            <a:endParaRPr lang="en-US" dirty="0"/>
          </a:p>
        </p:txBody>
      </p:sp>
      <p:sp>
        <p:nvSpPr>
          <p:cNvPr id="4" name="Slide Number Placeholder 3"/>
          <p:cNvSpPr>
            <a:spLocks noGrp="1"/>
          </p:cNvSpPr>
          <p:nvPr>
            <p:ph type="sldNum" sz="quarter" idx="10"/>
          </p:nvPr>
        </p:nvSpPr>
        <p:spPr/>
        <p:txBody>
          <a:bodyPr/>
          <a:lstStyle/>
          <a:p>
            <a:fld id="{CFE9DF9A-B990-4DA0-9979-3660A6DA7F4B}" type="slidenum">
              <a:rPr lang="en-US" smtClean="0"/>
              <a:t>28</a:t>
            </a:fld>
            <a:endParaRPr lang="en-US"/>
          </a:p>
        </p:txBody>
      </p:sp>
    </p:spTree>
    <p:extLst>
      <p:ext uri="{BB962C8B-B14F-4D97-AF65-F5344CB8AC3E}">
        <p14:creationId xmlns:p14="http://schemas.microsoft.com/office/powerpoint/2010/main" val="19006666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Killian &amp; </a:t>
            </a:r>
            <a:r>
              <a:rPr lang="en-US" dirty="0" err="1" smtClean="0"/>
              <a:t>Pretorious</a:t>
            </a:r>
            <a:r>
              <a:rPr lang="en-US" dirty="0" smtClean="0"/>
              <a:t>,</a:t>
            </a:r>
            <a:r>
              <a:rPr lang="en-US" baseline="0" dirty="0" smtClean="0"/>
              <a:t> 2009</a:t>
            </a:r>
          </a:p>
          <a:p>
            <a:endParaRPr lang="en-US" baseline="0" dirty="0" smtClean="0"/>
          </a:p>
        </p:txBody>
      </p:sp>
      <p:sp>
        <p:nvSpPr>
          <p:cNvPr id="4" name="Slide Number Placeholder 3"/>
          <p:cNvSpPr>
            <a:spLocks noGrp="1"/>
          </p:cNvSpPr>
          <p:nvPr>
            <p:ph type="sldNum" sz="quarter" idx="10"/>
          </p:nvPr>
        </p:nvSpPr>
        <p:spPr/>
        <p:txBody>
          <a:bodyPr/>
          <a:lstStyle/>
          <a:p>
            <a:fld id="{CFE9DF9A-B990-4DA0-9979-3660A6DA7F4B}" type="slidenum">
              <a:rPr lang="en-US" smtClean="0"/>
              <a:t>4</a:t>
            </a:fld>
            <a:endParaRPr lang="en-US"/>
          </a:p>
        </p:txBody>
      </p:sp>
    </p:spTree>
    <p:extLst>
      <p:ext uri="{BB962C8B-B14F-4D97-AF65-F5344CB8AC3E}">
        <p14:creationId xmlns:p14="http://schemas.microsoft.com/office/powerpoint/2010/main" val="18997881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E9DF9A-B990-4DA0-9979-3660A6DA7F4B}" type="slidenum">
              <a:rPr lang="en-US" smtClean="0"/>
              <a:t>5</a:t>
            </a:fld>
            <a:endParaRPr lang="en-US"/>
          </a:p>
        </p:txBody>
      </p:sp>
    </p:spTree>
    <p:extLst>
      <p:ext uri="{BB962C8B-B14F-4D97-AF65-F5344CB8AC3E}">
        <p14:creationId xmlns:p14="http://schemas.microsoft.com/office/powerpoint/2010/main" val="21458117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CFE9DF9A-B990-4DA0-9979-3660A6DA7F4B}" type="slidenum">
              <a:rPr lang="en-US" smtClean="0"/>
              <a:t>6</a:t>
            </a:fld>
            <a:endParaRPr lang="en-US"/>
          </a:p>
        </p:txBody>
      </p:sp>
    </p:spTree>
    <p:extLst>
      <p:ext uri="{BB962C8B-B14F-4D97-AF65-F5344CB8AC3E}">
        <p14:creationId xmlns:p14="http://schemas.microsoft.com/office/powerpoint/2010/main" val="13879540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On numerous occasions clients have talked about our waiting room. Particularly</a:t>
            </a:r>
            <a:r>
              <a:rPr lang="en-US" baseline="0" dirty="0" smtClean="0"/>
              <a:t> was a nice holding space it is.</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For example, I exit my</a:t>
            </a:r>
            <a:r>
              <a:rPr lang="en-US" baseline="0" dirty="0" smtClean="0"/>
              <a:t> office with a few minutes between sessions and my client is </a:t>
            </a:r>
            <a:r>
              <a:rPr lang="en-US" baseline="0" dirty="0" err="1" smtClean="0"/>
              <a:t>spralled</a:t>
            </a:r>
            <a:r>
              <a:rPr lang="en-US" baseline="0" dirty="0" smtClean="0"/>
              <a:t> out on the couch. At the start of our session, I ask her what was happening. She explains that she often thinks about coming to the office and jus sitting in the waiting room. She is able to completely relax here, and she has never had that experience before not even at home. This space, that transitional space between the outside world and the therapeutic space becomes the transformational object; that thinking about the waiting room while work as a means of changing her current situation or finding comfort, containment is an experientially felt experience.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Internal Experience of Space- early with fusion and separation, differentiation, and individuation that in the psychological sense put space between infant and mother. Robbins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internal space; integration of movement in the body and space</a:t>
            </a:r>
          </a:p>
          <a:p>
            <a:r>
              <a:rPr lang="en-US" dirty="0" smtClean="0"/>
              <a:t>“ By experiencing the </a:t>
            </a:r>
            <a:r>
              <a:rPr lang="en-US" dirty="0" err="1" smtClean="0"/>
              <a:t>innter</a:t>
            </a:r>
            <a:r>
              <a:rPr lang="en-US" dirty="0" smtClean="0"/>
              <a:t> representational world of patient, a transitional space is created which becomes the conduit for interpretative work in analytic therapy. “ p. 19 between therapists</a:t>
            </a:r>
          </a:p>
          <a:p>
            <a:r>
              <a:rPr lang="en-US" dirty="0" smtClean="0"/>
              <a:t>Space- physical space of the office/studio</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Ego boundaries and object constancy</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CFE9DF9A-B990-4DA0-9979-3660A6DA7F4B}" type="slidenum">
              <a:rPr lang="en-US" smtClean="0"/>
              <a:t>9</a:t>
            </a:fld>
            <a:endParaRPr lang="en-US"/>
          </a:p>
        </p:txBody>
      </p:sp>
    </p:spTree>
    <p:extLst>
      <p:ext uri="{BB962C8B-B14F-4D97-AF65-F5344CB8AC3E}">
        <p14:creationId xmlns:p14="http://schemas.microsoft.com/office/powerpoint/2010/main" val="39533340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Therapeutic space is . . . </a:t>
            </a:r>
            <a:endParaRPr lang="en-US" dirty="0"/>
          </a:p>
        </p:txBody>
      </p:sp>
      <p:sp>
        <p:nvSpPr>
          <p:cNvPr id="4" name="Slide Number Placeholder 3"/>
          <p:cNvSpPr>
            <a:spLocks noGrp="1"/>
          </p:cNvSpPr>
          <p:nvPr>
            <p:ph type="sldNum" sz="quarter" idx="10"/>
          </p:nvPr>
        </p:nvSpPr>
        <p:spPr/>
        <p:txBody>
          <a:bodyPr/>
          <a:lstStyle/>
          <a:p>
            <a:fld id="{CFE9DF9A-B990-4DA0-9979-3660A6DA7F4B}" type="slidenum">
              <a:rPr lang="en-US" smtClean="0"/>
              <a:t>10</a:t>
            </a:fld>
            <a:endParaRPr lang="en-US"/>
          </a:p>
        </p:txBody>
      </p:sp>
    </p:spTree>
    <p:extLst>
      <p:ext uri="{BB962C8B-B14F-4D97-AF65-F5344CB8AC3E}">
        <p14:creationId xmlns:p14="http://schemas.microsoft.com/office/powerpoint/2010/main" val="1440642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E9DF9A-B990-4DA0-9979-3660A6DA7F4B}" type="slidenum">
              <a:rPr lang="en-US" smtClean="0"/>
              <a:t>11</a:t>
            </a:fld>
            <a:endParaRPr lang="en-US"/>
          </a:p>
        </p:txBody>
      </p:sp>
    </p:spTree>
    <p:extLst>
      <p:ext uri="{BB962C8B-B14F-4D97-AF65-F5344CB8AC3E}">
        <p14:creationId xmlns:p14="http://schemas.microsoft.com/office/powerpoint/2010/main" val="1022273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Space explored and created by the space provided</a:t>
            </a:r>
          </a:p>
          <a:p>
            <a:endParaRPr lang="en-US" dirty="0" smtClean="0"/>
          </a:p>
          <a:p>
            <a:r>
              <a:rPr lang="en-US" dirty="0" smtClean="0"/>
              <a:t>Space is so much more that lines on a paper,</a:t>
            </a:r>
            <a:r>
              <a:rPr lang="en-US" baseline="0" dirty="0" smtClean="0"/>
              <a:t> air around a sculpture, or the floorplan of our workspace.</a:t>
            </a:r>
          </a:p>
          <a:p>
            <a:endParaRPr lang="en-US" baseline="0" dirty="0" smtClean="0"/>
          </a:p>
          <a:p>
            <a:r>
              <a:rPr lang="en-US" baseline="0" dirty="0" smtClean="0"/>
              <a:t>The experience of space occurs on the opening of the office door, the space where your clients wait or the lack there of a “transitional space” between the outside of the art therapy space and the inside, to the physical space of the office.</a:t>
            </a:r>
          </a:p>
          <a:p>
            <a:endParaRPr lang="en-US" baseline="0" dirty="0" smtClean="0"/>
          </a:p>
          <a:p>
            <a:r>
              <a:rPr lang="en-US" baseline="0" dirty="0" smtClean="0"/>
              <a:t>Where we ask them to create.  I have 4 distinct spaces in my office: Processing chairs, floor, table, and wall</a:t>
            </a:r>
          </a:p>
          <a:p>
            <a:endParaRPr lang="en-US" dirty="0" smtClean="0"/>
          </a:p>
          <a:p>
            <a:r>
              <a:rPr lang="en-US" dirty="0" smtClean="0"/>
              <a:t>Sacred dimension- includes ritual and ceremony- </a:t>
            </a:r>
            <a:r>
              <a:rPr lang="en-US" dirty="0" err="1" smtClean="0"/>
              <a:t>Viviien</a:t>
            </a:r>
            <a:r>
              <a:rPr lang="en-US" dirty="0" smtClean="0"/>
              <a:t> </a:t>
            </a:r>
            <a:r>
              <a:rPr lang="en-US" dirty="0" err="1" smtClean="0"/>
              <a:t>Speiser</a:t>
            </a:r>
            <a:endParaRPr lang="en-US" dirty="0" smtClean="0"/>
          </a:p>
          <a:p>
            <a:r>
              <a:rPr lang="en-US" dirty="0" smtClean="0"/>
              <a:t>Boundaries the media provide</a:t>
            </a:r>
          </a:p>
          <a:p>
            <a:r>
              <a:rPr lang="en-US" dirty="0" smtClean="0"/>
              <a:t>Integration of movement in the body and space</a:t>
            </a:r>
          </a:p>
          <a:p>
            <a:r>
              <a:rPr lang="en-US" dirty="0" smtClean="0"/>
              <a:t>Transitional Space</a:t>
            </a:r>
          </a:p>
          <a:p>
            <a:r>
              <a:rPr lang="en-US" dirty="0" smtClean="0"/>
              <a:t>Art making space </a:t>
            </a:r>
          </a:p>
          <a:p>
            <a:r>
              <a:rPr lang="en-US" dirty="0" smtClean="0"/>
              <a:t>Sacred Dimension</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FE9DF9A-B990-4DA0-9979-3660A6DA7F4B}" type="slidenum">
              <a:rPr lang="en-US" smtClean="0"/>
              <a:t>12</a:t>
            </a:fld>
            <a:endParaRPr lang="en-US"/>
          </a:p>
        </p:txBody>
      </p:sp>
    </p:spTree>
    <p:extLst>
      <p:ext uri="{BB962C8B-B14F-4D97-AF65-F5344CB8AC3E}">
        <p14:creationId xmlns:p14="http://schemas.microsoft.com/office/powerpoint/2010/main" val="2662858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10/23/2018</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8" name="Title 1"/>
          <p:cNvSpPr>
            <a:spLocks noGrp="1"/>
          </p:cNvSpPr>
          <p:nvPr>
            <p:ph type="title"/>
          </p:nvPr>
        </p:nvSpPr>
        <p:spPr>
          <a:xfrm>
            <a:off x="685801" y="609600"/>
            <a:ext cx="10131425" cy="1456267"/>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10/23/2018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10/23/2018</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7.jp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813" y="1639227"/>
            <a:ext cx="10374312" cy="2421464"/>
          </a:xfrm>
        </p:spPr>
        <p:txBody>
          <a:bodyPr>
            <a:normAutofit fontScale="90000"/>
          </a:bodyPr>
          <a:lstStyle/>
          <a:p>
            <a:pPr algn="ctr"/>
            <a:r>
              <a:rPr lang="en-US" sz="6000" dirty="0" smtClean="0"/>
              <a:t>Space Exploration: </a:t>
            </a:r>
            <a:br>
              <a:rPr lang="en-US" sz="6000" dirty="0" smtClean="0"/>
            </a:br>
            <a:r>
              <a:rPr lang="en-US" sz="6000" dirty="0" smtClean="0"/>
              <a:t>Beyond the Formal Elements</a:t>
            </a:r>
            <a:r>
              <a:rPr lang="en-US" dirty="0" smtClean="0"/>
              <a:t/>
            </a:r>
            <a:br>
              <a:rPr lang="en-US" dirty="0" smtClean="0"/>
            </a:br>
            <a:r>
              <a:rPr lang="en-US" dirty="0" smtClean="0"/>
              <a:t/>
            </a:r>
            <a:br>
              <a:rPr lang="en-US" dirty="0" smtClean="0"/>
            </a:br>
            <a:r>
              <a:rPr lang="en-US" dirty="0" smtClean="0"/>
              <a:t>  </a:t>
            </a:r>
            <a:endParaRPr lang="en-US" dirty="0"/>
          </a:p>
        </p:txBody>
      </p:sp>
      <p:sp>
        <p:nvSpPr>
          <p:cNvPr id="3" name="Subtitle 2"/>
          <p:cNvSpPr>
            <a:spLocks noGrp="1"/>
          </p:cNvSpPr>
          <p:nvPr>
            <p:ph type="subTitle" idx="1"/>
          </p:nvPr>
        </p:nvSpPr>
        <p:spPr/>
        <p:txBody>
          <a:bodyPr/>
          <a:lstStyle/>
          <a:p>
            <a:r>
              <a:rPr lang="en-US" dirty="0" smtClean="0"/>
              <a:t>Eileen Misluk-Gervase, ATR-BC, LPC, LMHC</a:t>
            </a:r>
          </a:p>
          <a:p>
            <a:r>
              <a:rPr lang="en-US" dirty="0" smtClean="0"/>
              <a:t>Assistant Professor, Herron School of Art and Design</a:t>
            </a:r>
          </a:p>
          <a:p>
            <a:r>
              <a:rPr lang="en-US" dirty="0" smtClean="0"/>
              <a:t>Art Therapist, Under the Umbrella</a:t>
            </a:r>
            <a:endParaRPr lang="en-US" dirty="0"/>
          </a:p>
        </p:txBody>
      </p:sp>
      <p:sp>
        <p:nvSpPr>
          <p:cNvPr id="4" name="TextBox 3"/>
          <p:cNvSpPr txBox="1"/>
          <p:nvPr/>
        </p:nvSpPr>
        <p:spPr>
          <a:xfrm>
            <a:off x="785813" y="3089318"/>
            <a:ext cx="9844087" cy="646331"/>
          </a:xfrm>
          <a:prstGeom prst="rect">
            <a:avLst/>
          </a:prstGeom>
          <a:noFill/>
        </p:spPr>
        <p:txBody>
          <a:bodyPr wrap="square" rtlCol="0">
            <a:spAutoFit/>
          </a:bodyPr>
          <a:lstStyle/>
          <a:p>
            <a:pPr algn="ctr"/>
            <a:r>
              <a:rPr lang="en-US" dirty="0"/>
              <a:t>American Art Therapy Association </a:t>
            </a:r>
            <a:r>
              <a:rPr lang="en-US" dirty="0" smtClean="0"/>
              <a:t>48</a:t>
            </a:r>
            <a:r>
              <a:rPr lang="en-US" baseline="30000" dirty="0" smtClean="0"/>
              <a:t>th</a:t>
            </a:r>
            <a:r>
              <a:rPr lang="en-US" dirty="0" smtClean="0"/>
              <a:t> Annual </a:t>
            </a:r>
            <a:r>
              <a:rPr lang="en-US" dirty="0"/>
              <a:t>Conference </a:t>
            </a:r>
            <a:br>
              <a:rPr lang="en-US" dirty="0"/>
            </a:br>
            <a:r>
              <a:rPr lang="en-US" dirty="0"/>
              <a:t>November 9, 2017</a:t>
            </a:r>
          </a:p>
        </p:txBody>
      </p:sp>
    </p:spTree>
    <p:extLst>
      <p:ext uri="{BB962C8B-B14F-4D97-AF65-F5344CB8AC3E}">
        <p14:creationId xmlns:p14="http://schemas.microsoft.com/office/powerpoint/2010/main" val="10922108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84522" y="972273"/>
            <a:ext cx="10131425" cy="4852355"/>
          </a:xfrm>
        </p:spPr>
        <p:txBody>
          <a:bodyPr>
            <a:normAutofit fontScale="90000"/>
          </a:bodyPr>
          <a:lstStyle/>
          <a:p>
            <a:r>
              <a:rPr lang="en-US" dirty="0" smtClean="0"/>
              <a:t>“It is a place outside of one’s personal field where unconscious motivations can be externalized and held out for review by conscious thought. Transformed into acceptable representations of one’s thoughts and motivations, they can then be </a:t>
            </a:r>
            <a:r>
              <a:rPr lang="en-US" dirty="0" err="1" smtClean="0"/>
              <a:t>reintrojected</a:t>
            </a:r>
            <a:r>
              <a:rPr lang="en-US" dirty="0" smtClean="0"/>
              <a:t> to strengthen a weak ego” </a:t>
            </a:r>
            <a:br>
              <a:rPr lang="en-US" dirty="0" smtClean="0"/>
            </a:br>
            <a:r>
              <a:rPr lang="en-US" sz="2000" dirty="0" smtClean="0"/>
              <a:t>(</a:t>
            </a:r>
            <a:r>
              <a:rPr lang="en-US" sz="2000" dirty="0" err="1" smtClean="0"/>
              <a:t>Cavallo</a:t>
            </a:r>
            <a:r>
              <a:rPr lang="en-US" sz="2000" dirty="0" smtClean="0"/>
              <a:t> &amp; Robbins, 1980, p. 119). </a:t>
            </a:r>
            <a:br>
              <a:rPr lang="en-US" sz="2000" dirty="0" smtClean="0"/>
            </a:br>
            <a:r>
              <a:rPr lang="en-US" dirty="0"/>
              <a:t/>
            </a:r>
            <a:br>
              <a:rPr lang="en-US" dirty="0"/>
            </a:br>
            <a:endParaRPr lang="en-US" dirty="0"/>
          </a:p>
        </p:txBody>
      </p:sp>
    </p:spTree>
    <p:extLst>
      <p:ext uri="{BB962C8B-B14F-4D97-AF65-F5344CB8AC3E}">
        <p14:creationId xmlns:p14="http://schemas.microsoft.com/office/powerpoint/2010/main" val="2321249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593" y="2183757"/>
            <a:ext cx="10131425" cy="1456267"/>
          </a:xfrm>
        </p:spPr>
        <p:txBody>
          <a:bodyPr/>
          <a:lstStyle/>
          <a:p>
            <a:pPr algn="ctr"/>
            <a:r>
              <a:rPr lang="en-US" dirty="0"/>
              <a:t>In this space, art making serves as the both the catalyst and the container.</a:t>
            </a:r>
          </a:p>
        </p:txBody>
      </p:sp>
    </p:spTree>
    <p:extLst>
      <p:ext uri="{BB962C8B-B14F-4D97-AF65-F5344CB8AC3E}">
        <p14:creationId xmlns:p14="http://schemas.microsoft.com/office/powerpoint/2010/main" val="3977145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09600"/>
            <a:ext cx="5008285" cy="1456267"/>
          </a:xfrm>
        </p:spPr>
        <p:txBody>
          <a:bodyPr>
            <a:normAutofit fontScale="90000"/>
          </a:bodyPr>
          <a:lstStyle/>
          <a:p>
            <a:pPr algn="ctr"/>
            <a:r>
              <a:rPr lang="en-US" b="1" dirty="0" smtClean="0"/>
              <a:t>Therapy space as Transformational &amp; Transactional Objects</a:t>
            </a:r>
            <a:endParaRPr lang="en-US" b="1"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rot="5400000">
            <a:off x="1190251" y="2988935"/>
            <a:ext cx="4161327" cy="3120995"/>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6292285" y="1047967"/>
            <a:ext cx="6379576" cy="4784682"/>
          </a:xfrm>
          <a:prstGeom prst="rect">
            <a:avLst/>
          </a:prstGeom>
        </p:spPr>
      </p:pic>
    </p:spTree>
    <p:extLst>
      <p:ext uri="{BB962C8B-B14F-4D97-AF65-F5344CB8AC3E}">
        <p14:creationId xmlns:p14="http://schemas.microsoft.com/office/powerpoint/2010/main" val="15482898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b="1" dirty="0" smtClean="0"/>
              <a:t>Imagery as transitional objects</a:t>
            </a:r>
            <a:endParaRPr lang="en-US" sz="4800" b="1" dirty="0"/>
          </a:p>
        </p:txBody>
      </p:sp>
      <p:pic>
        <p:nvPicPr>
          <p:cNvPr id="8" name="Content Placeholder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85800" y="2567801"/>
            <a:ext cx="10131425" cy="2797136"/>
          </a:xfrm>
        </p:spPr>
      </p:pic>
    </p:spTree>
    <p:extLst>
      <p:ext uri="{BB962C8B-B14F-4D97-AF65-F5344CB8AC3E}">
        <p14:creationId xmlns:p14="http://schemas.microsoft.com/office/powerpoint/2010/main" val="13475653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or Why not… make art on the floor</a:t>
            </a:r>
            <a:endParaRPr lang="en-US" dirty="0"/>
          </a:p>
        </p:txBody>
      </p:sp>
      <p:sp>
        <p:nvSpPr>
          <p:cNvPr id="3" name="Content Placeholder 2"/>
          <p:cNvSpPr>
            <a:spLocks noGrp="1"/>
          </p:cNvSpPr>
          <p:nvPr>
            <p:ph idx="1"/>
          </p:nvPr>
        </p:nvSpPr>
        <p:spPr>
          <a:xfrm>
            <a:off x="535781" y="2065867"/>
            <a:ext cx="10431463" cy="4148137"/>
          </a:xfrm>
        </p:spPr>
        <p:txBody>
          <a:bodyPr>
            <a:normAutofit fontScale="92500" lnSpcReduction="10000"/>
          </a:bodyPr>
          <a:lstStyle/>
          <a:p>
            <a:r>
              <a:rPr lang="en-US" sz="2800" dirty="0" smtClean="0"/>
              <a:t>Most on the body is grounded and supported by a solid surface</a:t>
            </a:r>
          </a:p>
          <a:p>
            <a:r>
              <a:rPr lang="en-US" sz="2800" dirty="0" smtClean="0"/>
              <a:t>Exploration of space with a reduced amount of vulnerability</a:t>
            </a:r>
          </a:p>
          <a:p>
            <a:r>
              <a:rPr lang="en-US" sz="2800" dirty="0" smtClean="0"/>
              <a:t>Different kinesthetic experience</a:t>
            </a:r>
          </a:p>
          <a:p>
            <a:r>
              <a:rPr lang="en-US" sz="2800" dirty="0" smtClean="0"/>
              <a:t>Adaptive regression in serve of the ego (ARISE)</a:t>
            </a:r>
          </a:p>
          <a:p>
            <a:r>
              <a:rPr lang="en-US" sz="2800" dirty="0" smtClean="0"/>
              <a:t>Element of play, less threatening </a:t>
            </a:r>
            <a:endParaRPr lang="en-US" sz="2800" dirty="0"/>
          </a:p>
          <a:p>
            <a:r>
              <a:rPr lang="en-US" sz="2800" dirty="0" smtClean="0"/>
              <a:t>Regressive </a:t>
            </a:r>
          </a:p>
          <a:p>
            <a:r>
              <a:rPr lang="en-US" sz="2800" dirty="0" smtClean="0"/>
              <a:t>Challenges spatial boundaries between people</a:t>
            </a:r>
          </a:p>
          <a:p>
            <a:r>
              <a:rPr lang="en-US" sz="2800" dirty="0" smtClean="0"/>
              <a:t>Issues around safety and impulse control</a:t>
            </a:r>
          </a:p>
          <a:p>
            <a:endParaRPr lang="en-US" dirty="0"/>
          </a:p>
        </p:txBody>
      </p:sp>
    </p:spTree>
    <p:extLst>
      <p:ext uri="{BB962C8B-B14F-4D97-AF65-F5344CB8AC3E}">
        <p14:creationId xmlns:p14="http://schemas.microsoft.com/office/powerpoint/2010/main" val="11382495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or why not … make art at the table</a:t>
            </a:r>
            <a:endParaRPr lang="en-US" dirty="0"/>
          </a:p>
        </p:txBody>
      </p:sp>
      <p:sp>
        <p:nvSpPr>
          <p:cNvPr id="3" name="Content Placeholder 2"/>
          <p:cNvSpPr>
            <a:spLocks noGrp="1"/>
          </p:cNvSpPr>
          <p:nvPr>
            <p:ph idx="1"/>
          </p:nvPr>
        </p:nvSpPr>
        <p:spPr/>
        <p:txBody>
          <a:bodyPr/>
          <a:lstStyle/>
          <a:p>
            <a:r>
              <a:rPr lang="en-US" sz="2800" dirty="0" smtClean="0"/>
              <a:t>Provides ample external support with the chair and table</a:t>
            </a:r>
          </a:p>
          <a:p>
            <a:r>
              <a:rPr lang="en-US" sz="2800" dirty="0" smtClean="0"/>
              <a:t>Provides a clear boundary between therapist and client</a:t>
            </a:r>
          </a:p>
          <a:p>
            <a:r>
              <a:rPr lang="en-US" sz="2800" dirty="0" smtClean="0"/>
              <a:t>Familiar location for “learning”</a:t>
            </a:r>
          </a:p>
          <a:p>
            <a:r>
              <a:rPr lang="en-US" sz="2800" dirty="0" smtClean="0"/>
              <a:t>Visual container for the art making space</a:t>
            </a:r>
          </a:p>
          <a:p>
            <a:pPr marL="0" indent="0">
              <a:buNone/>
            </a:pPr>
            <a:endParaRPr lang="en-US" dirty="0"/>
          </a:p>
        </p:txBody>
      </p:sp>
    </p:spTree>
    <p:extLst>
      <p:ext uri="{BB962C8B-B14F-4D97-AF65-F5344CB8AC3E}">
        <p14:creationId xmlns:p14="http://schemas.microsoft.com/office/powerpoint/2010/main" val="2451058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or why not … Make art standing</a:t>
            </a:r>
            <a:endParaRPr lang="en-US" dirty="0"/>
          </a:p>
        </p:txBody>
      </p:sp>
      <p:sp>
        <p:nvSpPr>
          <p:cNvPr id="3" name="Content Placeholder 2"/>
          <p:cNvSpPr>
            <a:spLocks noGrp="1"/>
          </p:cNvSpPr>
          <p:nvPr>
            <p:ph idx="1"/>
          </p:nvPr>
        </p:nvSpPr>
        <p:spPr/>
        <p:txBody>
          <a:bodyPr/>
          <a:lstStyle/>
          <a:p>
            <a:r>
              <a:rPr lang="en-US" sz="2800" dirty="0" smtClean="0"/>
              <a:t>Least supported and grounded only in the  feet</a:t>
            </a:r>
          </a:p>
          <a:p>
            <a:r>
              <a:rPr lang="en-US" sz="2800" dirty="0" smtClean="0"/>
              <a:t>Physical body is taking up the most amount of space</a:t>
            </a:r>
          </a:p>
          <a:p>
            <a:r>
              <a:rPr lang="en-US" sz="2800" dirty="0" smtClean="0"/>
              <a:t>Highly vulnerable position</a:t>
            </a:r>
          </a:p>
          <a:p>
            <a:r>
              <a:rPr lang="en-US" sz="2800" dirty="0" smtClean="0"/>
              <a:t>Larger kinesthetic movements</a:t>
            </a:r>
          </a:p>
          <a:p>
            <a:r>
              <a:rPr lang="en-US" sz="2800" dirty="0" smtClean="0"/>
              <a:t>Pulls on the “artist” identity</a:t>
            </a:r>
          </a:p>
          <a:p>
            <a:pPr marL="0" indent="0">
              <a:buNone/>
            </a:pPr>
            <a:endParaRPr lang="en-US" dirty="0" smtClean="0"/>
          </a:p>
          <a:p>
            <a:endParaRPr lang="en-US" dirty="0"/>
          </a:p>
        </p:txBody>
      </p:sp>
    </p:spTree>
    <p:extLst>
      <p:ext uri="{BB962C8B-B14F-4D97-AF65-F5344CB8AC3E}">
        <p14:creationId xmlns:p14="http://schemas.microsoft.com/office/powerpoint/2010/main" val="10998079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57213" y="598487"/>
            <a:ext cx="11029950" cy="4302125"/>
          </a:xfrm>
        </p:spPr>
        <p:txBody>
          <a:bodyPr>
            <a:normAutofit/>
          </a:bodyPr>
          <a:lstStyle/>
          <a:p>
            <a:pPr marL="0" indent="0">
              <a:buNone/>
            </a:pPr>
            <a:r>
              <a:rPr lang="en-US" sz="3200" i="1" dirty="0"/>
              <a:t>“… It is when you have left the tried and true, but have not yet been able to replace it with anything else.  It is when you are between your old comfort zone and any possible new answer. If you are not trained in how to hold anxiety, how to live with ambiguity, how to entrust and wait, you will run…anything to flee this terrible cloud of unknowing.” </a:t>
            </a:r>
            <a:r>
              <a:rPr lang="en-US" sz="3200" i="1" dirty="0" smtClean="0"/>
              <a:t>- </a:t>
            </a:r>
            <a:r>
              <a:rPr lang="en-US" sz="3200" i="1" dirty="0"/>
              <a:t>Richard Rohr</a:t>
            </a:r>
            <a:endParaRPr lang="en-US" sz="3200" dirty="0"/>
          </a:p>
        </p:txBody>
      </p:sp>
    </p:spTree>
    <p:extLst>
      <p:ext uri="{BB962C8B-B14F-4D97-AF65-F5344CB8AC3E}">
        <p14:creationId xmlns:p14="http://schemas.microsoft.com/office/powerpoint/2010/main" val="39376824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87" y="246346"/>
            <a:ext cx="6851214" cy="1456267"/>
          </a:xfrm>
        </p:spPr>
        <p:txBody>
          <a:bodyPr/>
          <a:lstStyle/>
          <a:p>
            <a:r>
              <a:rPr lang="en-US" b="1" dirty="0" smtClean="0"/>
              <a:t>Sharing space to build rapport</a:t>
            </a:r>
            <a:endParaRPr lang="en-US" b="1" dirty="0"/>
          </a:p>
        </p:txBody>
      </p:sp>
      <p:sp>
        <p:nvSpPr>
          <p:cNvPr id="3" name="Content Placeholder 2"/>
          <p:cNvSpPr>
            <a:spLocks noGrp="1"/>
          </p:cNvSpPr>
          <p:nvPr>
            <p:ph idx="1"/>
          </p:nvPr>
        </p:nvSpPr>
        <p:spPr>
          <a:xfrm>
            <a:off x="1737989" y="2455101"/>
            <a:ext cx="4362188" cy="1494773"/>
          </a:xfrm>
        </p:spPr>
        <p:txBody>
          <a:bodyPr>
            <a:noAutofit/>
          </a:bodyPr>
          <a:lstStyle/>
          <a:p>
            <a:r>
              <a:rPr lang="en-US" sz="2800" i="1" dirty="0" smtClean="0"/>
              <a:t>“I don’t want to be here. I am shaking and can’t control it. Can you close those doors because that is really overwhelming.” </a:t>
            </a:r>
            <a:endParaRPr lang="en-US" sz="2800" i="1"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6191250" y="857250"/>
            <a:ext cx="6858000" cy="5143500"/>
          </a:xfrm>
          <a:prstGeom prst="rect">
            <a:avLst/>
          </a:prstGeom>
        </p:spPr>
      </p:pic>
    </p:spTree>
    <p:extLst>
      <p:ext uri="{BB962C8B-B14F-4D97-AF65-F5344CB8AC3E}">
        <p14:creationId xmlns:p14="http://schemas.microsoft.com/office/powerpoint/2010/main" val="30439725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76735" y="254000"/>
            <a:ext cx="8243774" cy="6311900"/>
          </a:xfrm>
          <a:prstGeom prst="rect">
            <a:avLst/>
          </a:prstGeom>
        </p:spPr>
      </p:pic>
    </p:spTree>
    <p:extLst>
      <p:ext uri="{BB962C8B-B14F-4D97-AF65-F5344CB8AC3E}">
        <p14:creationId xmlns:p14="http://schemas.microsoft.com/office/powerpoint/2010/main" val="9669954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457200" y="-257175"/>
            <a:ext cx="12649200" cy="7115175"/>
          </a:xfrm>
          <a:prstGeom prst="rect">
            <a:avLst/>
          </a:prstGeom>
        </p:spPr>
      </p:pic>
    </p:spTree>
    <p:extLst>
      <p:ext uri="{BB962C8B-B14F-4D97-AF65-F5344CB8AC3E}">
        <p14:creationId xmlns:p14="http://schemas.microsoft.com/office/powerpoint/2010/main" val="5139123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311" y="514350"/>
            <a:ext cx="10058400" cy="5658812"/>
          </a:xfrm>
          <a:prstGeom prst="rect">
            <a:avLst/>
          </a:prstGeom>
        </p:spPr>
      </p:pic>
    </p:spTree>
    <p:extLst>
      <p:ext uri="{BB962C8B-B14F-4D97-AF65-F5344CB8AC3E}">
        <p14:creationId xmlns:p14="http://schemas.microsoft.com/office/powerpoint/2010/main" val="39152190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2129424" y="447805"/>
            <a:ext cx="7862170" cy="5896628"/>
          </a:xfrm>
          <a:prstGeom prst="rect">
            <a:avLst/>
          </a:prstGeom>
        </p:spPr>
      </p:pic>
    </p:spTree>
    <p:extLst>
      <p:ext uri="{BB962C8B-B14F-4D97-AF65-F5344CB8AC3E}">
        <p14:creationId xmlns:p14="http://schemas.microsoft.com/office/powerpoint/2010/main" val="25453438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1" y="609600"/>
            <a:ext cx="3911599" cy="1456267"/>
          </a:xfrm>
        </p:spPr>
        <p:txBody>
          <a:bodyPr>
            <a:normAutofit fontScale="90000"/>
          </a:bodyPr>
          <a:lstStyle/>
          <a:p>
            <a:pPr algn="ctr"/>
            <a:r>
              <a:rPr lang="en-US" dirty="0" smtClean="0"/>
              <a:t>Eating disorder as the transactional object</a:t>
            </a:r>
            <a:endParaRPr lang="en-US" dirty="0"/>
          </a:p>
        </p:txBody>
      </p:sp>
      <p:pic>
        <p:nvPicPr>
          <p:cNvPr id="7" name="Picture 6"/>
          <p:cNvPicPr>
            <a:picLocks noChangeAspect="1"/>
          </p:cNvPicPr>
          <p:nvPr/>
        </p:nvPicPr>
        <p:blipFill>
          <a:blip r:embed="rId3"/>
          <a:stretch>
            <a:fillRect/>
          </a:stretch>
        </p:blipFill>
        <p:spPr>
          <a:xfrm>
            <a:off x="4700876" y="291822"/>
            <a:ext cx="3603048" cy="6401355"/>
          </a:xfrm>
          <a:prstGeom prst="rect">
            <a:avLst/>
          </a:prstGeom>
        </p:spPr>
      </p:pic>
      <p:sp>
        <p:nvSpPr>
          <p:cNvPr id="8" name="TextBox 7"/>
          <p:cNvSpPr txBox="1"/>
          <p:nvPr/>
        </p:nvSpPr>
        <p:spPr>
          <a:xfrm>
            <a:off x="8737600" y="4610100"/>
            <a:ext cx="4178300" cy="1077218"/>
          </a:xfrm>
          <a:prstGeom prst="rect">
            <a:avLst/>
          </a:prstGeom>
          <a:noFill/>
        </p:spPr>
        <p:txBody>
          <a:bodyPr wrap="square" rtlCol="0">
            <a:spAutoFit/>
          </a:bodyPr>
          <a:lstStyle/>
          <a:p>
            <a:r>
              <a:rPr lang="en-US" sz="3200" i="1" dirty="0" smtClean="0"/>
              <a:t>“I do recovery for everyone else.”</a:t>
            </a:r>
            <a:endParaRPr lang="en-US" sz="3200" i="1" dirty="0"/>
          </a:p>
        </p:txBody>
      </p:sp>
    </p:spTree>
    <p:extLst>
      <p:ext uri="{BB962C8B-B14F-4D97-AF65-F5344CB8AC3E}">
        <p14:creationId xmlns:p14="http://schemas.microsoft.com/office/powerpoint/2010/main" val="3194141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857" y="1300162"/>
            <a:ext cx="3376555" cy="425767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3510" y="368300"/>
            <a:ext cx="7827930" cy="6121400"/>
          </a:xfrm>
          <a:prstGeom prst="rect">
            <a:avLst/>
          </a:prstGeom>
        </p:spPr>
      </p:pic>
    </p:spTree>
    <p:extLst>
      <p:ext uri="{BB962C8B-B14F-4D97-AF65-F5344CB8AC3E}">
        <p14:creationId xmlns:p14="http://schemas.microsoft.com/office/powerpoint/2010/main" val="18537121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629" y="2510366"/>
            <a:ext cx="2543536" cy="1456267"/>
          </a:xfrm>
        </p:spPr>
        <p:txBody>
          <a:bodyPr>
            <a:normAutofit fontScale="90000"/>
          </a:bodyPr>
          <a:lstStyle/>
          <a:p>
            <a:r>
              <a:rPr lang="en-US" dirty="0" smtClean="0"/>
              <a:t>Taking up Space as a Clinical treatment Goal</a:t>
            </a:r>
            <a:endParaRPr lang="en-US" dirty="0"/>
          </a:p>
        </p:txBody>
      </p:sp>
      <p:sp>
        <p:nvSpPr>
          <p:cNvPr id="3" name="Content Placeholder 2"/>
          <p:cNvSpPr>
            <a:spLocks noGrp="1"/>
          </p:cNvSpPr>
          <p:nvPr>
            <p:ph idx="1"/>
          </p:nvPr>
        </p:nvSpPr>
        <p:spPr>
          <a:xfrm>
            <a:off x="3518704" y="1331839"/>
            <a:ext cx="7720314" cy="3649133"/>
          </a:xfrm>
        </p:spPr>
        <p:txBody>
          <a:bodyPr>
            <a:noAutofit/>
          </a:bodyPr>
          <a:lstStyle/>
          <a:p>
            <a:pPr marL="0" indent="0" algn="ctr">
              <a:buNone/>
            </a:pPr>
            <a:r>
              <a:rPr lang="en-US" sz="4800" i="1" dirty="0" smtClean="0"/>
              <a:t>“I realized that I had to become energetically smaller, take up less space so that I didn’t fill the space that she was not occupying.” </a:t>
            </a:r>
            <a:endParaRPr lang="en-US" sz="4800" i="1" dirty="0"/>
          </a:p>
        </p:txBody>
      </p:sp>
    </p:spTree>
    <p:extLst>
      <p:ext uri="{BB962C8B-B14F-4D97-AF65-F5344CB8AC3E}">
        <p14:creationId xmlns:p14="http://schemas.microsoft.com/office/powerpoint/2010/main" val="33951748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4471" y="142875"/>
            <a:ext cx="10058400" cy="6551597"/>
          </a:xfrm>
          <a:prstGeom prst="rect">
            <a:avLst/>
          </a:prstGeom>
        </p:spPr>
      </p:pic>
    </p:spTree>
    <p:extLst>
      <p:ext uri="{BB962C8B-B14F-4D97-AF65-F5344CB8AC3E}">
        <p14:creationId xmlns:p14="http://schemas.microsoft.com/office/powerpoint/2010/main" val="35389772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213" y="171450"/>
            <a:ext cx="10058400" cy="6443224"/>
          </a:xfrm>
          <a:prstGeom prst="rect">
            <a:avLst/>
          </a:prstGeom>
        </p:spPr>
      </p:pic>
    </p:spTree>
    <p:extLst>
      <p:ext uri="{BB962C8B-B14F-4D97-AF65-F5344CB8AC3E}">
        <p14:creationId xmlns:p14="http://schemas.microsoft.com/office/powerpoint/2010/main" val="21114496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663" y="300804"/>
            <a:ext cx="10815638" cy="6082436"/>
          </a:xfrm>
          <a:prstGeom prst="rect">
            <a:avLst/>
          </a:prstGeom>
        </p:spPr>
      </p:pic>
    </p:spTree>
    <p:extLst>
      <p:ext uri="{BB962C8B-B14F-4D97-AF65-F5344CB8AC3E}">
        <p14:creationId xmlns:p14="http://schemas.microsoft.com/office/powerpoint/2010/main" val="28438645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4533" y="375782"/>
            <a:ext cx="8160822" cy="6118964"/>
          </a:xfrm>
          <a:prstGeom prst="rect">
            <a:avLst/>
          </a:prstGeom>
        </p:spPr>
      </p:pic>
    </p:spTree>
    <p:extLst>
      <p:ext uri="{BB962C8B-B14F-4D97-AF65-F5344CB8AC3E}">
        <p14:creationId xmlns:p14="http://schemas.microsoft.com/office/powerpoint/2010/main" val="14061737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do we go from here?</a:t>
            </a:r>
            <a:endParaRPr lang="en-US" dirty="0"/>
          </a:p>
        </p:txBody>
      </p:sp>
      <p:sp>
        <p:nvSpPr>
          <p:cNvPr id="3" name="Content Placeholder 2"/>
          <p:cNvSpPr>
            <a:spLocks noGrp="1"/>
          </p:cNvSpPr>
          <p:nvPr>
            <p:ph idx="1"/>
          </p:nvPr>
        </p:nvSpPr>
        <p:spPr/>
        <p:txBody>
          <a:bodyPr/>
          <a:lstStyle/>
          <a:p>
            <a:r>
              <a:rPr lang="en-US" dirty="0" smtClean="0"/>
              <a:t>Exploring how we can use our therapy space to help our client explore internal and external space.</a:t>
            </a:r>
          </a:p>
          <a:p>
            <a:r>
              <a:rPr lang="en-US" dirty="0" smtClean="0"/>
              <a:t>Using an object relations framework to discuss the continuum of space, relationships, and art making.</a:t>
            </a:r>
          </a:p>
          <a:p>
            <a:r>
              <a:rPr lang="en-US" dirty="0" smtClean="0"/>
              <a:t>Gaining a deeper understand of our own presence in space and the ways that different spaces evoke different experiences for the therapist/artist.</a:t>
            </a:r>
          </a:p>
          <a:p>
            <a:r>
              <a:rPr lang="en-US" dirty="0" smtClean="0"/>
              <a:t>What, if any, are the benefits of exploring space relationships and dynamics as a clinical treatment goal.</a:t>
            </a:r>
          </a:p>
          <a:p>
            <a:endParaRPr lang="en-US" dirty="0"/>
          </a:p>
        </p:txBody>
      </p:sp>
    </p:spTree>
    <p:extLst>
      <p:ext uri="{BB962C8B-B14F-4D97-AF65-F5344CB8AC3E}">
        <p14:creationId xmlns:p14="http://schemas.microsoft.com/office/powerpoint/2010/main" val="13431128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07174" y="672230"/>
            <a:ext cx="11317396" cy="5325833"/>
          </a:xfrm>
          <a:prstGeom prst="rect">
            <a:avLst/>
          </a:prstGeom>
        </p:spPr>
      </p:pic>
    </p:spTree>
    <p:extLst>
      <p:ext uri="{BB962C8B-B14F-4D97-AF65-F5344CB8AC3E}">
        <p14:creationId xmlns:p14="http://schemas.microsoft.com/office/powerpoint/2010/main" val="3171561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563639" y="4920251"/>
            <a:ext cx="5436296" cy="1728592"/>
          </a:xfrm>
        </p:spPr>
        <p:txBody>
          <a:bodyPr>
            <a:normAutofit/>
          </a:bodyPr>
          <a:lstStyle/>
          <a:p>
            <a:pPr marL="0" indent="0" algn="r">
              <a:buNone/>
            </a:pPr>
            <a:r>
              <a:rPr lang="en-US" sz="3600" dirty="0" smtClean="0"/>
              <a:t>Eileen Misluk-Gervase</a:t>
            </a:r>
          </a:p>
          <a:p>
            <a:pPr marL="0" indent="0" algn="r">
              <a:buNone/>
            </a:pPr>
            <a:r>
              <a:rPr lang="en-US" sz="3600" dirty="0" smtClean="0"/>
              <a:t>emisluk@iupui.edu</a:t>
            </a:r>
          </a:p>
          <a:p>
            <a:endParaRPr lang="en-US" dirty="0"/>
          </a:p>
        </p:txBody>
      </p:sp>
      <p:pic>
        <p:nvPicPr>
          <p:cNvPr id="4" name="Picture 3"/>
          <p:cNvPicPr>
            <a:picLocks noChangeAspect="1"/>
          </p:cNvPicPr>
          <p:nvPr/>
        </p:nvPicPr>
        <p:blipFill>
          <a:blip r:embed="rId2"/>
          <a:stretch>
            <a:fillRect/>
          </a:stretch>
        </p:blipFill>
        <p:spPr>
          <a:xfrm>
            <a:off x="295143" y="285749"/>
            <a:ext cx="5504407" cy="6363094"/>
          </a:xfrm>
          <a:prstGeom prst="rect">
            <a:avLst/>
          </a:prstGeom>
        </p:spPr>
      </p:pic>
      <p:sp>
        <p:nvSpPr>
          <p:cNvPr id="5" name="TextBox 4"/>
          <p:cNvSpPr txBox="1"/>
          <p:nvPr/>
        </p:nvSpPr>
        <p:spPr>
          <a:xfrm>
            <a:off x="6212910" y="513567"/>
            <a:ext cx="5423769" cy="1323439"/>
          </a:xfrm>
          <a:prstGeom prst="rect">
            <a:avLst/>
          </a:prstGeom>
          <a:noFill/>
        </p:spPr>
        <p:txBody>
          <a:bodyPr wrap="square" rtlCol="0">
            <a:spAutoFit/>
          </a:bodyPr>
          <a:lstStyle/>
          <a:p>
            <a:pPr algn="ctr"/>
            <a:r>
              <a:rPr lang="en-US" sz="8000" dirty="0" smtClean="0"/>
              <a:t>Questions… </a:t>
            </a:r>
            <a:endParaRPr lang="en-US" sz="8000" dirty="0"/>
          </a:p>
        </p:txBody>
      </p:sp>
    </p:spTree>
    <p:extLst>
      <p:ext uri="{BB962C8B-B14F-4D97-AF65-F5344CB8AC3E}">
        <p14:creationId xmlns:p14="http://schemas.microsoft.com/office/powerpoint/2010/main" val="2766179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99368" y="2175354"/>
            <a:ext cx="10131425" cy="1456267"/>
          </a:xfrm>
        </p:spPr>
        <p:txBody>
          <a:bodyPr>
            <a:normAutofit fontScale="90000"/>
          </a:bodyPr>
          <a:lstStyle/>
          <a:p>
            <a:r>
              <a:rPr lang="en-US" dirty="0"/>
              <a:t>The art therapist, space, materials, and product all serve as multiple </a:t>
            </a:r>
            <a:r>
              <a:rPr lang="en-US" dirty="0" smtClean="0"/>
              <a:t>self objects </a:t>
            </a:r>
            <a:r>
              <a:rPr lang="en-US" dirty="0"/>
              <a:t>in the space. The opportunity to work with multiple </a:t>
            </a:r>
            <a:r>
              <a:rPr lang="en-US" dirty="0" smtClean="0"/>
              <a:t>self objects </a:t>
            </a:r>
            <a:r>
              <a:rPr lang="en-US" dirty="0"/>
              <a:t>allows for various experiences of symbolization, internationalization, and </a:t>
            </a:r>
            <a:r>
              <a:rPr lang="en-US" dirty="0" smtClean="0"/>
              <a:t>relationships.</a:t>
            </a:r>
            <a:endParaRPr lang="en-US" dirty="0"/>
          </a:p>
        </p:txBody>
      </p:sp>
    </p:spTree>
    <p:extLst>
      <p:ext uri="{BB962C8B-B14F-4D97-AF65-F5344CB8AC3E}">
        <p14:creationId xmlns:p14="http://schemas.microsoft.com/office/powerpoint/2010/main" val="2904332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smtClean="0"/>
              <a:t>Art Therapy space, process, and product</a:t>
            </a:r>
            <a:endParaRPr lang="en-US" sz="4000" b="1" dirty="0"/>
          </a:p>
        </p:txBody>
      </p:sp>
      <p:sp>
        <p:nvSpPr>
          <p:cNvPr id="3" name="Content Placeholder 2"/>
          <p:cNvSpPr>
            <a:spLocks noGrp="1"/>
          </p:cNvSpPr>
          <p:nvPr>
            <p:ph idx="1"/>
          </p:nvPr>
        </p:nvSpPr>
        <p:spPr/>
        <p:txBody>
          <a:bodyPr>
            <a:normAutofit/>
          </a:bodyPr>
          <a:lstStyle/>
          <a:p>
            <a:pPr marL="0" indent="0" algn="ctr">
              <a:buNone/>
            </a:pPr>
            <a:r>
              <a:rPr lang="en-US" sz="3600" dirty="0" smtClean="0"/>
              <a:t>Transformational Object</a:t>
            </a:r>
          </a:p>
          <a:p>
            <a:pPr marL="0" indent="0" algn="ctr">
              <a:buNone/>
            </a:pPr>
            <a:r>
              <a:rPr lang="en-US" sz="3600" dirty="0" smtClean="0"/>
              <a:t>Transactional Object</a:t>
            </a:r>
          </a:p>
          <a:p>
            <a:pPr marL="0" indent="0" algn="ctr">
              <a:buNone/>
            </a:pPr>
            <a:r>
              <a:rPr lang="en-US" sz="3600" dirty="0" smtClean="0"/>
              <a:t>Transitional Object</a:t>
            </a:r>
            <a:endParaRPr lang="en-US" sz="3600" dirty="0"/>
          </a:p>
        </p:txBody>
      </p:sp>
    </p:spTree>
    <p:extLst>
      <p:ext uri="{BB962C8B-B14F-4D97-AF65-F5344CB8AC3E}">
        <p14:creationId xmlns:p14="http://schemas.microsoft.com/office/powerpoint/2010/main" val="10435606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800" b="1" dirty="0" smtClean="0"/>
              <a:t>Transformational Object </a:t>
            </a:r>
            <a:r>
              <a:rPr lang="en-US" dirty="0" smtClean="0"/>
              <a:t/>
            </a:r>
            <a:br>
              <a:rPr lang="en-US" dirty="0" smtClean="0"/>
            </a:br>
            <a:endParaRPr lang="en-US" dirty="0"/>
          </a:p>
        </p:txBody>
      </p:sp>
      <p:sp>
        <p:nvSpPr>
          <p:cNvPr id="3" name="Content Placeholder 2"/>
          <p:cNvSpPr>
            <a:spLocks noGrp="1"/>
          </p:cNvSpPr>
          <p:nvPr>
            <p:ph idx="1"/>
          </p:nvPr>
        </p:nvSpPr>
        <p:spPr>
          <a:xfrm>
            <a:off x="263047" y="1703656"/>
            <a:ext cx="11561523" cy="4521780"/>
          </a:xfrm>
        </p:spPr>
        <p:txBody>
          <a:bodyPr>
            <a:normAutofit/>
          </a:bodyPr>
          <a:lstStyle/>
          <a:p>
            <a:r>
              <a:rPr lang="en-US" dirty="0" smtClean="0"/>
              <a:t>Christopher </a:t>
            </a:r>
            <a:r>
              <a:rPr lang="en-US" dirty="0" err="1" smtClean="0"/>
              <a:t>Bollas</a:t>
            </a:r>
            <a:endParaRPr lang="en-US" dirty="0" smtClean="0"/>
          </a:p>
          <a:p>
            <a:r>
              <a:rPr lang="en-US" dirty="0" smtClean="0"/>
              <a:t>Understood by the infant experientially as transformative and symbiotically known</a:t>
            </a:r>
          </a:p>
          <a:p>
            <a:r>
              <a:rPr lang="en-US" dirty="0" smtClean="0"/>
              <a:t>In adulthood, individuals seek experiences that will “transform” their current situation and support a self-altering process</a:t>
            </a:r>
          </a:p>
          <a:p>
            <a:pPr lvl="1"/>
            <a:r>
              <a:rPr lang="en-US" dirty="0" smtClean="0"/>
              <a:t>Examples: new job, partner, vacation, ideology, belief system</a:t>
            </a:r>
          </a:p>
          <a:p>
            <a:r>
              <a:rPr lang="en-US" dirty="0" smtClean="0"/>
              <a:t>Therapeutic space and process invites the emergence of the transformational object</a:t>
            </a:r>
          </a:p>
          <a:p>
            <a:r>
              <a:rPr lang="en-US" dirty="0" smtClean="0"/>
              <a:t>Liminal Space</a:t>
            </a:r>
          </a:p>
        </p:txBody>
      </p:sp>
    </p:spTree>
    <p:extLst>
      <p:ext uri="{BB962C8B-B14F-4D97-AF65-F5344CB8AC3E}">
        <p14:creationId xmlns:p14="http://schemas.microsoft.com/office/powerpoint/2010/main" val="12278515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b="1" dirty="0" smtClean="0"/>
              <a:t>Transactional Object</a:t>
            </a:r>
            <a:endParaRPr lang="en-US" sz="4800" b="1" dirty="0"/>
          </a:p>
        </p:txBody>
      </p:sp>
      <p:sp>
        <p:nvSpPr>
          <p:cNvPr id="3" name="Content Placeholder 2"/>
          <p:cNvSpPr>
            <a:spLocks noGrp="1"/>
          </p:cNvSpPr>
          <p:nvPr>
            <p:ph idx="1"/>
          </p:nvPr>
        </p:nvSpPr>
        <p:spPr>
          <a:xfrm>
            <a:off x="425885" y="1866494"/>
            <a:ext cx="11411210" cy="4446623"/>
          </a:xfrm>
        </p:spPr>
        <p:txBody>
          <a:bodyPr>
            <a:normAutofit lnSpcReduction="10000"/>
          </a:bodyPr>
          <a:lstStyle/>
          <a:p>
            <a:r>
              <a:rPr lang="en-US" dirty="0" smtClean="0"/>
              <a:t>Ditty </a:t>
            </a:r>
            <a:r>
              <a:rPr lang="en-US" dirty="0" err="1" smtClean="0"/>
              <a:t>Dokter</a:t>
            </a:r>
            <a:endParaRPr lang="en-US" dirty="0" smtClean="0"/>
          </a:p>
          <a:p>
            <a:r>
              <a:rPr lang="en-US" dirty="0" smtClean="0"/>
              <a:t>Transaction- </a:t>
            </a:r>
            <a:r>
              <a:rPr lang="en-US" dirty="0"/>
              <a:t>implies that that the object is negotiated for or in exchange for something else </a:t>
            </a:r>
            <a:endParaRPr lang="en-US" dirty="0" smtClean="0"/>
          </a:p>
          <a:p>
            <a:r>
              <a:rPr lang="en-US" dirty="0" smtClean="0"/>
              <a:t>Art materials are the negotiated “currency” between the therapist and the client. Ability for a non-threatening connection to the therapist.</a:t>
            </a:r>
            <a:endParaRPr lang="en-US" dirty="0"/>
          </a:p>
          <a:p>
            <a:r>
              <a:rPr lang="en-US" dirty="0" smtClean="0"/>
              <a:t>Art created as temporary transactional objects may facilitate the beginning of movement from an unconscious, fused state, where magical thinking is activated to separation and differentiation</a:t>
            </a:r>
          </a:p>
          <a:p>
            <a:r>
              <a:rPr lang="en-US" dirty="0" smtClean="0"/>
              <a:t>Art mediating the inner and outer world</a:t>
            </a:r>
          </a:p>
          <a:p>
            <a:r>
              <a:rPr lang="en-US" dirty="0" smtClean="0"/>
              <a:t>Art process may symbolize the inner conflict; acting out; or enactment</a:t>
            </a:r>
          </a:p>
          <a:p>
            <a:r>
              <a:rPr lang="en-US" dirty="0" smtClean="0"/>
              <a:t>Space between the ‘utterance and performance’- revealing of the art is owned and may or may not be shared by the client</a:t>
            </a:r>
          </a:p>
          <a:p>
            <a:r>
              <a:rPr lang="en-US" dirty="0" smtClean="0"/>
              <a:t>Allows for the metaphor, flexibility, and safety</a:t>
            </a:r>
          </a:p>
          <a:p>
            <a:r>
              <a:rPr lang="en-US" dirty="0" smtClean="0"/>
              <a:t>Picture protects the transitional space between client and therapist</a:t>
            </a:r>
          </a:p>
          <a:p>
            <a:endParaRPr lang="en-US" dirty="0"/>
          </a:p>
        </p:txBody>
      </p:sp>
    </p:spTree>
    <p:extLst>
      <p:ext uri="{BB962C8B-B14F-4D97-AF65-F5344CB8AC3E}">
        <p14:creationId xmlns:p14="http://schemas.microsoft.com/office/powerpoint/2010/main" val="32438269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b="1" dirty="0" smtClean="0"/>
              <a:t>Transitional Object</a:t>
            </a:r>
            <a:endParaRPr lang="en-US" sz="4800" b="1" dirty="0"/>
          </a:p>
        </p:txBody>
      </p:sp>
      <p:sp>
        <p:nvSpPr>
          <p:cNvPr id="3" name="Content Placeholder 2"/>
          <p:cNvSpPr>
            <a:spLocks noGrp="1"/>
          </p:cNvSpPr>
          <p:nvPr>
            <p:ph idx="1"/>
          </p:nvPr>
        </p:nvSpPr>
        <p:spPr>
          <a:xfrm>
            <a:off x="438412" y="2065867"/>
            <a:ext cx="11298476" cy="2183704"/>
          </a:xfrm>
        </p:spPr>
        <p:txBody>
          <a:bodyPr/>
          <a:lstStyle/>
          <a:p>
            <a:r>
              <a:rPr lang="en-US" dirty="0" smtClean="0"/>
              <a:t>D.W. </a:t>
            </a:r>
            <a:r>
              <a:rPr lang="en-US" dirty="0" err="1" smtClean="0"/>
              <a:t>Winnicott</a:t>
            </a:r>
            <a:endParaRPr lang="en-US" dirty="0" smtClean="0"/>
          </a:p>
          <a:p>
            <a:r>
              <a:rPr lang="en-US" dirty="0" smtClean="0"/>
              <a:t>Imagery created mediates the space for the client and provides the tangible container to relate to the therapist</a:t>
            </a:r>
          </a:p>
          <a:p>
            <a:r>
              <a:rPr lang="en-US" dirty="0"/>
              <a:t>Picture is an object through which unconscious transaction may be acted out and </a:t>
            </a:r>
            <a:r>
              <a:rPr lang="en-US" dirty="0" smtClean="0"/>
              <a:t>channeled</a:t>
            </a:r>
          </a:p>
          <a:p>
            <a:r>
              <a:rPr lang="en-US" dirty="0" smtClean="0"/>
              <a:t>Art product enables the individual to sustain the relationship to the therapist in their absence</a:t>
            </a:r>
          </a:p>
        </p:txBody>
      </p:sp>
    </p:spTree>
    <p:extLst>
      <p:ext uri="{BB962C8B-B14F-4D97-AF65-F5344CB8AC3E}">
        <p14:creationId xmlns:p14="http://schemas.microsoft.com/office/powerpoint/2010/main" val="13309574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468" y="75683"/>
            <a:ext cx="5373666" cy="1456267"/>
          </a:xfrm>
        </p:spPr>
        <p:txBody>
          <a:bodyPr>
            <a:normAutofit fontScale="90000"/>
          </a:bodyPr>
          <a:lstStyle/>
          <a:p>
            <a:r>
              <a:rPr lang="en-US" b="1" dirty="0" smtClean="0"/>
              <a:t>Waiting Area as Transformational object</a:t>
            </a:r>
            <a:endParaRPr lang="en-US" b="1" dirty="0"/>
          </a:p>
        </p:txBody>
      </p:sp>
      <p:sp>
        <p:nvSpPr>
          <p:cNvPr id="3" name="Content Placeholder 2"/>
          <p:cNvSpPr>
            <a:spLocks noGrp="1"/>
          </p:cNvSpPr>
          <p:nvPr>
            <p:ph idx="1"/>
          </p:nvPr>
        </p:nvSpPr>
        <p:spPr>
          <a:xfrm>
            <a:off x="7114784" y="2142067"/>
            <a:ext cx="3702442" cy="3649133"/>
          </a:xfrm>
        </p:spPr>
        <p:txBody>
          <a:bodyPr>
            <a:normAutofit/>
          </a:bodyPr>
          <a:lstStyle/>
          <a:p>
            <a:endParaRPr lang="en-US" dirty="0" smtClean="0"/>
          </a:p>
          <a:p>
            <a:endParaRPr lang="en-US" dirty="0" smtClean="0"/>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546529" y="2095539"/>
            <a:ext cx="5147558" cy="3860669"/>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5282984" y="1070195"/>
            <a:ext cx="6319381" cy="4739536"/>
          </a:xfrm>
          <a:prstGeom prst="rect">
            <a:avLst/>
          </a:prstGeom>
        </p:spPr>
      </p:pic>
    </p:spTree>
    <p:extLst>
      <p:ext uri="{BB962C8B-B14F-4D97-AF65-F5344CB8AC3E}">
        <p14:creationId xmlns:p14="http://schemas.microsoft.com/office/powerpoint/2010/main" val="251433399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3F296A"/>
      </a:dk2>
      <a:lt2>
        <a:srgbClr val="EBEBEB"/>
      </a:lt2>
      <a:accent1>
        <a:srgbClr val="E84574"/>
      </a:accent1>
      <a:accent2>
        <a:srgbClr val="798FF2"/>
      </a:accent2>
      <a:accent3>
        <a:srgbClr val="95C369"/>
      </a:accent3>
      <a:accent4>
        <a:srgbClr val="EE875A"/>
      </a:accent4>
      <a:accent5>
        <a:srgbClr val="C363E8"/>
      </a:accent5>
      <a:accent6>
        <a:srgbClr val="6AADC8"/>
      </a:accent6>
      <a:hlink>
        <a:srgbClr val="FE80C7"/>
      </a:hlink>
      <a:folHlink>
        <a:srgbClr val="FBA3EC"/>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61DDDE80-2DFA-4F2A-B66F-72059846BDA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5A70DAF56FFEB4BB33EF8E9C8CF88D1" ma:contentTypeVersion="8" ma:contentTypeDescription="Create a new document." ma:contentTypeScope="" ma:versionID="5841c940918d6b1dbf7cf88a27d167db">
  <xsd:schema xmlns:xsd="http://www.w3.org/2001/XMLSchema" xmlns:xs="http://www.w3.org/2001/XMLSchema" xmlns:p="http://schemas.microsoft.com/office/2006/metadata/properties" xmlns:ns2="c8c51c39-b654-497f-b3a0-a9d9069bad96" targetNamespace="http://schemas.microsoft.com/office/2006/metadata/properties" ma:root="true" ma:fieldsID="fb474f25085102fa8889e885831b1b1e" ns2:_="">
    <xsd:import namespace="c8c51c39-b654-497f-b3a0-a9d9069bad9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8c51c39-b654-497f-b3a0-a9d9069bad9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88085DA-82B1-4376-8C0A-7069A5BDF19E}"/>
</file>

<file path=customXml/itemProps2.xml><?xml version="1.0" encoding="utf-8"?>
<ds:datastoreItem xmlns:ds="http://schemas.openxmlformats.org/officeDocument/2006/customXml" ds:itemID="{624D484A-BE60-4A27-A014-C7DB500368E9}"/>
</file>

<file path=customXml/itemProps3.xml><?xml version="1.0" encoding="utf-8"?>
<ds:datastoreItem xmlns:ds="http://schemas.openxmlformats.org/officeDocument/2006/customXml" ds:itemID="{EAE627D8-183A-4D97-A834-67ECDA9491F9}"/>
</file>

<file path=docProps/app.xml><?xml version="1.0" encoding="utf-8"?>
<Properties xmlns="http://schemas.openxmlformats.org/officeDocument/2006/extended-properties" xmlns:vt="http://schemas.openxmlformats.org/officeDocument/2006/docPropsVTypes">
  <Template>Celestial</Template>
  <TotalTime>7523</TotalTime>
  <Words>2292</Words>
  <Application>Microsoft Office PowerPoint</Application>
  <PresentationFormat>Widescreen</PresentationFormat>
  <Paragraphs>181</Paragraphs>
  <Slides>30</Slides>
  <Notes>22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Arial</vt:lpstr>
      <vt:lpstr>Calibri</vt:lpstr>
      <vt:lpstr>Calibri Light</vt:lpstr>
      <vt:lpstr>Celestial</vt:lpstr>
      <vt:lpstr>Space Exploration:  Beyond the Formal Elements    </vt:lpstr>
      <vt:lpstr>PowerPoint Presentation</vt:lpstr>
      <vt:lpstr>PowerPoint Presentation</vt:lpstr>
      <vt:lpstr>The art therapist, space, materials, and product all serve as multiple self objects in the space. The opportunity to work with multiple self objects allows for various experiences of symbolization, internationalization, and relationships.</vt:lpstr>
      <vt:lpstr>Art Therapy space, process, and product</vt:lpstr>
      <vt:lpstr>Transformational Object  </vt:lpstr>
      <vt:lpstr>Transactional Object</vt:lpstr>
      <vt:lpstr>Transitional Object</vt:lpstr>
      <vt:lpstr>Waiting Area as Transformational object</vt:lpstr>
      <vt:lpstr>“It is a place outside of one’s personal field where unconscious motivations can be externalized and held out for review by conscious thought. Transformed into acceptable representations of one’s thoughts and motivations, they can then be reintrojected to strengthen a weak ego”  (Cavallo &amp; Robbins, 1980, p. 119).   </vt:lpstr>
      <vt:lpstr>In this space, art making serves as the both the catalyst and the container.</vt:lpstr>
      <vt:lpstr>Therapy space as Transformational &amp; Transactional Objects</vt:lpstr>
      <vt:lpstr>Imagery as transitional objects</vt:lpstr>
      <vt:lpstr>Why or Why not… make art on the floor</vt:lpstr>
      <vt:lpstr>Why or why not … make art at the table</vt:lpstr>
      <vt:lpstr>Why or why not … Make art standing</vt:lpstr>
      <vt:lpstr>PowerPoint Presentation</vt:lpstr>
      <vt:lpstr>Sharing space to build rapport</vt:lpstr>
      <vt:lpstr>PowerPoint Presentation</vt:lpstr>
      <vt:lpstr>PowerPoint Presentation</vt:lpstr>
      <vt:lpstr>PowerPoint Presentation</vt:lpstr>
      <vt:lpstr>Eating disorder as the transactional object</vt:lpstr>
      <vt:lpstr>PowerPoint Presentation</vt:lpstr>
      <vt:lpstr>Taking up Space as a Clinical treatment Goal</vt:lpstr>
      <vt:lpstr>PowerPoint Presentation</vt:lpstr>
      <vt:lpstr>PowerPoint Presentation</vt:lpstr>
      <vt:lpstr>PowerPoint Presentation</vt:lpstr>
      <vt:lpstr>PowerPoint Presentation</vt:lpstr>
      <vt:lpstr>Where do we go from here?</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Eileen Misluk</dc:creator>
  <cp:lastModifiedBy>Misluk, Eileen Marie</cp:lastModifiedBy>
  <cp:revision>52</cp:revision>
  <dcterms:created xsi:type="dcterms:W3CDTF">2017-10-18T15:22:34Z</dcterms:created>
  <dcterms:modified xsi:type="dcterms:W3CDTF">2018-10-23T13:45:58Z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0x01010025A70DAF56FFEB4BB33EF8E9C8CF88D1</vt:lpwstr>
  </property>
</Properties>
</file>