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modernComment_100_0.xml" ContentType="application/vnd.ms-powerpoint.comment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6576000" cy="27432000"/>
  <p:notesSz cx="70358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79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1pPr>
    <a:lvl2pPr marL="469948" indent="-141217" algn="l" rtl="0" fontAlgn="base">
      <a:spcBef>
        <a:spcPct val="0"/>
      </a:spcBef>
      <a:spcAft>
        <a:spcPct val="0"/>
      </a:spcAft>
      <a:defRPr sz="2479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2pPr>
    <a:lvl3pPr marL="939895" indent="-287062" algn="l" rtl="0" fontAlgn="base">
      <a:spcBef>
        <a:spcPct val="0"/>
      </a:spcBef>
      <a:spcAft>
        <a:spcPct val="0"/>
      </a:spcAft>
      <a:defRPr sz="2479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3pPr>
    <a:lvl4pPr marL="1412157" indent="-432908" algn="l" rtl="0" fontAlgn="base">
      <a:spcBef>
        <a:spcPct val="0"/>
      </a:spcBef>
      <a:spcAft>
        <a:spcPct val="0"/>
      </a:spcAft>
      <a:defRPr sz="2479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4pPr>
    <a:lvl5pPr marL="1884420" indent="-576439" algn="l" rtl="0" fontAlgn="base">
      <a:spcBef>
        <a:spcPct val="0"/>
      </a:spcBef>
      <a:spcAft>
        <a:spcPct val="0"/>
      </a:spcAft>
      <a:defRPr sz="2479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5pPr>
    <a:lvl6pPr marL="3333617" algn="l" defTabSz="666723" rtl="0" eaLnBrk="1" latinLnBrk="0" hangingPunct="1">
      <a:defRPr sz="2479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6pPr>
    <a:lvl7pPr marL="4000340" algn="l" defTabSz="666723" rtl="0" eaLnBrk="1" latinLnBrk="0" hangingPunct="1">
      <a:defRPr sz="2479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7pPr>
    <a:lvl8pPr marL="4667063" algn="l" defTabSz="666723" rtl="0" eaLnBrk="1" latinLnBrk="0" hangingPunct="1">
      <a:defRPr sz="2479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8pPr>
    <a:lvl9pPr marL="5333787" algn="l" defTabSz="666723" rtl="0" eaLnBrk="1" latinLnBrk="0" hangingPunct="1">
      <a:defRPr sz="2479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8640" userDrawn="1">
          <p15:clr>
            <a:srgbClr val="A4A3A4"/>
          </p15:clr>
        </p15:guide>
        <p15:guide id="2" pos="1152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DAB626D-802D-CA05-1D16-ACF93C7D92C0}" name="Betty Walton" initials="BW" userId="S::beawalto@iu.edu::9d43a4e0-9c96-4c6f-8d83-d6fbd996328d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ynihan, Stephanie N" initials="MSN" lastIdx="7" clrIdx="0">
    <p:extLst>
      <p:ext uri="{19B8F6BF-5375-455C-9EA6-DF929625EA0E}">
        <p15:presenceInfo xmlns:p15="http://schemas.microsoft.com/office/powerpoint/2012/main" userId="S-1-5-21-863180280-805006673-1249771876-721776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AF0538"/>
    <a:srgbClr val="FA487F"/>
    <a:srgbClr val="990000"/>
    <a:srgbClr val="950000"/>
    <a:srgbClr val="7F0324"/>
    <a:srgbClr val="7D110C"/>
    <a:srgbClr val="A09C00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850178-0E46-4AE5-A058-089435095E55}" v="2" dt="2022-09-07T15:09:57.7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71" autoAdjust="0"/>
    <p:restoredTop sz="92996" autoAdjust="0"/>
  </p:normalViewPr>
  <p:slideViewPr>
    <p:cSldViewPr snapToGrid="0">
      <p:cViewPr>
        <p:scale>
          <a:sx n="20" d="100"/>
          <a:sy n="20" d="100"/>
        </p:scale>
        <p:origin x="1998" y="84"/>
      </p:cViewPr>
      <p:guideLst>
        <p:guide orient="horz" pos="8640"/>
        <p:guide pos="115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12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commentAuthors" Target="commentAuthors.xml"/><Relationship Id="rId10" Type="http://schemas.microsoft.com/office/2016/11/relationships/changesInfo" Target="changesInfos/changesInfo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ng, Saahoon" userId="ba4b3d0d-5bca-49c0-973f-114966ac83e4" providerId="ADAL" clId="{95850178-0E46-4AE5-A058-089435095E55}"/>
    <pc:docChg chg="undo custSel modSld">
      <pc:chgData name="Hong, Saahoon" userId="ba4b3d0d-5bca-49c0-973f-114966ac83e4" providerId="ADAL" clId="{95850178-0E46-4AE5-A058-089435095E55}" dt="2022-09-07T14:37:23.491" v="465" actId="6549"/>
      <pc:docMkLst>
        <pc:docMk/>
      </pc:docMkLst>
      <pc:sldChg chg="addSp delSp modSp mod">
        <pc:chgData name="Hong, Saahoon" userId="ba4b3d0d-5bca-49c0-973f-114966ac83e4" providerId="ADAL" clId="{95850178-0E46-4AE5-A058-089435095E55}" dt="2022-09-07T14:37:23.491" v="465" actId="6549"/>
        <pc:sldMkLst>
          <pc:docMk/>
          <pc:sldMk cId="0" sldId="256"/>
        </pc:sldMkLst>
        <pc:spChg chg="add">
          <ac:chgData name="Hong, Saahoon" userId="ba4b3d0d-5bca-49c0-973f-114966ac83e4" providerId="ADAL" clId="{95850178-0E46-4AE5-A058-089435095E55}" dt="2022-09-07T13:58:16.442" v="52" actId="22"/>
          <ac:spMkLst>
            <pc:docMk/>
            <pc:sldMk cId="0" sldId="256"/>
            <ac:spMk id="21" creationId="{B1D8392F-7538-F0AA-E24D-064D373EFBAA}"/>
          </ac:spMkLst>
        </pc:spChg>
        <pc:spChg chg="add del">
          <ac:chgData name="Hong, Saahoon" userId="ba4b3d0d-5bca-49c0-973f-114966ac83e4" providerId="ADAL" clId="{95850178-0E46-4AE5-A058-089435095E55}" dt="2022-09-07T13:58:35.428" v="54" actId="22"/>
          <ac:spMkLst>
            <pc:docMk/>
            <pc:sldMk cId="0" sldId="256"/>
            <ac:spMk id="23" creationId="{EA35D312-6637-9C83-3AB7-211301DFB2FD}"/>
          </ac:spMkLst>
        </pc:spChg>
        <pc:spChg chg="mod">
          <ac:chgData name="Hong, Saahoon" userId="ba4b3d0d-5bca-49c0-973f-114966ac83e4" providerId="ADAL" clId="{95850178-0E46-4AE5-A058-089435095E55}" dt="2022-09-07T14:05:40" v="56" actId="1076"/>
          <ac:spMkLst>
            <pc:docMk/>
            <pc:sldMk cId="0" sldId="256"/>
            <ac:spMk id="5235" creationId="{00000000-0000-0000-0000-000000000000}"/>
          </ac:spMkLst>
        </pc:spChg>
        <pc:spChg chg="mod">
          <ac:chgData name="Hong, Saahoon" userId="ba4b3d0d-5bca-49c0-973f-114966ac83e4" providerId="ADAL" clId="{95850178-0E46-4AE5-A058-089435095E55}" dt="2022-09-07T13:12:48.513" v="8" actId="14100"/>
          <ac:spMkLst>
            <pc:docMk/>
            <pc:sldMk cId="0" sldId="256"/>
            <ac:spMk id="5241" creationId="{00000000-0000-0000-0000-000000000000}"/>
          </ac:spMkLst>
        </pc:spChg>
        <pc:spChg chg="mod">
          <ac:chgData name="Hong, Saahoon" userId="ba4b3d0d-5bca-49c0-973f-114966ac83e4" providerId="ADAL" clId="{95850178-0E46-4AE5-A058-089435095E55}" dt="2022-09-07T13:12:28.247" v="6" actId="14100"/>
          <ac:spMkLst>
            <pc:docMk/>
            <pc:sldMk cId="0" sldId="256"/>
            <ac:spMk id="5275" creationId="{00000000-0000-0000-0000-000000000000}"/>
          </ac:spMkLst>
        </pc:spChg>
        <pc:spChg chg="mod">
          <ac:chgData name="Hong, Saahoon" userId="ba4b3d0d-5bca-49c0-973f-114966ac83e4" providerId="ADAL" clId="{95850178-0E46-4AE5-A058-089435095E55}" dt="2022-09-07T14:36:23.164" v="461" actId="20577"/>
          <ac:spMkLst>
            <pc:docMk/>
            <pc:sldMk cId="0" sldId="256"/>
            <ac:spMk id="5278" creationId="{00000000-0000-0000-0000-000000000000}"/>
          </ac:spMkLst>
        </pc:spChg>
        <pc:spChg chg="mod">
          <ac:chgData name="Hong, Saahoon" userId="ba4b3d0d-5bca-49c0-973f-114966ac83e4" providerId="ADAL" clId="{95850178-0E46-4AE5-A058-089435095E55}" dt="2022-09-07T13:12:34.887" v="7" actId="1076"/>
          <ac:spMkLst>
            <pc:docMk/>
            <pc:sldMk cId="0" sldId="256"/>
            <ac:spMk id="5284" creationId="{00000000-0000-0000-0000-000000000000}"/>
          </ac:spMkLst>
        </pc:spChg>
        <pc:spChg chg="mod">
          <ac:chgData name="Hong, Saahoon" userId="ba4b3d0d-5bca-49c0-973f-114966ac83e4" providerId="ADAL" clId="{95850178-0E46-4AE5-A058-089435095E55}" dt="2022-09-07T14:37:23.491" v="465" actId="6549"/>
          <ac:spMkLst>
            <pc:docMk/>
            <pc:sldMk cId="0" sldId="256"/>
            <ac:spMk id="5285" creationId="{00000000-0000-0000-0000-000000000000}"/>
          </ac:spMkLst>
        </pc:spChg>
        <pc:spChg chg="mod">
          <ac:chgData name="Hong, Saahoon" userId="ba4b3d0d-5bca-49c0-973f-114966ac83e4" providerId="ADAL" clId="{95850178-0E46-4AE5-A058-089435095E55}" dt="2022-09-07T13:11:30.137" v="0" actId="1076"/>
          <ac:spMkLst>
            <pc:docMk/>
            <pc:sldMk cId="0" sldId="256"/>
            <ac:spMk id="5306" creationId="{00000000-0000-0000-0000-000000000000}"/>
          </ac:spMkLst>
        </pc:spChg>
        <pc:spChg chg="mod">
          <ac:chgData name="Hong, Saahoon" userId="ba4b3d0d-5bca-49c0-973f-114966ac83e4" providerId="ADAL" clId="{95850178-0E46-4AE5-A058-089435095E55}" dt="2022-09-07T13:36:01.233" v="43" actId="14100"/>
          <ac:spMkLst>
            <pc:docMk/>
            <pc:sldMk cId="0" sldId="256"/>
            <ac:spMk id="5307" creationId="{00000000-0000-0000-0000-000000000000}"/>
          </ac:spMkLst>
        </pc:spChg>
        <pc:graphicFrameChg chg="modGraphic">
          <ac:chgData name="Hong, Saahoon" userId="ba4b3d0d-5bca-49c0-973f-114966ac83e4" providerId="ADAL" clId="{95850178-0E46-4AE5-A058-089435095E55}" dt="2022-09-07T14:24:30.606" v="77" actId="6549"/>
          <ac:graphicFrameMkLst>
            <pc:docMk/>
            <pc:sldMk cId="0" sldId="256"/>
            <ac:graphicFrameMk id="15" creationId="{22926AC6-2DC8-6CBB-2BC3-43806464E794}"/>
          </ac:graphicFrameMkLst>
        </pc:graphicFrameChg>
        <pc:picChg chg="add mod">
          <ac:chgData name="Hong, Saahoon" userId="ba4b3d0d-5bca-49c0-973f-114966ac83e4" providerId="ADAL" clId="{95850178-0E46-4AE5-A058-089435095E55}" dt="2022-09-07T13:51:48.934" v="51" actId="1076"/>
          <ac:picMkLst>
            <pc:docMk/>
            <pc:sldMk cId="0" sldId="256"/>
            <ac:picMk id="17" creationId="{A1FC2BCE-A299-B3E8-75C6-4E1C6EB8D7C4}"/>
          </ac:picMkLst>
        </pc:picChg>
        <pc:picChg chg="add mod">
          <ac:chgData name="Hong, Saahoon" userId="ba4b3d0d-5bca-49c0-973f-114966ac83e4" providerId="ADAL" clId="{95850178-0E46-4AE5-A058-089435095E55}" dt="2022-09-07T14:34:05.744" v="422" actId="1076"/>
          <ac:picMkLst>
            <pc:docMk/>
            <pc:sldMk cId="0" sldId="256"/>
            <ac:picMk id="25" creationId="{70362BE2-3206-C1B6-D339-A9C9CC38776C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indiana.sharepoint.com/sites/msteams_451f5a/Shared%20Documents/Research_Hong/Racial%20Justice%20Research%20Fund%20Project/Dataset_04222021/2022%20TCOM%20Proposal/Dual%20System%20Involvemen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Initial</a:t>
            </a:r>
            <a:r>
              <a:rPr lang="en-US" baseline="0"/>
              <a:t> TAI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Sheet2!$M$43</c:f>
              <c:strCache>
                <c:ptCount val="1"/>
                <c:pt idx="0">
                  <c:v>M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Sheet2!$L$44:$L$47</c:f>
              <c:strCache>
                <c:ptCount val="4"/>
                <c:pt idx="1">
                  <c:v>BHS Only</c:v>
                </c:pt>
                <c:pt idx="2">
                  <c:v>Current Dual System Involvment</c:v>
                </c:pt>
                <c:pt idx="3">
                  <c:v>Total</c:v>
                </c:pt>
              </c:strCache>
            </c:strRef>
          </c:cat>
          <c:val>
            <c:numRef>
              <c:f>Sheet2!$M$44:$M$47</c:f>
              <c:numCache>
                <c:formatCode>###0.00</c:formatCode>
                <c:ptCount val="4"/>
                <c:pt idx="1">
                  <c:v>9.8295674628792771</c:v>
                </c:pt>
                <c:pt idx="2">
                  <c:v>9.0107421875</c:v>
                </c:pt>
                <c:pt idx="3">
                  <c:v>9.5790888722927559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1C-4B0A-A8A9-66A6D4F274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2055391679"/>
        <c:axId val="2055389183"/>
      </c:barChart>
      <c:catAx>
        <c:axId val="205539167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5389183"/>
        <c:crosses val="autoZero"/>
        <c:auto val="1"/>
        <c:lblAlgn val="ctr"/>
        <c:lblOffset val="100"/>
        <c:noMultiLvlLbl val="0"/>
      </c:catAx>
      <c:valAx>
        <c:axId val="205538918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53916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 of Adults with Dual System Involvement by Age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Sheet3!$I$4</c:f>
              <c:strCache>
                <c:ptCount val="1"/>
                <c:pt idx="0">
                  <c:v>Not involved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Sheet3!$H$5:$H$67</c:f>
              <c:strCache>
                <c:ptCount val="63"/>
                <c:pt idx="0">
                  <c:v>      18</c:v>
                </c:pt>
                <c:pt idx="1">
                  <c:v>      19</c:v>
                </c:pt>
                <c:pt idx="2">
                  <c:v>      20</c:v>
                </c:pt>
                <c:pt idx="3">
                  <c:v>      21</c:v>
                </c:pt>
                <c:pt idx="4">
                  <c:v>      22</c:v>
                </c:pt>
                <c:pt idx="5">
                  <c:v>      23</c:v>
                </c:pt>
                <c:pt idx="6">
                  <c:v>      24</c:v>
                </c:pt>
                <c:pt idx="7">
                  <c:v>      25</c:v>
                </c:pt>
                <c:pt idx="8">
                  <c:v>      26</c:v>
                </c:pt>
                <c:pt idx="9">
                  <c:v>      27</c:v>
                </c:pt>
                <c:pt idx="10">
                  <c:v>      28</c:v>
                </c:pt>
                <c:pt idx="11">
                  <c:v>      29</c:v>
                </c:pt>
                <c:pt idx="12">
                  <c:v>      30</c:v>
                </c:pt>
                <c:pt idx="13">
                  <c:v>      31</c:v>
                </c:pt>
                <c:pt idx="14">
                  <c:v>      32</c:v>
                </c:pt>
                <c:pt idx="15">
                  <c:v>      33</c:v>
                </c:pt>
                <c:pt idx="16">
                  <c:v>      34</c:v>
                </c:pt>
                <c:pt idx="17">
                  <c:v>      35</c:v>
                </c:pt>
                <c:pt idx="18">
                  <c:v>      36</c:v>
                </c:pt>
                <c:pt idx="19">
                  <c:v>      37</c:v>
                </c:pt>
                <c:pt idx="20">
                  <c:v>      38</c:v>
                </c:pt>
                <c:pt idx="21">
                  <c:v>      39</c:v>
                </c:pt>
                <c:pt idx="22">
                  <c:v>      40</c:v>
                </c:pt>
                <c:pt idx="23">
                  <c:v>      41</c:v>
                </c:pt>
                <c:pt idx="24">
                  <c:v>      42</c:v>
                </c:pt>
                <c:pt idx="25">
                  <c:v>      43</c:v>
                </c:pt>
                <c:pt idx="26">
                  <c:v>      44</c:v>
                </c:pt>
                <c:pt idx="27">
                  <c:v>      45</c:v>
                </c:pt>
                <c:pt idx="28">
                  <c:v>      46</c:v>
                </c:pt>
                <c:pt idx="29">
                  <c:v>      47</c:v>
                </c:pt>
                <c:pt idx="30">
                  <c:v>      48</c:v>
                </c:pt>
                <c:pt idx="31">
                  <c:v>      49</c:v>
                </c:pt>
                <c:pt idx="32">
                  <c:v>      50</c:v>
                </c:pt>
                <c:pt idx="33">
                  <c:v>      51</c:v>
                </c:pt>
                <c:pt idx="34">
                  <c:v>      52</c:v>
                </c:pt>
                <c:pt idx="35">
                  <c:v>      53</c:v>
                </c:pt>
                <c:pt idx="36">
                  <c:v>      54</c:v>
                </c:pt>
                <c:pt idx="37">
                  <c:v>      55</c:v>
                </c:pt>
                <c:pt idx="38">
                  <c:v>      56</c:v>
                </c:pt>
                <c:pt idx="39">
                  <c:v>      57</c:v>
                </c:pt>
                <c:pt idx="40">
                  <c:v>      58</c:v>
                </c:pt>
                <c:pt idx="41">
                  <c:v>      59</c:v>
                </c:pt>
                <c:pt idx="42">
                  <c:v>      60</c:v>
                </c:pt>
                <c:pt idx="43">
                  <c:v>      61</c:v>
                </c:pt>
                <c:pt idx="44">
                  <c:v>      62</c:v>
                </c:pt>
                <c:pt idx="45">
                  <c:v>      63</c:v>
                </c:pt>
                <c:pt idx="46">
                  <c:v>      64</c:v>
                </c:pt>
                <c:pt idx="47">
                  <c:v>      65</c:v>
                </c:pt>
                <c:pt idx="48">
                  <c:v>      66</c:v>
                </c:pt>
                <c:pt idx="49">
                  <c:v>      67</c:v>
                </c:pt>
                <c:pt idx="50">
                  <c:v>      68</c:v>
                </c:pt>
                <c:pt idx="51">
                  <c:v>      69</c:v>
                </c:pt>
                <c:pt idx="52">
                  <c:v>      70</c:v>
                </c:pt>
                <c:pt idx="53">
                  <c:v>      71</c:v>
                </c:pt>
                <c:pt idx="54">
                  <c:v>      72</c:v>
                </c:pt>
                <c:pt idx="55">
                  <c:v>      73</c:v>
                </c:pt>
                <c:pt idx="56">
                  <c:v>      74</c:v>
                </c:pt>
                <c:pt idx="57">
                  <c:v>      75</c:v>
                </c:pt>
                <c:pt idx="58">
                  <c:v>      76</c:v>
                </c:pt>
                <c:pt idx="59">
                  <c:v>      77</c:v>
                </c:pt>
                <c:pt idx="60">
                  <c:v>      78</c:v>
                </c:pt>
                <c:pt idx="61">
                  <c:v>      79</c:v>
                </c:pt>
                <c:pt idx="62">
                  <c:v>      80</c:v>
                </c:pt>
              </c:strCache>
            </c:strRef>
          </c:cat>
          <c:val>
            <c:numRef>
              <c:f>Sheet3!$I$5:$I$67</c:f>
              <c:numCache>
                <c:formatCode>General</c:formatCode>
                <c:ptCount val="63"/>
                <c:pt idx="0">
                  <c:v>13</c:v>
                </c:pt>
                <c:pt idx="1">
                  <c:v>547</c:v>
                </c:pt>
                <c:pt idx="2">
                  <c:v>765</c:v>
                </c:pt>
                <c:pt idx="3">
                  <c:v>717</c:v>
                </c:pt>
                <c:pt idx="4">
                  <c:v>630</c:v>
                </c:pt>
                <c:pt idx="5">
                  <c:v>670</c:v>
                </c:pt>
                <c:pt idx="6">
                  <c:v>680</c:v>
                </c:pt>
                <c:pt idx="7">
                  <c:v>657</c:v>
                </c:pt>
                <c:pt idx="8">
                  <c:v>692</c:v>
                </c:pt>
                <c:pt idx="9">
                  <c:v>721</c:v>
                </c:pt>
                <c:pt idx="10">
                  <c:v>760</c:v>
                </c:pt>
                <c:pt idx="11">
                  <c:v>743</c:v>
                </c:pt>
                <c:pt idx="12">
                  <c:v>767</c:v>
                </c:pt>
                <c:pt idx="13">
                  <c:v>695</c:v>
                </c:pt>
                <c:pt idx="14">
                  <c:v>658</c:v>
                </c:pt>
                <c:pt idx="15">
                  <c:v>633</c:v>
                </c:pt>
                <c:pt idx="16">
                  <c:v>643</c:v>
                </c:pt>
                <c:pt idx="17">
                  <c:v>616</c:v>
                </c:pt>
                <c:pt idx="18">
                  <c:v>593</c:v>
                </c:pt>
                <c:pt idx="19">
                  <c:v>656</c:v>
                </c:pt>
                <c:pt idx="20">
                  <c:v>675</c:v>
                </c:pt>
                <c:pt idx="21">
                  <c:v>689</c:v>
                </c:pt>
                <c:pt idx="22">
                  <c:v>677</c:v>
                </c:pt>
                <c:pt idx="23">
                  <c:v>659</c:v>
                </c:pt>
                <c:pt idx="24">
                  <c:v>626</c:v>
                </c:pt>
                <c:pt idx="25">
                  <c:v>657</c:v>
                </c:pt>
                <c:pt idx="26">
                  <c:v>655</c:v>
                </c:pt>
                <c:pt idx="27">
                  <c:v>669</c:v>
                </c:pt>
                <c:pt idx="28">
                  <c:v>627</c:v>
                </c:pt>
                <c:pt idx="29">
                  <c:v>660</c:v>
                </c:pt>
                <c:pt idx="30">
                  <c:v>701</c:v>
                </c:pt>
                <c:pt idx="31">
                  <c:v>739</c:v>
                </c:pt>
                <c:pt idx="32">
                  <c:v>712</c:v>
                </c:pt>
                <c:pt idx="33">
                  <c:v>731</c:v>
                </c:pt>
                <c:pt idx="34">
                  <c:v>728</c:v>
                </c:pt>
                <c:pt idx="35">
                  <c:v>692</c:v>
                </c:pt>
                <c:pt idx="36">
                  <c:v>752</c:v>
                </c:pt>
                <c:pt idx="37">
                  <c:v>766</c:v>
                </c:pt>
                <c:pt idx="38">
                  <c:v>823</c:v>
                </c:pt>
                <c:pt idx="39">
                  <c:v>807</c:v>
                </c:pt>
                <c:pt idx="40">
                  <c:v>815</c:v>
                </c:pt>
                <c:pt idx="41">
                  <c:v>785</c:v>
                </c:pt>
                <c:pt idx="42">
                  <c:v>705</c:v>
                </c:pt>
                <c:pt idx="43">
                  <c:v>729</c:v>
                </c:pt>
                <c:pt idx="44">
                  <c:v>724</c:v>
                </c:pt>
                <c:pt idx="45">
                  <c:v>636</c:v>
                </c:pt>
                <c:pt idx="46">
                  <c:v>539</c:v>
                </c:pt>
                <c:pt idx="47">
                  <c:v>547</c:v>
                </c:pt>
                <c:pt idx="48">
                  <c:v>435</c:v>
                </c:pt>
                <c:pt idx="49">
                  <c:v>395</c:v>
                </c:pt>
                <c:pt idx="50">
                  <c:v>364</c:v>
                </c:pt>
                <c:pt idx="51">
                  <c:v>289</c:v>
                </c:pt>
                <c:pt idx="52">
                  <c:v>266</c:v>
                </c:pt>
                <c:pt idx="53">
                  <c:v>226</c:v>
                </c:pt>
                <c:pt idx="54">
                  <c:v>211</c:v>
                </c:pt>
                <c:pt idx="55">
                  <c:v>183</c:v>
                </c:pt>
                <c:pt idx="56">
                  <c:v>122</c:v>
                </c:pt>
                <c:pt idx="57">
                  <c:v>109</c:v>
                </c:pt>
                <c:pt idx="58">
                  <c:v>109</c:v>
                </c:pt>
                <c:pt idx="59">
                  <c:v>99</c:v>
                </c:pt>
                <c:pt idx="60">
                  <c:v>68</c:v>
                </c:pt>
                <c:pt idx="61">
                  <c:v>84</c:v>
                </c:pt>
                <c:pt idx="62">
                  <c:v>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CB0-46D4-B1A3-1F7C4C7CFCCC}"/>
            </c:ext>
          </c:extLst>
        </c:ser>
        <c:ser>
          <c:idx val="1"/>
          <c:order val="1"/>
          <c:tx>
            <c:strRef>
              <c:f>Sheet3!$J$4</c:f>
              <c:strCache>
                <c:ptCount val="1"/>
                <c:pt idx="0">
                  <c:v>History of Justie System Involvement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Sheet3!$H$5:$H$67</c:f>
              <c:strCache>
                <c:ptCount val="63"/>
                <c:pt idx="0">
                  <c:v>      18</c:v>
                </c:pt>
                <c:pt idx="1">
                  <c:v>      19</c:v>
                </c:pt>
                <c:pt idx="2">
                  <c:v>      20</c:v>
                </c:pt>
                <c:pt idx="3">
                  <c:v>      21</c:v>
                </c:pt>
                <c:pt idx="4">
                  <c:v>      22</c:v>
                </c:pt>
                <c:pt idx="5">
                  <c:v>      23</c:v>
                </c:pt>
                <c:pt idx="6">
                  <c:v>      24</c:v>
                </c:pt>
                <c:pt idx="7">
                  <c:v>      25</c:v>
                </c:pt>
                <c:pt idx="8">
                  <c:v>      26</c:v>
                </c:pt>
                <c:pt idx="9">
                  <c:v>      27</c:v>
                </c:pt>
                <c:pt idx="10">
                  <c:v>      28</c:v>
                </c:pt>
                <c:pt idx="11">
                  <c:v>      29</c:v>
                </c:pt>
                <c:pt idx="12">
                  <c:v>      30</c:v>
                </c:pt>
                <c:pt idx="13">
                  <c:v>      31</c:v>
                </c:pt>
                <c:pt idx="14">
                  <c:v>      32</c:v>
                </c:pt>
                <c:pt idx="15">
                  <c:v>      33</c:v>
                </c:pt>
                <c:pt idx="16">
                  <c:v>      34</c:v>
                </c:pt>
                <c:pt idx="17">
                  <c:v>      35</c:v>
                </c:pt>
                <c:pt idx="18">
                  <c:v>      36</c:v>
                </c:pt>
                <c:pt idx="19">
                  <c:v>      37</c:v>
                </c:pt>
                <c:pt idx="20">
                  <c:v>      38</c:v>
                </c:pt>
                <c:pt idx="21">
                  <c:v>      39</c:v>
                </c:pt>
                <c:pt idx="22">
                  <c:v>      40</c:v>
                </c:pt>
                <c:pt idx="23">
                  <c:v>      41</c:v>
                </c:pt>
                <c:pt idx="24">
                  <c:v>      42</c:v>
                </c:pt>
                <c:pt idx="25">
                  <c:v>      43</c:v>
                </c:pt>
                <c:pt idx="26">
                  <c:v>      44</c:v>
                </c:pt>
                <c:pt idx="27">
                  <c:v>      45</c:v>
                </c:pt>
                <c:pt idx="28">
                  <c:v>      46</c:v>
                </c:pt>
                <c:pt idx="29">
                  <c:v>      47</c:v>
                </c:pt>
                <c:pt idx="30">
                  <c:v>      48</c:v>
                </c:pt>
                <c:pt idx="31">
                  <c:v>      49</c:v>
                </c:pt>
                <c:pt idx="32">
                  <c:v>      50</c:v>
                </c:pt>
                <c:pt idx="33">
                  <c:v>      51</c:v>
                </c:pt>
                <c:pt idx="34">
                  <c:v>      52</c:v>
                </c:pt>
                <c:pt idx="35">
                  <c:v>      53</c:v>
                </c:pt>
                <c:pt idx="36">
                  <c:v>      54</c:v>
                </c:pt>
                <c:pt idx="37">
                  <c:v>      55</c:v>
                </c:pt>
                <c:pt idx="38">
                  <c:v>      56</c:v>
                </c:pt>
                <c:pt idx="39">
                  <c:v>      57</c:v>
                </c:pt>
                <c:pt idx="40">
                  <c:v>      58</c:v>
                </c:pt>
                <c:pt idx="41">
                  <c:v>      59</c:v>
                </c:pt>
                <c:pt idx="42">
                  <c:v>      60</c:v>
                </c:pt>
                <c:pt idx="43">
                  <c:v>      61</c:v>
                </c:pt>
                <c:pt idx="44">
                  <c:v>      62</c:v>
                </c:pt>
                <c:pt idx="45">
                  <c:v>      63</c:v>
                </c:pt>
                <c:pt idx="46">
                  <c:v>      64</c:v>
                </c:pt>
                <c:pt idx="47">
                  <c:v>      65</c:v>
                </c:pt>
                <c:pt idx="48">
                  <c:v>      66</c:v>
                </c:pt>
                <c:pt idx="49">
                  <c:v>      67</c:v>
                </c:pt>
                <c:pt idx="50">
                  <c:v>      68</c:v>
                </c:pt>
                <c:pt idx="51">
                  <c:v>      69</c:v>
                </c:pt>
                <c:pt idx="52">
                  <c:v>      70</c:v>
                </c:pt>
                <c:pt idx="53">
                  <c:v>      71</c:v>
                </c:pt>
                <c:pt idx="54">
                  <c:v>      72</c:v>
                </c:pt>
                <c:pt idx="55">
                  <c:v>      73</c:v>
                </c:pt>
                <c:pt idx="56">
                  <c:v>      74</c:v>
                </c:pt>
                <c:pt idx="57">
                  <c:v>      75</c:v>
                </c:pt>
                <c:pt idx="58">
                  <c:v>      76</c:v>
                </c:pt>
                <c:pt idx="59">
                  <c:v>      77</c:v>
                </c:pt>
                <c:pt idx="60">
                  <c:v>      78</c:v>
                </c:pt>
                <c:pt idx="61">
                  <c:v>      79</c:v>
                </c:pt>
                <c:pt idx="62">
                  <c:v>      80</c:v>
                </c:pt>
              </c:strCache>
            </c:strRef>
          </c:cat>
          <c:val>
            <c:numRef>
              <c:f>Sheet3!$J$5:$J$67</c:f>
              <c:numCache>
                <c:formatCode>General</c:formatCode>
                <c:ptCount val="63"/>
                <c:pt idx="0">
                  <c:v>2</c:v>
                </c:pt>
                <c:pt idx="1">
                  <c:v>79</c:v>
                </c:pt>
                <c:pt idx="2">
                  <c:v>156</c:v>
                </c:pt>
                <c:pt idx="3">
                  <c:v>181</c:v>
                </c:pt>
                <c:pt idx="4">
                  <c:v>189</c:v>
                </c:pt>
                <c:pt idx="5">
                  <c:v>267</c:v>
                </c:pt>
                <c:pt idx="6">
                  <c:v>265</c:v>
                </c:pt>
                <c:pt idx="7">
                  <c:v>304</c:v>
                </c:pt>
                <c:pt idx="8">
                  <c:v>375</c:v>
                </c:pt>
                <c:pt idx="9">
                  <c:v>428</c:v>
                </c:pt>
                <c:pt idx="10">
                  <c:v>436</c:v>
                </c:pt>
                <c:pt idx="11">
                  <c:v>501</c:v>
                </c:pt>
                <c:pt idx="12">
                  <c:v>488</c:v>
                </c:pt>
                <c:pt idx="13">
                  <c:v>504</c:v>
                </c:pt>
                <c:pt idx="14">
                  <c:v>485</c:v>
                </c:pt>
                <c:pt idx="15">
                  <c:v>487</c:v>
                </c:pt>
                <c:pt idx="16">
                  <c:v>520</c:v>
                </c:pt>
                <c:pt idx="17">
                  <c:v>509</c:v>
                </c:pt>
                <c:pt idx="18">
                  <c:v>477</c:v>
                </c:pt>
                <c:pt idx="19">
                  <c:v>533</c:v>
                </c:pt>
                <c:pt idx="20">
                  <c:v>531</c:v>
                </c:pt>
                <c:pt idx="21">
                  <c:v>537</c:v>
                </c:pt>
                <c:pt idx="22">
                  <c:v>563</c:v>
                </c:pt>
                <c:pt idx="23">
                  <c:v>475</c:v>
                </c:pt>
                <c:pt idx="24">
                  <c:v>433</c:v>
                </c:pt>
                <c:pt idx="25">
                  <c:v>438</c:v>
                </c:pt>
                <c:pt idx="26">
                  <c:v>415</c:v>
                </c:pt>
                <c:pt idx="27">
                  <c:v>426</c:v>
                </c:pt>
                <c:pt idx="28">
                  <c:v>386</c:v>
                </c:pt>
                <c:pt idx="29">
                  <c:v>407</c:v>
                </c:pt>
                <c:pt idx="30">
                  <c:v>391</c:v>
                </c:pt>
                <c:pt idx="31">
                  <c:v>428</c:v>
                </c:pt>
                <c:pt idx="32">
                  <c:v>410</c:v>
                </c:pt>
                <c:pt idx="33">
                  <c:v>386</c:v>
                </c:pt>
                <c:pt idx="34">
                  <c:v>408</c:v>
                </c:pt>
                <c:pt idx="35">
                  <c:v>404</c:v>
                </c:pt>
                <c:pt idx="36">
                  <c:v>395</c:v>
                </c:pt>
                <c:pt idx="37">
                  <c:v>423</c:v>
                </c:pt>
                <c:pt idx="38">
                  <c:v>455</c:v>
                </c:pt>
                <c:pt idx="39">
                  <c:v>438</c:v>
                </c:pt>
                <c:pt idx="40">
                  <c:v>398</c:v>
                </c:pt>
                <c:pt idx="41">
                  <c:v>400</c:v>
                </c:pt>
                <c:pt idx="42">
                  <c:v>342</c:v>
                </c:pt>
                <c:pt idx="43">
                  <c:v>301</c:v>
                </c:pt>
                <c:pt idx="44">
                  <c:v>298</c:v>
                </c:pt>
                <c:pt idx="45">
                  <c:v>259</c:v>
                </c:pt>
                <c:pt idx="46">
                  <c:v>186</c:v>
                </c:pt>
                <c:pt idx="47">
                  <c:v>186</c:v>
                </c:pt>
                <c:pt idx="48">
                  <c:v>172</c:v>
                </c:pt>
                <c:pt idx="49">
                  <c:v>108</c:v>
                </c:pt>
                <c:pt idx="50">
                  <c:v>92</c:v>
                </c:pt>
                <c:pt idx="51">
                  <c:v>78</c:v>
                </c:pt>
                <c:pt idx="52">
                  <c:v>62</c:v>
                </c:pt>
                <c:pt idx="53">
                  <c:v>42</c:v>
                </c:pt>
                <c:pt idx="54">
                  <c:v>34</c:v>
                </c:pt>
                <c:pt idx="55">
                  <c:v>32</c:v>
                </c:pt>
                <c:pt idx="56">
                  <c:v>20</c:v>
                </c:pt>
                <c:pt idx="57">
                  <c:v>17</c:v>
                </c:pt>
                <c:pt idx="58">
                  <c:v>12</c:v>
                </c:pt>
                <c:pt idx="59">
                  <c:v>22</c:v>
                </c:pt>
                <c:pt idx="60">
                  <c:v>5</c:v>
                </c:pt>
                <c:pt idx="61">
                  <c:v>10</c:v>
                </c:pt>
                <c:pt idx="62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CB0-46D4-B1A3-1F7C4C7CFCCC}"/>
            </c:ext>
          </c:extLst>
        </c:ser>
        <c:ser>
          <c:idx val="2"/>
          <c:order val="2"/>
          <c:tx>
            <c:strRef>
              <c:f>Sheet3!$K$4</c:f>
              <c:strCache>
                <c:ptCount val="1"/>
                <c:pt idx="0">
                  <c:v>Current Dual System Involvement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Sheet3!$H$5:$H$67</c:f>
              <c:strCache>
                <c:ptCount val="63"/>
                <c:pt idx="0">
                  <c:v>      18</c:v>
                </c:pt>
                <c:pt idx="1">
                  <c:v>      19</c:v>
                </c:pt>
                <c:pt idx="2">
                  <c:v>      20</c:v>
                </c:pt>
                <c:pt idx="3">
                  <c:v>      21</c:v>
                </c:pt>
                <c:pt idx="4">
                  <c:v>      22</c:v>
                </c:pt>
                <c:pt idx="5">
                  <c:v>      23</c:v>
                </c:pt>
                <c:pt idx="6">
                  <c:v>      24</c:v>
                </c:pt>
                <c:pt idx="7">
                  <c:v>      25</c:v>
                </c:pt>
                <c:pt idx="8">
                  <c:v>      26</c:v>
                </c:pt>
                <c:pt idx="9">
                  <c:v>      27</c:v>
                </c:pt>
                <c:pt idx="10">
                  <c:v>      28</c:v>
                </c:pt>
                <c:pt idx="11">
                  <c:v>      29</c:v>
                </c:pt>
                <c:pt idx="12">
                  <c:v>      30</c:v>
                </c:pt>
                <c:pt idx="13">
                  <c:v>      31</c:v>
                </c:pt>
                <c:pt idx="14">
                  <c:v>      32</c:v>
                </c:pt>
                <c:pt idx="15">
                  <c:v>      33</c:v>
                </c:pt>
                <c:pt idx="16">
                  <c:v>      34</c:v>
                </c:pt>
                <c:pt idx="17">
                  <c:v>      35</c:v>
                </c:pt>
                <c:pt idx="18">
                  <c:v>      36</c:v>
                </c:pt>
                <c:pt idx="19">
                  <c:v>      37</c:v>
                </c:pt>
                <c:pt idx="20">
                  <c:v>      38</c:v>
                </c:pt>
                <c:pt idx="21">
                  <c:v>      39</c:v>
                </c:pt>
                <c:pt idx="22">
                  <c:v>      40</c:v>
                </c:pt>
                <c:pt idx="23">
                  <c:v>      41</c:v>
                </c:pt>
                <c:pt idx="24">
                  <c:v>      42</c:v>
                </c:pt>
                <c:pt idx="25">
                  <c:v>      43</c:v>
                </c:pt>
                <c:pt idx="26">
                  <c:v>      44</c:v>
                </c:pt>
                <c:pt idx="27">
                  <c:v>      45</c:v>
                </c:pt>
                <c:pt idx="28">
                  <c:v>      46</c:v>
                </c:pt>
                <c:pt idx="29">
                  <c:v>      47</c:v>
                </c:pt>
                <c:pt idx="30">
                  <c:v>      48</c:v>
                </c:pt>
                <c:pt idx="31">
                  <c:v>      49</c:v>
                </c:pt>
                <c:pt idx="32">
                  <c:v>      50</c:v>
                </c:pt>
                <c:pt idx="33">
                  <c:v>      51</c:v>
                </c:pt>
                <c:pt idx="34">
                  <c:v>      52</c:v>
                </c:pt>
                <c:pt idx="35">
                  <c:v>      53</c:v>
                </c:pt>
                <c:pt idx="36">
                  <c:v>      54</c:v>
                </c:pt>
                <c:pt idx="37">
                  <c:v>      55</c:v>
                </c:pt>
                <c:pt idx="38">
                  <c:v>      56</c:v>
                </c:pt>
                <c:pt idx="39">
                  <c:v>      57</c:v>
                </c:pt>
                <c:pt idx="40">
                  <c:v>      58</c:v>
                </c:pt>
                <c:pt idx="41">
                  <c:v>      59</c:v>
                </c:pt>
                <c:pt idx="42">
                  <c:v>      60</c:v>
                </c:pt>
                <c:pt idx="43">
                  <c:v>      61</c:v>
                </c:pt>
                <c:pt idx="44">
                  <c:v>      62</c:v>
                </c:pt>
                <c:pt idx="45">
                  <c:v>      63</c:v>
                </c:pt>
                <c:pt idx="46">
                  <c:v>      64</c:v>
                </c:pt>
                <c:pt idx="47">
                  <c:v>      65</c:v>
                </c:pt>
                <c:pt idx="48">
                  <c:v>      66</c:v>
                </c:pt>
                <c:pt idx="49">
                  <c:v>      67</c:v>
                </c:pt>
                <c:pt idx="50">
                  <c:v>      68</c:v>
                </c:pt>
                <c:pt idx="51">
                  <c:v>      69</c:v>
                </c:pt>
                <c:pt idx="52">
                  <c:v>      70</c:v>
                </c:pt>
                <c:pt idx="53">
                  <c:v>      71</c:v>
                </c:pt>
                <c:pt idx="54">
                  <c:v>      72</c:v>
                </c:pt>
                <c:pt idx="55">
                  <c:v>      73</c:v>
                </c:pt>
                <c:pt idx="56">
                  <c:v>      74</c:v>
                </c:pt>
                <c:pt idx="57">
                  <c:v>      75</c:v>
                </c:pt>
                <c:pt idx="58">
                  <c:v>      76</c:v>
                </c:pt>
                <c:pt idx="59">
                  <c:v>      77</c:v>
                </c:pt>
                <c:pt idx="60">
                  <c:v>      78</c:v>
                </c:pt>
                <c:pt idx="61">
                  <c:v>      79</c:v>
                </c:pt>
                <c:pt idx="62">
                  <c:v>      80</c:v>
                </c:pt>
              </c:strCache>
            </c:strRef>
          </c:cat>
          <c:val>
            <c:numRef>
              <c:f>Sheet3!$K$5:$K$67</c:f>
              <c:numCache>
                <c:formatCode>General</c:formatCode>
                <c:ptCount val="63"/>
                <c:pt idx="0">
                  <c:v>1</c:v>
                </c:pt>
                <c:pt idx="1">
                  <c:v>89</c:v>
                </c:pt>
                <c:pt idx="2">
                  <c:v>202</c:v>
                </c:pt>
                <c:pt idx="3">
                  <c:v>272</c:v>
                </c:pt>
                <c:pt idx="4">
                  <c:v>295</c:v>
                </c:pt>
                <c:pt idx="5">
                  <c:v>358</c:v>
                </c:pt>
                <c:pt idx="6">
                  <c:v>404</c:v>
                </c:pt>
                <c:pt idx="7">
                  <c:v>427</c:v>
                </c:pt>
                <c:pt idx="8">
                  <c:v>495</c:v>
                </c:pt>
                <c:pt idx="9">
                  <c:v>505</c:v>
                </c:pt>
                <c:pt idx="10">
                  <c:v>527</c:v>
                </c:pt>
                <c:pt idx="11">
                  <c:v>604</c:v>
                </c:pt>
                <c:pt idx="12">
                  <c:v>579</c:v>
                </c:pt>
                <c:pt idx="13">
                  <c:v>566</c:v>
                </c:pt>
                <c:pt idx="14">
                  <c:v>561</c:v>
                </c:pt>
                <c:pt idx="15">
                  <c:v>563</c:v>
                </c:pt>
                <c:pt idx="16">
                  <c:v>581</c:v>
                </c:pt>
                <c:pt idx="17">
                  <c:v>533</c:v>
                </c:pt>
                <c:pt idx="18">
                  <c:v>490</c:v>
                </c:pt>
                <c:pt idx="19">
                  <c:v>528</c:v>
                </c:pt>
                <c:pt idx="20">
                  <c:v>494</c:v>
                </c:pt>
                <c:pt idx="21">
                  <c:v>433</c:v>
                </c:pt>
                <c:pt idx="22">
                  <c:v>436</c:v>
                </c:pt>
                <c:pt idx="23">
                  <c:v>391</c:v>
                </c:pt>
                <c:pt idx="24">
                  <c:v>357</c:v>
                </c:pt>
                <c:pt idx="25">
                  <c:v>309</c:v>
                </c:pt>
                <c:pt idx="26">
                  <c:v>303</c:v>
                </c:pt>
                <c:pt idx="27">
                  <c:v>263</c:v>
                </c:pt>
                <c:pt idx="28">
                  <c:v>223</c:v>
                </c:pt>
                <c:pt idx="29">
                  <c:v>245</c:v>
                </c:pt>
                <c:pt idx="30">
                  <c:v>269</c:v>
                </c:pt>
                <c:pt idx="31">
                  <c:v>241</c:v>
                </c:pt>
                <c:pt idx="32">
                  <c:v>211</c:v>
                </c:pt>
                <c:pt idx="33">
                  <c:v>192</c:v>
                </c:pt>
                <c:pt idx="34">
                  <c:v>179</c:v>
                </c:pt>
                <c:pt idx="35">
                  <c:v>190</c:v>
                </c:pt>
                <c:pt idx="36">
                  <c:v>159</c:v>
                </c:pt>
                <c:pt idx="37">
                  <c:v>168</c:v>
                </c:pt>
                <c:pt idx="38">
                  <c:v>172</c:v>
                </c:pt>
                <c:pt idx="39">
                  <c:v>182</c:v>
                </c:pt>
                <c:pt idx="40">
                  <c:v>130</c:v>
                </c:pt>
                <c:pt idx="41">
                  <c:v>116</c:v>
                </c:pt>
                <c:pt idx="42">
                  <c:v>125</c:v>
                </c:pt>
                <c:pt idx="43">
                  <c:v>93</c:v>
                </c:pt>
                <c:pt idx="44">
                  <c:v>63</c:v>
                </c:pt>
                <c:pt idx="45">
                  <c:v>60</c:v>
                </c:pt>
                <c:pt idx="46">
                  <c:v>42</c:v>
                </c:pt>
                <c:pt idx="47">
                  <c:v>44</c:v>
                </c:pt>
                <c:pt idx="48">
                  <c:v>37</c:v>
                </c:pt>
                <c:pt idx="49">
                  <c:v>21</c:v>
                </c:pt>
                <c:pt idx="50">
                  <c:v>22</c:v>
                </c:pt>
                <c:pt idx="51">
                  <c:v>10</c:v>
                </c:pt>
                <c:pt idx="52">
                  <c:v>8</c:v>
                </c:pt>
                <c:pt idx="53">
                  <c:v>6</c:v>
                </c:pt>
                <c:pt idx="54">
                  <c:v>7</c:v>
                </c:pt>
                <c:pt idx="55">
                  <c:v>9</c:v>
                </c:pt>
                <c:pt idx="56">
                  <c:v>1</c:v>
                </c:pt>
                <c:pt idx="57">
                  <c:v>3</c:v>
                </c:pt>
                <c:pt idx="58">
                  <c:v>4</c:v>
                </c:pt>
                <c:pt idx="59">
                  <c:v>1</c:v>
                </c:pt>
                <c:pt idx="60">
                  <c:v>1</c:v>
                </c:pt>
                <c:pt idx="61">
                  <c:v>0</c:v>
                </c:pt>
                <c:pt idx="62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CB0-46D4-B1A3-1F7C4C7CFC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8527503"/>
        <c:axId val="448519599"/>
      </c:lineChart>
      <c:catAx>
        <c:axId val="4485275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8519599"/>
        <c:crosses val="autoZero"/>
        <c:auto val="1"/>
        <c:lblAlgn val="ctr"/>
        <c:lblOffset val="100"/>
        <c:noMultiLvlLbl val="0"/>
      </c:catAx>
      <c:valAx>
        <c:axId val="4485195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852750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modernComment_100_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E7B99E4-BC79-4AED-A354-D6CF45B29483}" authorId="{1DAB626D-802D-CA05-1D16-ACF93C7D92C0}" created="2022-09-07T12:25:48.194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0" sldId="256"/>
      <ac:graphicFrameMk id="7" creationId="{6772F361-B1C9-D64A-CCA7-B05BFD5C8D1A}"/>
    </ac:deMkLst>
    <p188:txBody>
      <a:bodyPr/>
      <a:lstStyle/>
      <a:p>
        <a:r>
          <a:rPr lang="en-US"/>
          <a:t>In the N of Dual Involvement graph, looks like a letter is missing (circled).  If the X axis is age, consider renamed graph. E.g., Number of Adults with Dual System Involvement by Age.  Was there another line?</a:t>
        </a:r>
      </a:p>
    </p188:txBody>
  </p188:cm>
  <p188:cm id="{30C98EDA-0114-451D-906F-9680C74DDFC9}" authorId="{1DAB626D-802D-CA05-1D16-ACF93C7D92C0}" created="2022-09-07T12:32:08.516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0" sldId="256"/>
      <ac:spMk id="6" creationId="{9D06F8DA-B064-8175-F936-C00472B4D1DA}"/>
      <ac:txMk cp="0" len="79">
        <ac:context len="80" hash="1013813514"/>
      </ac:txMk>
    </ac:txMkLst>
    <p188:pos x="8858658" y="264804"/>
    <p188:txBody>
      <a:bodyPr/>
      <a:lstStyle/>
      <a:p>
        <a:r>
          <a:rPr lang="en-US"/>
          <a:t>Consider: Mean TAI Differences between Behavioral Health Services and Current Dual System Involvement 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3208" tIns="46604" rIns="93208" bIns="46604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87800" y="0"/>
            <a:ext cx="30480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3208" tIns="46604" rIns="93208" bIns="46604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0150"/>
            <a:ext cx="30480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3208" tIns="46604" rIns="93208" bIns="46604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87800" y="8820150"/>
            <a:ext cx="30480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3208" tIns="46604" rIns="93208" bIns="46604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fld id="{98560CC7-5493-B245-B7C6-DBD23A7D9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5073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958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84625" y="0"/>
            <a:ext cx="304958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B464E-BB49-4226-8F75-17D57076394C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0" y="1160463"/>
            <a:ext cx="4178300" cy="3133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3263" y="4467225"/>
            <a:ext cx="5629275" cy="36560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8563"/>
            <a:ext cx="3049588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84625" y="8818563"/>
            <a:ext cx="3049588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80AEB3-B431-40B2-AC65-CD4AD039E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583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80985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61970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42954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523939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904924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85909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666893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047878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80AEB3-B431-40B2-AC65-CD4AD039E5A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200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731" y="8520908"/>
            <a:ext cx="31088542" cy="588168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139" y="15545594"/>
            <a:ext cx="25603729" cy="7008813"/>
          </a:xfrm>
        </p:spPr>
        <p:txBody>
          <a:bodyPr/>
          <a:lstStyle>
            <a:lvl1pPr marL="0" indent="0" algn="ctr">
              <a:buNone/>
              <a:defRPr/>
            </a:lvl1pPr>
            <a:lvl2pPr marL="431220" indent="0" algn="ctr">
              <a:buNone/>
              <a:defRPr/>
            </a:lvl2pPr>
            <a:lvl3pPr marL="862439" indent="0" algn="ctr">
              <a:buNone/>
              <a:defRPr/>
            </a:lvl3pPr>
            <a:lvl4pPr marL="1293657" indent="0" algn="ctr">
              <a:buNone/>
              <a:defRPr/>
            </a:lvl4pPr>
            <a:lvl5pPr marL="1724878" indent="0" algn="ctr">
              <a:buNone/>
              <a:defRPr/>
            </a:lvl5pPr>
            <a:lvl6pPr marL="2156098" indent="0" algn="ctr">
              <a:buNone/>
              <a:defRPr/>
            </a:lvl6pPr>
            <a:lvl7pPr marL="2587318" indent="0" algn="ctr">
              <a:buNone/>
              <a:defRPr/>
            </a:lvl7pPr>
            <a:lvl8pPr marL="3018537" indent="0" algn="ctr">
              <a:buNone/>
              <a:defRPr/>
            </a:lvl8pPr>
            <a:lvl9pPr marL="3449755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B49F7-DF05-A64A-8159-30C56D2116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431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3B88CE-9E53-B24C-8049-4052513BCE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812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061460" y="2438797"/>
            <a:ext cx="7772136" cy="2194520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5055" y="2438797"/>
            <a:ext cx="23189405" cy="2194520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70975-541E-8D43-83D0-1B349AF190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52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759E0-DF8E-6D43-A34C-7FDE14DF60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89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9253" y="17627207"/>
            <a:ext cx="31089865" cy="5449093"/>
          </a:xfrm>
        </p:spPr>
        <p:txBody>
          <a:bodyPr anchor="t"/>
          <a:lstStyle>
            <a:lvl1pPr algn="l">
              <a:defRPr sz="38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89253" y="11626453"/>
            <a:ext cx="31089865" cy="6000750"/>
          </a:xfrm>
        </p:spPr>
        <p:txBody>
          <a:bodyPr anchor="b"/>
          <a:lstStyle>
            <a:lvl1pPr marL="0" indent="0">
              <a:buNone/>
              <a:defRPr sz="1867"/>
            </a:lvl1pPr>
            <a:lvl2pPr marL="431220" indent="0">
              <a:buNone/>
              <a:defRPr sz="1733"/>
            </a:lvl2pPr>
            <a:lvl3pPr marL="862439" indent="0">
              <a:buNone/>
              <a:defRPr sz="1467"/>
            </a:lvl3pPr>
            <a:lvl4pPr marL="1293657" indent="0">
              <a:buNone/>
              <a:defRPr sz="1333"/>
            </a:lvl4pPr>
            <a:lvl5pPr marL="1724878" indent="0">
              <a:buNone/>
              <a:defRPr sz="1333"/>
            </a:lvl5pPr>
            <a:lvl6pPr marL="2156098" indent="0">
              <a:buNone/>
              <a:defRPr sz="1333"/>
            </a:lvl6pPr>
            <a:lvl7pPr marL="2587318" indent="0">
              <a:buNone/>
              <a:defRPr sz="1333"/>
            </a:lvl7pPr>
            <a:lvl8pPr marL="3018537" indent="0">
              <a:buNone/>
              <a:defRPr sz="1333"/>
            </a:lvl8pPr>
            <a:lvl9pPr marL="3449755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9E671-7C62-BA44-8A01-690E7C4401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211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5054" y="7925595"/>
            <a:ext cx="15480771" cy="16458407"/>
          </a:xfrm>
        </p:spPr>
        <p:txBody>
          <a:bodyPr/>
          <a:lstStyle>
            <a:lvl1pPr>
              <a:defRPr sz="2533"/>
            </a:lvl1pPr>
            <a:lvl2pPr>
              <a:defRPr sz="2267"/>
            </a:lvl2pPr>
            <a:lvl3pPr>
              <a:defRPr sz="1867"/>
            </a:lvl3pPr>
            <a:lvl4pPr>
              <a:defRPr sz="1733"/>
            </a:lvl4pPr>
            <a:lvl5pPr>
              <a:defRPr sz="1733"/>
            </a:lvl5pPr>
            <a:lvl6pPr>
              <a:defRPr sz="1733"/>
            </a:lvl6pPr>
            <a:lvl7pPr>
              <a:defRPr sz="1733"/>
            </a:lvl7pPr>
            <a:lvl8pPr>
              <a:defRPr sz="1733"/>
            </a:lvl8pPr>
            <a:lvl9pPr>
              <a:defRPr sz="173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52825" y="7925595"/>
            <a:ext cx="15480771" cy="16458407"/>
          </a:xfrm>
        </p:spPr>
        <p:txBody>
          <a:bodyPr/>
          <a:lstStyle>
            <a:lvl1pPr>
              <a:defRPr sz="2533"/>
            </a:lvl1pPr>
            <a:lvl2pPr>
              <a:defRPr sz="2267"/>
            </a:lvl2pPr>
            <a:lvl3pPr>
              <a:defRPr sz="1867"/>
            </a:lvl3pPr>
            <a:lvl4pPr>
              <a:defRPr sz="1733"/>
            </a:lvl4pPr>
            <a:lvl5pPr>
              <a:defRPr sz="1733"/>
            </a:lvl5pPr>
            <a:lvl6pPr>
              <a:defRPr sz="1733"/>
            </a:lvl6pPr>
            <a:lvl7pPr>
              <a:defRPr sz="1733"/>
            </a:lvl7pPr>
            <a:lvl8pPr>
              <a:defRPr sz="1733"/>
            </a:lvl8pPr>
            <a:lvl9pPr>
              <a:defRPr sz="173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D2ABC1-8923-D146-8781-082957D0FC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809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273" y="1099343"/>
            <a:ext cx="32919458" cy="4572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273" y="6139659"/>
            <a:ext cx="16160751" cy="2559843"/>
          </a:xfrm>
        </p:spPr>
        <p:txBody>
          <a:bodyPr anchor="b"/>
          <a:lstStyle>
            <a:lvl1pPr marL="0" indent="0">
              <a:buNone/>
              <a:defRPr sz="2267" b="1"/>
            </a:lvl1pPr>
            <a:lvl2pPr marL="431220" indent="0">
              <a:buNone/>
              <a:defRPr sz="1867" b="1"/>
            </a:lvl2pPr>
            <a:lvl3pPr marL="862439" indent="0">
              <a:buNone/>
              <a:defRPr sz="1733" b="1"/>
            </a:lvl3pPr>
            <a:lvl4pPr marL="1293657" indent="0">
              <a:buNone/>
              <a:defRPr sz="1467" b="1"/>
            </a:lvl4pPr>
            <a:lvl5pPr marL="1724878" indent="0">
              <a:buNone/>
              <a:defRPr sz="1467" b="1"/>
            </a:lvl5pPr>
            <a:lvl6pPr marL="2156098" indent="0">
              <a:buNone/>
              <a:defRPr sz="1467" b="1"/>
            </a:lvl6pPr>
            <a:lvl7pPr marL="2587318" indent="0">
              <a:buNone/>
              <a:defRPr sz="1467" b="1"/>
            </a:lvl7pPr>
            <a:lvl8pPr marL="3018537" indent="0">
              <a:buNone/>
              <a:defRPr sz="1467" b="1"/>
            </a:lvl8pPr>
            <a:lvl9pPr marL="3449755" indent="0">
              <a:buNone/>
              <a:defRPr sz="146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8273" y="8699501"/>
            <a:ext cx="16160751" cy="15805548"/>
          </a:xfrm>
        </p:spPr>
        <p:txBody>
          <a:bodyPr/>
          <a:lstStyle>
            <a:lvl1pPr>
              <a:defRPr sz="2267"/>
            </a:lvl1pPr>
            <a:lvl2pPr>
              <a:defRPr sz="1867"/>
            </a:lvl2pPr>
            <a:lvl3pPr>
              <a:defRPr sz="1733"/>
            </a:lvl3pPr>
            <a:lvl4pPr>
              <a:defRPr sz="1467"/>
            </a:lvl4pPr>
            <a:lvl5pPr>
              <a:defRPr sz="1467"/>
            </a:lvl5pPr>
            <a:lvl6pPr>
              <a:defRPr sz="1467"/>
            </a:lvl6pPr>
            <a:lvl7pPr>
              <a:defRPr sz="1467"/>
            </a:lvl7pPr>
            <a:lvl8pPr>
              <a:defRPr sz="1467"/>
            </a:lvl8pPr>
            <a:lvl9pPr>
              <a:defRPr sz="14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80366" y="6139659"/>
            <a:ext cx="16167364" cy="2559843"/>
          </a:xfrm>
        </p:spPr>
        <p:txBody>
          <a:bodyPr anchor="b"/>
          <a:lstStyle>
            <a:lvl1pPr marL="0" indent="0">
              <a:buNone/>
              <a:defRPr sz="2267" b="1"/>
            </a:lvl1pPr>
            <a:lvl2pPr marL="431220" indent="0">
              <a:buNone/>
              <a:defRPr sz="1867" b="1"/>
            </a:lvl2pPr>
            <a:lvl3pPr marL="862439" indent="0">
              <a:buNone/>
              <a:defRPr sz="1733" b="1"/>
            </a:lvl3pPr>
            <a:lvl4pPr marL="1293657" indent="0">
              <a:buNone/>
              <a:defRPr sz="1467" b="1"/>
            </a:lvl4pPr>
            <a:lvl5pPr marL="1724878" indent="0">
              <a:buNone/>
              <a:defRPr sz="1467" b="1"/>
            </a:lvl5pPr>
            <a:lvl6pPr marL="2156098" indent="0">
              <a:buNone/>
              <a:defRPr sz="1467" b="1"/>
            </a:lvl6pPr>
            <a:lvl7pPr marL="2587318" indent="0">
              <a:buNone/>
              <a:defRPr sz="1467" b="1"/>
            </a:lvl7pPr>
            <a:lvl8pPr marL="3018537" indent="0">
              <a:buNone/>
              <a:defRPr sz="1467" b="1"/>
            </a:lvl8pPr>
            <a:lvl9pPr marL="3449755" indent="0">
              <a:buNone/>
              <a:defRPr sz="146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80366" y="8699501"/>
            <a:ext cx="16167364" cy="15805548"/>
          </a:xfrm>
        </p:spPr>
        <p:txBody>
          <a:bodyPr/>
          <a:lstStyle>
            <a:lvl1pPr>
              <a:defRPr sz="2267"/>
            </a:lvl1pPr>
            <a:lvl2pPr>
              <a:defRPr sz="1867"/>
            </a:lvl2pPr>
            <a:lvl3pPr>
              <a:defRPr sz="1733"/>
            </a:lvl3pPr>
            <a:lvl4pPr>
              <a:defRPr sz="1467"/>
            </a:lvl4pPr>
            <a:lvl5pPr>
              <a:defRPr sz="1467"/>
            </a:lvl5pPr>
            <a:lvl6pPr>
              <a:defRPr sz="1467"/>
            </a:lvl6pPr>
            <a:lvl7pPr>
              <a:defRPr sz="1467"/>
            </a:lvl7pPr>
            <a:lvl8pPr>
              <a:defRPr sz="1467"/>
            </a:lvl8pPr>
            <a:lvl9pPr>
              <a:defRPr sz="14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E6B56-8579-8846-B1B9-8304EF8E5E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450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FFDBFB-4930-0142-A866-CDE645DE5A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538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8651A-AAE8-0D45-8ECA-084F3F01DA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698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272" y="1091409"/>
            <a:ext cx="12033251" cy="4649392"/>
          </a:xfrm>
        </p:spPr>
        <p:txBody>
          <a:bodyPr anchor="b"/>
          <a:lstStyle>
            <a:lvl1pPr algn="l">
              <a:defRPr sz="18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00729" y="1091409"/>
            <a:ext cx="20447000" cy="23413642"/>
          </a:xfrm>
        </p:spPr>
        <p:txBody>
          <a:bodyPr/>
          <a:lstStyle>
            <a:lvl1pPr>
              <a:defRPr sz="2933"/>
            </a:lvl1pPr>
            <a:lvl2pPr>
              <a:defRPr sz="2533"/>
            </a:lvl2pPr>
            <a:lvl3pPr>
              <a:defRPr sz="2267"/>
            </a:lvl3pPr>
            <a:lvl4pPr>
              <a:defRPr sz="1867"/>
            </a:lvl4pPr>
            <a:lvl5pPr>
              <a:defRPr sz="1867"/>
            </a:lvl5pPr>
            <a:lvl6pPr>
              <a:defRPr sz="1867"/>
            </a:lvl6pPr>
            <a:lvl7pPr>
              <a:defRPr sz="1867"/>
            </a:lvl7pPr>
            <a:lvl8pPr>
              <a:defRPr sz="1867"/>
            </a:lvl8pPr>
            <a:lvl9pPr>
              <a:defRPr sz="18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272" y="5740798"/>
            <a:ext cx="12033251" cy="18764250"/>
          </a:xfrm>
        </p:spPr>
        <p:txBody>
          <a:bodyPr/>
          <a:lstStyle>
            <a:lvl1pPr marL="0" indent="0">
              <a:buNone/>
              <a:defRPr sz="1333"/>
            </a:lvl1pPr>
            <a:lvl2pPr marL="431220" indent="0">
              <a:buNone/>
              <a:defRPr sz="1067"/>
            </a:lvl2pPr>
            <a:lvl3pPr marL="862439" indent="0">
              <a:buNone/>
              <a:defRPr sz="933"/>
            </a:lvl3pPr>
            <a:lvl4pPr marL="1293657" indent="0">
              <a:buNone/>
              <a:defRPr sz="800"/>
            </a:lvl4pPr>
            <a:lvl5pPr marL="1724878" indent="0">
              <a:buNone/>
              <a:defRPr sz="800"/>
            </a:lvl5pPr>
            <a:lvl6pPr marL="2156098" indent="0">
              <a:buNone/>
              <a:defRPr sz="800"/>
            </a:lvl6pPr>
            <a:lvl7pPr marL="2587318" indent="0">
              <a:buNone/>
              <a:defRPr sz="800"/>
            </a:lvl7pPr>
            <a:lvl8pPr marL="3018537" indent="0">
              <a:buNone/>
              <a:defRPr sz="800"/>
            </a:lvl8pPr>
            <a:lvl9pPr marL="3449755" indent="0">
              <a:buNone/>
              <a:defRPr sz="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E983F-61A5-EA48-B07D-AF5746B952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075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8887" y="19202800"/>
            <a:ext cx="21945864" cy="2266157"/>
          </a:xfrm>
        </p:spPr>
        <p:txBody>
          <a:bodyPr anchor="b"/>
          <a:lstStyle>
            <a:lvl1pPr algn="l">
              <a:defRPr sz="18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68887" y="2450703"/>
            <a:ext cx="21945864" cy="16460390"/>
          </a:xfrm>
        </p:spPr>
        <p:txBody>
          <a:bodyPr/>
          <a:lstStyle>
            <a:lvl1pPr marL="0" indent="0">
              <a:buNone/>
              <a:defRPr sz="2933"/>
            </a:lvl1pPr>
            <a:lvl2pPr marL="431220" indent="0">
              <a:buNone/>
              <a:defRPr sz="2533"/>
            </a:lvl2pPr>
            <a:lvl3pPr marL="862439" indent="0">
              <a:buNone/>
              <a:defRPr sz="2267"/>
            </a:lvl3pPr>
            <a:lvl4pPr marL="1293657" indent="0">
              <a:buNone/>
              <a:defRPr sz="1867"/>
            </a:lvl4pPr>
            <a:lvl5pPr marL="1724878" indent="0">
              <a:buNone/>
              <a:defRPr sz="1867"/>
            </a:lvl5pPr>
            <a:lvl6pPr marL="2156098" indent="0">
              <a:buNone/>
              <a:defRPr sz="1867"/>
            </a:lvl6pPr>
            <a:lvl7pPr marL="2587318" indent="0">
              <a:buNone/>
              <a:defRPr sz="1867"/>
            </a:lvl7pPr>
            <a:lvl8pPr marL="3018537" indent="0">
              <a:buNone/>
              <a:defRPr sz="1867"/>
            </a:lvl8pPr>
            <a:lvl9pPr marL="3449755" indent="0">
              <a:buNone/>
              <a:defRPr sz="1867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8887" y="21468953"/>
            <a:ext cx="21945864" cy="3220640"/>
          </a:xfrm>
        </p:spPr>
        <p:txBody>
          <a:bodyPr/>
          <a:lstStyle>
            <a:lvl1pPr marL="0" indent="0">
              <a:buNone/>
              <a:defRPr sz="1333"/>
            </a:lvl1pPr>
            <a:lvl2pPr marL="431220" indent="0">
              <a:buNone/>
              <a:defRPr sz="1067"/>
            </a:lvl2pPr>
            <a:lvl3pPr marL="862439" indent="0">
              <a:buNone/>
              <a:defRPr sz="933"/>
            </a:lvl3pPr>
            <a:lvl4pPr marL="1293657" indent="0">
              <a:buNone/>
              <a:defRPr sz="800"/>
            </a:lvl4pPr>
            <a:lvl5pPr marL="1724878" indent="0">
              <a:buNone/>
              <a:defRPr sz="800"/>
            </a:lvl5pPr>
            <a:lvl6pPr marL="2156098" indent="0">
              <a:buNone/>
              <a:defRPr sz="800"/>
            </a:lvl6pPr>
            <a:lvl7pPr marL="2587318" indent="0">
              <a:buNone/>
              <a:defRPr sz="800"/>
            </a:lvl7pPr>
            <a:lvl8pPr marL="3018537" indent="0">
              <a:buNone/>
              <a:defRPr sz="800"/>
            </a:lvl8pPr>
            <a:lvl9pPr marL="3449755" indent="0">
              <a:buNone/>
              <a:defRPr sz="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F79B7-BFEE-FE4D-ABF6-7051FB67F5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93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45318" y="2439458"/>
            <a:ext cx="31089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266113" tIns="133057" rIns="266113" bIns="13305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5318" y="7926917"/>
            <a:ext cx="31089600" cy="16457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266113" tIns="133057" rIns="266113" bIns="1330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45318" y="24992542"/>
            <a:ext cx="7620000" cy="1830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266113" tIns="133057" rIns="266113" bIns="133057" numCol="1" anchor="t" anchorCtr="0" compatLnSpc="1">
            <a:prstTxWarp prst="textNoShape">
              <a:avLst/>
            </a:prstTxWarp>
          </a:bodyPr>
          <a:lstStyle>
            <a:lvl1pPr defTabSz="3548576">
              <a:defRPr sz="5466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498918" y="24992542"/>
            <a:ext cx="11582400" cy="1830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266113" tIns="133057" rIns="266113" bIns="133057" numCol="1" anchor="t" anchorCtr="0" compatLnSpc="1">
            <a:prstTxWarp prst="textNoShape">
              <a:avLst/>
            </a:prstTxWarp>
          </a:bodyPr>
          <a:lstStyle>
            <a:lvl1pPr algn="ctr" defTabSz="3548576">
              <a:defRPr sz="5466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6214918" y="24992542"/>
            <a:ext cx="7620000" cy="1830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266113" tIns="133057" rIns="266113" bIns="133057" numCol="1" anchor="t" anchorCtr="0" compatLnSpc="1">
            <a:prstTxWarp prst="textNoShape">
              <a:avLst/>
            </a:prstTxWarp>
          </a:bodyPr>
          <a:lstStyle>
            <a:lvl1pPr algn="r" defTabSz="3548576">
              <a:defRPr sz="5466">
                <a:latin typeface="+mn-lt"/>
                <a:cs typeface="+mn-cs"/>
              </a:defRPr>
            </a:lvl1pPr>
          </a:lstStyle>
          <a:p>
            <a:pPr>
              <a:defRPr/>
            </a:pPr>
            <a:fld id="{1FDF543F-57A4-8D44-A3DA-980FA19F0E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547391" rtl="0" eaLnBrk="1" fontAlgn="base" hangingPunct="1">
        <a:spcBef>
          <a:spcPct val="0"/>
        </a:spcBef>
        <a:spcAft>
          <a:spcPct val="0"/>
        </a:spcAft>
        <a:defRPr sz="17066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defTabSz="3547391" rtl="0" eaLnBrk="1" fontAlgn="base" hangingPunct="1">
        <a:spcBef>
          <a:spcPct val="0"/>
        </a:spcBef>
        <a:spcAft>
          <a:spcPct val="0"/>
        </a:spcAft>
        <a:defRPr sz="17066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2pPr>
      <a:lvl3pPr algn="ctr" defTabSz="3547391" rtl="0" eaLnBrk="1" fontAlgn="base" hangingPunct="1">
        <a:spcBef>
          <a:spcPct val="0"/>
        </a:spcBef>
        <a:spcAft>
          <a:spcPct val="0"/>
        </a:spcAft>
        <a:defRPr sz="17066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3pPr>
      <a:lvl4pPr algn="ctr" defTabSz="3547391" rtl="0" eaLnBrk="1" fontAlgn="base" hangingPunct="1">
        <a:spcBef>
          <a:spcPct val="0"/>
        </a:spcBef>
        <a:spcAft>
          <a:spcPct val="0"/>
        </a:spcAft>
        <a:defRPr sz="17066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4pPr>
      <a:lvl5pPr algn="ctr" defTabSz="3547391" rtl="0" eaLnBrk="1" fontAlgn="base" hangingPunct="1">
        <a:spcBef>
          <a:spcPct val="0"/>
        </a:spcBef>
        <a:spcAft>
          <a:spcPct val="0"/>
        </a:spcAft>
        <a:defRPr sz="17066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5pPr>
      <a:lvl6pPr marL="431220" algn="ctr" defTabSz="3548576" rtl="0" eaLnBrk="1" fontAlgn="base" hangingPunct="1">
        <a:spcBef>
          <a:spcPct val="0"/>
        </a:spcBef>
        <a:spcAft>
          <a:spcPct val="0"/>
        </a:spcAft>
        <a:defRPr sz="17066">
          <a:solidFill>
            <a:schemeClr val="tx2"/>
          </a:solidFill>
          <a:latin typeface="Times New Roman" charset="0"/>
          <a:ea typeface="ＭＳ Ｐゴシック" charset="0"/>
        </a:defRPr>
      </a:lvl6pPr>
      <a:lvl7pPr marL="862439" algn="ctr" defTabSz="3548576" rtl="0" eaLnBrk="1" fontAlgn="base" hangingPunct="1">
        <a:spcBef>
          <a:spcPct val="0"/>
        </a:spcBef>
        <a:spcAft>
          <a:spcPct val="0"/>
        </a:spcAft>
        <a:defRPr sz="17066">
          <a:solidFill>
            <a:schemeClr val="tx2"/>
          </a:solidFill>
          <a:latin typeface="Times New Roman" charset="0"/>
          <a:ea typeface="ＭＳ Ｐゴシック" charset="0"/>
        </a:defRPr>
      </a:lvl7pPr>
      <a:lvl8pPr marL="1293657" algn="ctr" defTabSz="3548576" rtl="0" eaLnBrk="1" fontAlgn="base" hangingPunct="1">
        <a:spcBef>
          <a:spcPct val="0"/>
        </a:spcBef>
        <a:spcAft>
          <a:spcPct val="0"/>
        </a:spcAft>
        <a:defRPr sz="17066">
          <a:solidFill>
            <a:schemeClr val="tx2"/>
          </a:solidFill>
          <a:latin typeface="Times New Roman" charset="0"/>
          <a:ea typeface="ＭＳ Ｐゴシック" charset="0"/>
        </a:defRPr>
      </a:lvl8pPr>
      <a:lvl9pPr marL="1724878" algn="ctr" defTabSz="3548576" rtl="0" eaLnBrk="1" fontAlgn="base" hangingPunct="1">
        <a:spcBef>
          <a:spcPct val="0"/>
        </a:spcBef>
        <a:spcAft>
          <a:spcPct val="0"/>
        </a:spcAft>
        <a:defRPr sz="17066">
          <a:solidFill>
            <a:schemeClr val="tx2"/>
          </a:solidFill>
          <a:latin typeface="Times New Roman" charset="0"/>
          <a:ea typeface="ＭＳ Ｐゴシック" charset="0"/>
        </a:defRPr>
      </a:lvl9pPr>
    </p:titleStyle>
    <p:bodyStyle>
      <a:lvl1pPr marL="1329213" indent="-1329213" algn="l" defTabSz="3547391" rtl="0" eaLnBrk="1" fontAlgn="base" hangingPunct="1">
        <a:spcBef>
          <a:spcPct val="20000"/>
        </a:spcBef>
        <a:spcAft>
          <a:spcPct val="0"/>
        </a:spcAft>
        <a:buChar char="•"/>
        <a:defRPr sz="12533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2878552" indent="-1104856" algn="l" defTabSz="3547391" rtl="0" eaLnBrk="1" fontAlgn="base" hangingPunct="1">
        <a:spcBef>
          <a:spcPct val="20000"/>
        </a:spcBef>
        <a:spcAft>
          <a:spcPct val="0"/>
        </a:spcAft>
        <a:buChar char="–"/>
        <a:defRPr sz="10933">
          <a:solidFill>
            <a:schemeClr val="tx1"/>
          </a:solidFill>
          <a:latin typeface="+mn-lt"/>
          <a:ea typeface="+mn-ea"/>
        </a:defRPr>
      </a:lvl2pPr>
      <a:lvl3pPr marL="4432123" indent="-884731" algn="l" defTabSz="3547391" rtl="0" eaLnBrk="1" fontAlgn="base" hangingPunct="1">
        <a:spcBef>
          <a:spcPct val="20000"/>
        </a:spcBef>
        <a:spcAft>
          <a:spcPct val="0"/>
        </a:spcAft>
        <a:buChar char="•"/>
        <a:defRPr sz="9333">
          <a:solidFill>
            <a:schemeClr val="tx1"/>
          </a:solidFill>
          <a:latin typeface="+mn-lt"/>
          <a:ea typeface="+mn-ea"/>
        </a:defRPr>
      </a:lvl3pPr>
      <a:lvl4pPr marL="6205818" indent="-884731" algn="l" defTabSz="3547391" rtl="0" eaLnBrk="1" fontAlgn="base" hangingPunct="1">
        <a:spcBef>
          <a:spcPct val="20000"/>
        </a:spcBef>
        <a:spcAft>
          <a:spcPct val="0"/>
        </a:spcAft>
        <a:buChar char="–"/>
        <a:defRPr sz="7733">
          <a:solidFill>
            <a:schemeClr val="tx1"/>
          </a:solidFill>
          <a:latin typeface="+mn-lt"/>
          <a:ea typeface="+mn-ea"/>
        </a:defRPr>
      </a:lvl4pPr>
      <a:lvl5pPr marL="7981632" indent="-884731" algn="l" defTabSz="3547391" rtl="0" eaLnBrk="1" fontAlgn="base" hangingPunct="1">
        <a:spcBef>
          <a:spcPct val="20000"/>
        </a:spcBef>
        <a:spcAft>
          <a:spcPct val="0"/>
        </a:spcAft>
        <a:buChar char="»"/>
        <a:defRPr sz="7733">
          <a:solidFill>
            <a:schemeClr val="tx1"/>
          </a:solidFill>
          <a:latin typeface="+mn-lt"/>
          <a:ea typeface="+mn-ea"/>
        </a:defRPr>
      </a:lvl5pPr>
      <a:lvl6pPr marL="8414770" indent="-886395" algn="l" defTabSz="3548576" rtl="0" eaLnBrk="1" fontAlgn="base" hangingPunct="1">
        <a:spcBef>
          <a:spcPct val="20000"/>
        </a:spcBef>
        <a:spcAft>
          <a:spcPct val="0"/>
        </a:spcAft>
        <a:buChar char="»"/>
        <a:defRPr sz="7733">
          <a:solidFill>
            <a:schemeClr val="tx1"/>
          </a:solidFill>
          <a:latin typeface="+mn-lt"/>
          <a:ea typeface="+mn-ea"/>
        </a:defRPr>
      </a:lvl6pPr>
      <a:lvl7pPr marL="8845989" indent="-886395" algn="l" defTabSz="3548576" rtl="0" eaLnBrk="1" fontAlgn="base" hangingPunct="1">
        <a:spcBef>
          <a:spcPct val="20000"/>
        </a:spcBef>
        <a:spcAft>
          <a:spcPct val="0"/>
        </a:spcAft>
        <a:buChar char="»"/>
        <a:defRPr sz="7733">
          <a:solidFill>
            <a:schemeClr val="tx1"/>
          </a:solidFill>
          <a:latin typeface="+mn-lt"/>
          <a:ea typeface="+mn-ea"/>
        </a:defRPr>
      </a:lvl7pPr>
      <a:lvl8pPr marL="9277207" indent="-886395" algn="l" defTabSz="3548576" rtl="0" eaLnBrk="1" fontAlgn="base" hangingPunct="1">
        <a:spcBef>
          <a:spcPct val="20000"/>
        </a:spcBef>
        <a:spcAft>
          <a:spcPct val="0"/>
        </a:spcAft>
        <a:buChar char="»"/>
        <a:defRPr sz="7733">
          <a:solidFill>
            <a:schemeClr val="tx1"/>
          </a:solidFill>
          <a:latin typeface="+mn-lt"/>
          <a:ea typeface="+mn-ea"/>
        </a:defRPr>
      </a:lvl8pPr>
      <a:lvl9pPr marL="9708427" indent="-886395" algn="l" defTabSz="3548576" rtl="0" eaLnBrk="1" fontAlgn="base" hangingPunct="1">
        <a:spcBef>
          <a:spcPct val="20000"/>
        </a:spcBef>
        <a:spcAft>
          <a:spcPct val="0"/>
        </a:spcAft>
        <a:buChar char="»"/>
        <a:defRPr sz="7733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31220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1pPr>
      <a:lvl2pPr marL="431220" algn="l" defTabSz="431220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2pPr>
      <a:lvl3pPr marL="862439" algn="l" defTabSz="431220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3pPr>
      <a:lvl4pPr marL="1293657" algn="l" defTabSz="431220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4pPr>
      <a:lvl5pPr marL="1724878" algn="l" defTabSz="431220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5pPr>
      <a:lvl6pPr marL="2156098" algn="l" defTabSz="431220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6pPr>
      <a:lvl7pPr marL="2587318" algn="l" defTabSz="431220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7pPr>
      <a:lvl8pPr marL="3018537" algn="l" defTabSz="431220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8pPr>
      <a:lvl9pPr marL="3449755" algn="l" defTabSz="431220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microsoft.com/office/2018/10/relationships/comments" Target="../comments/modernComment_100_0.xml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5.png"/><Relationship Id="rId4" Type="http://schemas.openxmlformats.org/officeDocument/2006/relationships/image" Target="../media/image1.png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5" name="Rectangle 115"/>
          <p:cNvSpPr>
            <a:spLocks noChangeArrowheads="1"/>
          </p:cNvSpPr>
          <p:nvPr/>
        </p:nvSpPr>
        <p:spPr bwMode="auto">
          <a:xfrm>
            <a:off x="-27214" y="19745"/>
            <a:ext cx="36576000" cy="6375009"/>
          </a:xfrm>
          <a:prstGeom prst="rect">
            <a:avLst/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86248" tIns="43123" rIns="86248" bIns="43123" anchor="ctr"/>
          <a:lstStyle/>
          <a:p>
            <a:pPr>
              <a:defRPr/>
            </a:pPr>
            <a:endParaRPr lang="en-US" sz="3967">
              <a:cs typeface="+mn-cs"/>
            </a:endParaRPr>
          </a:p>
        </p:txBody>
      </p:sp>
      <p:sp>
        <p:nvSpPr>
          <p:cNvPr id="5236" name="Rectangle 116"/>
          <p:cNvSpPr>
            <a:spLocks noChangeArrowheads="1"/>
          </p:cNvSpPr>
          <p:nvPr/>
        </p:nvSpPr>
        <p:spPr bwMode="auto">
          <a:xfrm>
            <a:off x="9669342" y="2845208"/>
            <a:ext cx="26056760" cy="147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6243" tIns="43122" rIns="86243" bIns="43122"/>
          <a:lstStyle/>
          <a:p>
            <a:pPr marL="1331091" indent="-1331091" algn="ctr" defTabSz="3548576">
              <a:spcBef>
                <a:spcPct val="20000"/>
              </a:spcBef>
              <a:defRPr/>
            </a:pPr>
            <a:endParaRPr lang="en-US" sz="4000" b="1" dirty="0">
              <a:solidFill>
                <a:schemeClr val="bg1"/>
              </a:solidFill>
              <a:cs typeface="+mn-cs"/>
            </a:endParaRPr>
          </a:p>
          <a:p>
            <a:pPr marL="1331091" indent="-1331091" algn="ctr" defTabSz="3548576">
              <a:spcBef>
                <a:spcPct val="20000"/>
              </a:spcBef>
              <a:defRPr/>
            </a:pPr>
            <a:r>
              <a:rPr lang="en-US" sz="4000" b="1" dirty="0">
                <a:solidFill>
                  <a:schemeClr val="bg1"/>
                </a:solidFill>
                <a:cs typeface="+mn-cs"/>
              </a:rPr>
              <a:t>Saahoon Hong, Ph.D., Assistant Research Professor • Betty Walton, Ph.D., Associate Research Professor</a:t>
            </a:r>
          </a:p>
          <a:p>
            <a:pPr marL="1331091" indent="-1331091" algn="ctr" defTabSz="3548576">
              <a:spcBef>
                <a:spcPct val="20000"/>
              </a:spcBef>
              <a:defRPr/>
            </a:pPr>
            <a:r>
              <a:rPr lang="en-US" sz="3600" b="1" dirty="0">
                <a:solidFill>
                  <a:schemeClr val="bg1"/>
                </a:solidFill>
                <a:cs typeface="+mn-cs"/>
              </a:rPr>
              <a:t>Indiana University School of Social Work</a:t>
            </a:r>
          </a:p>
        </p:txBody>
      </p:sp>
      <p:sp>
        <p:nvSpPr>
          <p:cNvPr id="5237" name="Rectangle 117"/>
          <p:cNvSpPr>
            <a:spLocks noChangeArrowheads="1"/>
          </p:cNvSpPr>
          <p:nvPr/>
        </p:nvSpPr>
        <p:spPr bwMode="auto">
          <a:xfrm>
            <a:off x="8864600" y="1006229"/>
            <a:ext cx="27711400" cy="2451100"/>
          </a:xfrm>
          <a:prstGeom prst="rect">
            <a:avLst/>
          </a:prstGeom>
          <a:noFill/>
          <a:ln>
            <a:noFill/>
          </a:ln>
          <a:effectLst/>
        </p:spPr>
        <p:txBody>
          <a:bodyPr lIns="86243" tIns="43122" rIns="86243" bIns="43122" anchor="ctr"/>
          <a:lstStyle/>
          <a:p>
            <a:pPr algn="ctr" defTabSz="3548576">
              <a:defRPr/>
            </a:pPr>
            <a:r>
              <a:rPr lang="en-US" sz="5866" b="1" dirty="0">
                <a:solidFill>
                  <a:schemeClr val="bg1"/>
                </a:solidFill>
                <a:cs typeface="+mn-cs"/>
              </a:rPr>
              <a:t>Managing Recovery with Adults Involved in Behavioral Health </a:t>
            </a:r>
          </a:p>
          <a:p>
            <a:pPr algn="ctr" defTabSz="3548576">
              <a:defRPr/>
            </a:pPr>
            <a:r>
              <a:rPr lang="en-US" sz="5866" b="1" dirty="0">
                <a:solidFill>
                  <a:schemeClr val="bg1"/>
                </a:solidFill>
                <a:cs typeface="+mn-cs"/>
              </a:rPr>
              <a:t>and Criminal Justice Systems</a:t>
            </a:r>
          </a:p>
        </p:txBody>
      </p:sp>
      <p:sp>
        <p:nvSpPr>
          <p:cNvPr id="5275" name="Rectangle 155"/>
          <p:cNvSpPr>
            <a:spLocks noChangeArrowheads="1"/>
          </p:cNvSpPr>
          <p:nvPr/>
        </p:nvSpPr>
        <p:spPr bwMode="auto">
          <a:xfrm>
            <a:off x="835023" y="7380055"/>
            <a:ext cx="8513786" cy="9367151"/>
          </a:xfrm>
          <a:prstGeom prst="rect">
            <a:avLst/>
          </a:prstGeom>
          <a:noFill/>
          <a:ln w="9525">
            <a:solidFill>
              <a:srgbClr val="AF053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215605" tIns="215605" rIns="215605" bIns="215605" anchor="ctr"/>
          <a:lstStyle/>
          <a:p>
            <a:pPr>
              <a:defRPr/>
            </a:pPr>
            <a:endParaRPr lang="en-US" sz="1867">
              <a:latin typeface="Arial" charset="0"/>
              <a:cs typeface="+mn-cs"/>
            </a:endParaRPr>
          </a:p>
        </p:txBody>
      </p:sp>
      <p:sp>
        <p:nvSpPr>
          <p:cNvPr id="5281" name="Text Box 161"/>
          <p:cNvSpPr txBox="1">
            <a:spLocks noChangeArrowheads="1"/>
          </p:cNvSpPr>
          <p:nvPr/>
        </p:nvSpPr>
        <p:spPr bwMode="auto">
          <a:xfrm>
            <a:off x="3628953" y="6869909"/>
            <a:ext cx="2431200" cy="579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6243" tIns="43122" rIns="86243" bIns="43122"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AF0538"/>
                </a:solidFill>
                <a:cs typeface="+mn-cs"/>
              </a:rPr>
              <a:t>ABSTRACT</a:t>
            </a:r>
          </a:p>
        </p:txBody>
      </p:sp>
      <p:sp>
        <p:nvSpPr>
          <p:cNvPr id="5284" name="Text Box 164"/>
          <p:cNvSpPr txBox="1">
            <a:spLocks noChangeArrowheads="1"/>
          </p:cNvSpPr>
          <p:nvPr/>
        </p:nvSpPr>
        <p:spPr bwMode="auto">
          <a:xfrm>
            <a:off x="3421864" y="17007109"/>
            <a:ext cx="3340103" cy="579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86243" tIns="43122" rIns="86243" bIns="43122"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AF0538"/>
                </a:solidFill>
                <a:cs typeface="+mn-cs"/>
              </a:rPr>
              <a:t>METHODS </a:t>
            </a:r>
          </a:p>
        </p:txBody>
      </p:sp>
      <p:sp>
        <p:nvSpPr>
          <p:cNvPr id="5241" name="Rectangle 121"/>
          <p:cNvSpPr>
            <a:spLocks noChangeArrowheads="1"/>
          </p:cNvSpPr>
          <p:nvPr/>
        </p:nvSpPr>
        <p:spPr bwMode="auto">
          <a:xfrm>
            <a:off x="840896" y="17525308"/>
            <a:ext cx="8507913" cy="9144693"/>
          </a:xfrm>
          <a:prstGeom prst="rect">
            <a:avLst/>
          </a:prstGeom>
          <a:noFill/>
          <a:ln w="9525">
            <a:solidFill>
              <a:srgbClr val="AF053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215605" tIns="215605" rIns="215605" bIns="215605" anchor="ctr"/>
          <a:lstStyle/>
          <a:p>
            <a:pPr>
              <a:defRPr/>
            </a:pPr>
            <a:endParaRPr lang="en-US" sz="1867">
              <a:latin typeface="Arial" charset="0"/>
              <a:cs typeface="+mn-cs"/>
            </a:endParaRPr>
          </a:p>
        </p:txBody>
      </p:sp>
      <p:sp>
        <p:nvSpPr>
          <p:cNvPr id="5278" name="Text Box 158"/>
          <p:cNvSpPr txBox="1">
            <a:spLocks noChangeArrowheads="1"/>
          </p:cNvSpPr>
          <p:nvPr/>
        </p:nvSpPr>
        <p:spPr bwMode="auto">
          <a:xfrm>
            <a:off x="942699" y="7608322"/>
            <a:ext cx="8284714" cy="915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86243" tIns="43122" rIns="86243" bIns="43122">
            <a:spAutoFit/>
          </a:bodyPr>
          <a:lstStyle/>
          <a:p>
            <a:pPr>
              <a:spcAft>
                <a:spcPts val="1600"/>
              </a:spcAft>
            </a:pPr>
            <a:r>
              <a:rPr lang="en-US" sz="2400" b="1" dirty="0">
                <a:solidFill>
                  <a:srgbClr val="000000"/>
                </a:solidFill>
                <a:latin typeface="Helvetica" panose="020B0604020202020204" pitchFamily="34" charset="0"/>
                <a:ea typeface="굴림" pitchFamily="50" charset="-127"/>
                <a:cs typeface="Helvetica" panose="020B0604020202020204" pitchFamily="34" charset="0"/>
              </a:rPr>
              <a:t>Background</a:t>
            </a:r>
            <a:endParaRPr lang="en-US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039243" lvl="1" indent="-609576">
              <a:buFont typeface="Wingdings" panose="05000000000000000000" pitchFamily="2" charset="2"/>
              <a:buChar char="§"/>
            </a:pPr>
            <a:r>
              <a:rPr lang="en-US" sz="2500" dirty="0">
                <a:latin typeface="Helvetica" panose="020B0604020202020204" pitchFamily="34" charset="0"/>
                <a:cs typeface="Helvetica" panose="020B0604020202020204" pitchFamily="34" charset="0"/>
              </a:rPr>
              <a:t>Young adults with mental health needs experience increased criminal behaviors, peaking at 16-25 years. </a:t>
            </a:r>
          </a:p>
          <a:p>
            <a:pPr marL="1039243" lvl="1" indent="-609576">
              <a:buFont typeface="Wingdings" panose="05000000000000000000" pitchFamily="2" charset="2"/>
              <a:buChar char="§"/>
            </a:pPr>
            <a:r>
              <a:rPr lang="en-US" sz="2500" dirty="0">
                <a:latin typeface="Helvetica" panose="020B0604020202020204" pitchFamily="34" charset="0"/>
                <a:cs typeface="Helvetica" panose="020B0604020202020204" pitchFamily="34" charset="0"/>
              </a:rPr>
              <a:t>Lack of support for young adults' behavioral health needs increases the likelihood of further involvement in the justice system.</a:t>
            </a:r>
          </a:p>
          <a:p>
            <a:pPr marL="1039243" lvl="1" indent="-609576">
              <a:buFont typeface="Wingdings" panose="05000000000000000000" pitchFamily="2" charset="2"/>
              <a:buChar char="§"/>
            </a:pPr>
            <a:r>
              <a:rPr lang="en-US" sz="2500" dirty="0">
                <a:latin typeface="Helvetica" panose="020B0604020202020204" pitchFamily="34" charset="0"/>
                <a:cs typeface="Helvetica" panose="020B0604020202020204" pitchFamily="34" charset="0"/>
              </a:rPr>
              <a:t>In one Midwestern state, the third highest referral source for adult behavioral health services was the criminal justice system, following self and health care referrals.  </a:t>
            </a:r>
          </a:p>
          <a:p>
            <a:pPr marL="1039243" lvl="1" indent="-609576">
              <a:buFont typeface="Wingdings" panose="05000000000000000000" pitchFamily="2" charset="2"/>
              <a:buChar char="§"/>
            </a:pPr>
            <a:r>
              <a:rPr lang="en-US" sz="2500" dirty="0">
                <a:latin typeface="Helvetica" panose="020B0604020202020204" pitchFamily="34" charset="0"/>
                <a:cs typeface="Helvetica" panose="020B0604020202020204" pitchFamily="34" charset="0"/>
              </a:rPr>
              <a:t>Little is known about individuals’ needs, challenges, and successes after they were involved in dual justice and behavioral health systems. </a:t>
            </a:r>
          </a:p>
          <a:p>
            <a:pPr>
              <a:spcAft>
                <a:spcPts val="1600"/>
              </a:spcAft>
            </a:pPr>
            <a:endParaRPr lang="en-US" altLang="ko-KR" sz="2500" b="1" dirty="0">
              <a:solidFill>
                <a:srgbClr val="000000"/>
              </a:solidFill>
              <a:latin typeface="Helvetica" panose="020B0604020202020204" pitchFamily="34" charset="0"/>
              <a:ea typeface="굴림" pitchFamily="50" charset="-127"/>
              <a:cs typeface="Helvetica" panose="020B0604020202020204" pitchFamily="34" charset="0"/>
            </a:endParaRPr>
          </a:p>
          <a:p>
            <a:pPr>
              <a:spcAft>
                <a:spcPts val="1600"/>
              </a:spcAft>
            </a:pPr>
            <a:r>
              <a:rPr lang="en-US" altLang="ko-KR" sz="2500" b="1" dirty="0">
                <a:solidFill>
                  <a:srgbClr val="000000"/>
                </a:solidFill>
                <a:latin typeface="Helvetica" panose="020B0604020202020204" pitchFamily="34" charset="0"/>
                <a:ea typeface="굴림" pitchFamily="50" charset="-127"/>
                <a:cs typeface="Helvetica" panose="020B0604020202020204" pitchFamily="34" charset="0"/>
              </a:rPr>
              <a:t>Study Aims</a:t>
            </a:r>
          </a:p>
          <a:p>
            <a:pPr marL="1039243" lvl="1" indent="-609576">
              <a:buFont typeface="Wingdings" panose="05000000000000000000" pitchFamily="2" charset="2"/>
              <a:buChar char="§"/>
            </a:pPr>
            <a:r>
              <a:rPr lang="en-US" sz="2500" dirty="0">
                <a:latin typeface="Helvetica" panose="020B0604020202020204" pitchFamily="34" charset="0"/>
                <a:cs typeface="Helvetica" panose="020B0604020202020204" pitchFamily="34" charset="0"/>
              </a:rPr>
              <a:t>To predict dual behavioral health and justice system involvement for adults participating in publicly funded treatment and support services needs </a:t>
            </a:r>
          </a:p>
          <a:p>
            <a:pPr marL="1039243" lvl="1" indent="-609576">
              <a:buFont typeface="Wingdings" panose="05000000000000000000" pitchFamily="2" charset="2"/>
              <a:buChar char="§"/>
            </a:pPr>
            <a:r>
              <a:rPr lang="en-US" sz="2500" dirty="0">
                <a:latin typeface="Helvetica" panose="020B0604020202020204" pitchFamily="34" charset="0"/>
                <a:cs typeface="Helvetica" panose="020B0604020202020204" pitchFamily="34" charset="0"/>
              </a:rPr>
              <a:t>To explore implications for practice </a:t>
            </a:r>
          </a:p>
        </p:txBody>
      </p:sp>
      <p:sp>
        <p:nvSpPr>
          <p:cNvPr id="5285" name="Text Box 165"/>
          <p:cNvSpPr txBox="1">
            <a:spLocks noChangeArrowheads="1"/>
          </p:cNvSpPr>
          <p:nvPr/>
        </p:nvSpPr>
        <p:spPr bwMode="auto">
          <a:xfrm>
            <a:off x="942700" y="17729770"/>
            <a:ext cx="8155971" cy="8785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86243" tIns="43122" rIns="86243" bIns="43122">
            <a:spAutoFit/>
          </a:bodyPr>
          <a:lstStyle/>
          <a:p>
            <a:pPr>
              <a:spcAft>
                <a:spcPts val="1600"/>
              </a:spcAft>
              <a:defRPr/>
            </a:pPr>
            <a:r>
              <a:rPr lang="en-US" altLang="ko-KR" sz="2400" b="1" dirty="0">
                <a:solidFill>
                  <a:srgbClr val="000000"/>
                </a:solidFill>
                <a:latin typeface="Helvetica" panose="020B0604020202020204" pitchFamily="34" charset="0"/>
                <a:ea typeface="굴림" pitchFamily="50" charset="-127"/>
                <a:cs typeface="Helvetica" panose="020B0604020202020204" pitchFamily="34" charset="0"/>
              </a:rPr>
              <a:t>Sample and Inclusion Criteria</a:t>
            </a:r>
          </a:p>
          <a:p>
            <a:pPr marL="1039243" lvl="1" indent="-609576">
              <a:buFont typeface="Wingdings" panose="05000000000000000000" pitchFamily="2" charset="2"/>
              <a:buChar char="§"/>
              <a:defRPr/>
            </a:pPr>
            <a:r>
              <a:rPr lang="en-US" sz="2333" dirty="0">
                <a:latin typeface="Helvetica" panose="020B0604020202020204" pitchFamily="34" charset="0"/>
                <a:cs typeface="Helvetica" panose="020B0604020202020204" pitchFamily="34" charset="0"/>
              </a:rPr>
              <a:t>ANSA Legal Functioning (criminal justice system involvement) item and the legal basis of referral indicator were used. </a:t>
            </a:r>
          </a:p>
          <a:p>
            <a:pPr marL="1039243" lvl="1" indent="-609576">
              <a:buFont typeface="Wingdings" panose="05000000000000000000" pitchFamily="2" charset="2"/>
              <a:buChar char="§"/>
              <a:defRPr/>
            </a:pPr>
            <a:r>
              <a:rPr lang="en-US" sz="2333" dirty="0">
                <a:latin typeface="Helvetica" panose="020B0604020202020204" pitchFamily="34" charset="0"/>
                <a:cs typeface="Helvetica" panose="020B0604020202020204" pitchFamily="34" charset="0"/>
              </a:rPr>
              <a:t>For state-funded adult behavioral health services in 2019, 30.4% of 6,726 transition-age adults (TAY), aged 18-25, had current justice system involvement. Male (45%), White (82%), Black (10.2), Hispanic (7.5%), Male*Current JS (65%); Black*Current JS (12.1%)    </a:t>
            </a:r>
          </a:p>
          <a:p>
            <a:pPr defTabSz="1219151">
              <a:defRPr/>
            </a:pPr>
            <a:endParaRPr lang="en-US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spcAft>
                <a:spcPts val="1600"/>
              </a:spcAft>
              <a:defRPr/>
            </a:pPr>
            <a:r>
              <a:rPr lang="en-US" sz="2400" b="1" dirty="0">
                <a:solidFill>
                  <a:srgbClr val="000000"/>
                </a:solidFill>
                <a:latin typeface="Helvetica" panose="020B0604020202020204" pitchFamily="34" charset="0"/>
                <a:ea typeface="굴림" pitchFamily="50" charset="-127"/>
                <a:cs typeface="Helvetica" panose="020B0604020202020204" pitchFamily="34" charset="0"/>
              </a:rPr>
              <a:t>Data Analysis</a:t>
            </a:r>
          </a:p>
          <a:p>
            <a:pPr marL="1039243" lvl="1" indent="-609576">
              <a:buFont typeface="Wingdings" panose="05000000000000000000" pitchFamily="2" charset="2"/>
              <a:buChar char="§"/>
              <a:defRPr/>
            </a:pPr>
            <a:r>
              <a:rPr lang="en-US" sz="2333" dirty="0">
                <a:latin typeface="Helvetica" panose="020B0604020202020204" pitchFamily="34" charset="0"/>
                <a:cs typeface="Helvetica" panose="020B0604020202020204" pitchFamily="34" charset="0"/>
              </a:rPr>
              <a:t>Chi-squared automatic interaction detection (CHAID) with a balance node was used to detect the current dual system involvement-related factors among demographic information and ANSA items for which the current dual system involvement was coded as “1.”</a:t>
            </a:r>
          </a:p>
          <a:p>
            <a:pPr marL="1039243" lvl="1" indent="-609576">
              <a:buFont typeface="Wingdings" panose="05000000000000000000" pitchFamily="2" charset="2"/>
              <a:buChar char="§"/>
              <a:defRPr/>
            </a:pPr>
            <a:r>
              <a:rPr lang="en-US" sz="2333" dirty="0">
                <a:latin typeface="Helvetica" panose="020B0604020202020204" pitchFamily="34" charset="0"/>
                <a:cs typeface="Helvetica" panose="020B0604020202020204" pitchFamily="34" charset="0"/>
              </a:rPr>
              <a:t>A hierarchical linear regression model was conducted to examine the unique associations of the dual system involvement, gender, race/ethnicity, and behavioral health needs and strengths with the most recent TAI.</a:t>
            </a:r>
          </a:p>
        </p:txBody>
      </p:sp>
      <p:sp>
        <p:nvSpPr>
          <p:cNvPr id="5288" name="Rectangle 168"/>
          <p:cNvSpPr>
            <a:spLocks noChangeArrowheads="1"/>
          </p:cNvSpPr>
          <p:nvPr/>
        </p:nvSpPr>
        <p:spPr bwMode="auto">
          <a:xfrm>
            <a:off x="9781707" y="7337758"/>
            <a:ext cx="17486456" cy="6144861"/>
          </a:xfrm>
          <a:prstGeom prst="rect">
            <a:avLst/>
          </a:prstGeom>
          <a:noFill/>
          <a:ln w="9525">
            <a:solidFill>
              <a:srgbClr val="AF053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215605" tIns="215605" rIns="215605" bIns="215605" anchor="ctr"/>
          <a:lstStyle/>
          <a:p>
            <a:pPr algn="ctr">
              <a:defRPr/>
            </a:pPr>
            <a:endParaRPr lang="en-US" sz="1867">
              <a:latin typeface="Arial" charset="0"/>
              <a:cs typeface="+mn-cs"/>
            </a:endParaRPr>
          </a:p>
        </p:txBody>
      </p:sp>
      <p:sp>
        <p:nvSpPr>
          <p:cNvPr id="5289" name="Text Box 169"/>
          <p:cNvSpPr txBox="1">
            <a:spLocks noChangeArrowheads="1"/>
          </p:cNvSpPr>
          <p:nvPr/>
        </p:nvSpPr>
        <p:spPr bwMode="auto">
          <a:xfrm>
            <a:off x="18389486" y="6800526"/>
            <a:ext cx="2059303" cy="579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6243" tIns="43122" rIns="86243" bIns="43122"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AF0538"/>
                </a:solidFill>
                <a:cs typeface="+mn-cs"/>
              </a:rPr>
              <a:t>RESULTS</a:t>
            </a:r>
          </a:p>
        </p:txBody>
      </p:sp>
      <p:sp>
        <p:nvSpPr>
          <p:cNvPr id="5302" name="Text Box 182"/>
          <p:cNvSpPr txBox="1">
            <a:spLocks noChangeArrowheads="1"/>
          </p:cNvSpPr>
          <p:nvPr/>
        </p:nvSpPr>
        <p:spPr bwMode="auto">
          <a:xfrm>
            <a:off x="30723489" y="25073171"/>
            <a:ext cx="2149071" cy="579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6243" tIns="43122" rIns="86243" bIns="43122">
            <a:spAutoFit/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AF0538"/>
                </a:solidFill>
                <a:cs typeface="+mn-cs"/>
              </a:rPr>
              <a:t>CONTACT</a:t>
            </a:r>
          </a:p>
        </p:txBody>
      </p:sp>
      <p:sp>
        <p:nvSpPr>
          <p:cNvPr id="5304" name="Text Box 184"/>
          <p:cNvSpPr txBox="1">
            <a:spLocks noChangeArrowheads="1"/>
          </p:cNvSpPr>
          <p:nvPr/>
        </p:nvSpPr>
        <p:spPr bwMode="auto">
          <a:xfrm>
            <a:off x="30535575" y="16219201"/>
            <a:ext cx="2729357" cy="579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6243" tIns="43122" rIns="86243" bIns="43122">
            <a:spAutoFit/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AF0538"/>
                </a:solidFill>
                <a:cs typeface="+mn-cs"/>
              </a:rPr>
              <a:t>DISCUSSION</a:t>
            </a:r>
          </a:p>
        </p:txBody>
      </p:sp>
      <p:sp>
        <p:nvSpPr>
          <p:cNvPr id="5305" name="Rectangle 185"/>
          <p:cNvSpPr>
            <a:spLocks noChangeArrowheads="1"/>
          </p:cNvSpPr>
          <p:nvPr/>
        </p:nvSpPr>
        <p:spPr bwMode="auto">
          <a:xfrm>
            <a:off x="27604521" y="6694892"/>
            <a:ext cx="8436837" cy="9367151"/>
          </a:xfrm>
          <a:prstGeom prst="rect">
            <a:avLst/>
          </a:prstGeom>
          <a:noFill/>
          <a:ln w="9525">
            <a:solidFill>
              <a:srgbClr val="AF053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215605" tIns="215605" rIns="215605" bIns="215605" anchor="ctr"/>
          <a:lstStyle/>
          <a:p>
            <a:pPr algn="ctr">
              <a:defRPr/>
            </a:pPr>
            <a:endParaRPr lang="en-US" sz="1867">
              <a:latin typeface="Arial" charset="0"/>
              <a:cs typeface="+mn-cs"/>
            </a:endParaRPr>
          </a:p>
        </p:txBody>
      </p:sp>
      <p:sp>
        <p:nvSpPr>
          <p:cNvPr id="5306" name="Rectangle 186"/>
          <p:cNvSpPr>
            <a:spLocks noChangeArrowheads="1"/>
          </p:cNvSpPr>
          <p:nvPr/>
        </p:nvSpPr>
        <p:spPr bwMode="auto">
          <a:xfrm>
            <a:off x="27692684" y="25670587"/>
            <a:ext cx="8524998" cy="954980"/>
          </a:xfrm>
          <a:prstGeom prst="rect">
            <a:avLst/>
          </a:prstGeom>
          <a:noFill/>
          <a:ln w="9525">
            <a:solidFill>
              <a:srgbClr val="AF053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215605" tIns="215605" rIns="215605" bIns="215605" anchor="ctr"/>
          <a:lstStyle/>
          <a:p>
            <a:pPr algn="ctr">
              <a:defRPr/>
            </a:pPr>
            <a:endParaRPr lang="en-US" sz="1867">
              <a:latin typeface="Arial" charset="0"/>
              <a:cs typeface="+mn-cs"/>
            </a:endParaRPr>
          </a:p>
        </p:txBody>
      </p:sp>
      <p:sp>
        <p:nvSpPr>
          <p:cNvPr id="5307" name="Rectangle 187"/>
          <p:cNvSpPr>
            <a:spLocks noChangeArrowheads="1"/>
          </p:cNvSpPr>
          <p:nvPr/>
        </p:nvSpPr>
        <p:spPr bwMode="auto">
          <a:xfrm>
            <a:off x="27624910" y="16753015"/>
            <a:ext cx="8416449" cy="8185207"/>
          </a:xfrm>
          <a:prstGeom prst="rect">
            <a:avLst/>
          </a:prstGeom>
          <a:noFill/>
          <a:ln w="9525">
            <a:solidFill>
              <a:srgbClr val="AF053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215605" tIns="215605" rIns="215605" bIns="215605" anchor="ctr"/>
          <a:lstStyle/>
          <a:p>
            <a:pPr algn="ctr">
              <a:defRPr/>
            </a:pPr>
            <a:endParaRPr lang="en-US" sz="1867">
              <a:latin typeface="Arial" charset="0"/>
              <a:cs typeface="+mn-cs"/>
            </a:endParaRPr>
          </a:p>
        </p:txBody>
      </p:sp>
      <p:sp>
        <p:nvSpPr>
          <p:cNvPr id="5308" name="Rectangle 188"/>
          <p:cNvSpPr>
            <a:spLocks noChangeArrowheads="1"/>
          </p:cNvSpPr>
          <p:nvPr/>
        </p:nvSpPr>
        <p:spPr bwMode="auto">
          <a:xfrm>
            <a:off x="27938263" y="17007109"/>
            <a:ext cx="7923980" cy="7909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86243" tIns="43122" rIns="86243" bIns="43122">
            <a:spAutoFit/>
          </a:bodyPr>
          <a:lstStyle/>
          <a:p>
            <a:pPr marL="380985" indent="-380985">
              <a:spcBef>
                <a:spcPts val="800"/>
              </a:spcBef>
              <a:buFont typeface="Wingdings" panose="05000000000000000000" pitchFamily="2" charset="2"/>
              <a:buChar char="§"/>
              <a:defRPr/>
            </a:pPr>
            <a:r>
              <a:rPr lang="en-US" sz="2500" dirty="0"/>
              <a:t>TAY with dual behavioral health and justice system involvement experienced fewer actionable needs and lower rates of clinical improvement. </a:t>
            </a:r>
          </a:p>
          <a:p>
            <a:pPr marL="380985" indent="-380985">
              <a:spcBef>
                <a:spcPts val="800"/>
              </a:spcBef>
              <a:buFont typeface="Wingdings" panose="05000000000000000000" pitchFamily="2" charset="2"/>
              <a:buChar char="§"/>
              <a:defRPr/>
            </a:pPr>
            <a:r>
              <a:rPr lang="en-US" sz="2500" dirty="0"/>
              <a:t>Substance Use (SUD) was the strongest predictor of dual system involvement, associated with depression, self-injurious behavior, and impulse control.  </a:t>
            </a:r>
          </a:p>
          <a:p>
            <a:pPr marL="380985" indent="-380985">
              <a:spcBef>
                <a:spcPts val="800"/>
              </a:spcBef>
              <a:buFont typeface="Wingdings" panose="05000000000000000000" pitchFamily="2" charset="2"/>
              <a:buChar char="§"/>
              <a:defRPr/>
            </a:pPr>
            <a:r>
              <a:rPr lang="en-US" sz="2500" dirty="0"/>
              <a:t>Without SUD, anxiety was associated with parental functioning challenges. </a:t>
            </a:r>
          </a:p>
          <a:p>
            <a:pPr marL="380985" indent="-380985">
              <a:spcBef>
                <a:spcPts val="800"/>
              </a:spcBef>
              <a:buFont typeface="Wingdings" panose="05000000000000000000" pitchFamily="2" charset="2"/>
              <a:buChar char="§"/>
              <a:defRPr/>
            </a:pPr>
            <a:r>
              <a:rPr lang="en-US" sz="2500" dirty="0"/>
              <a:t>For young men, anxiety was associated with depression; for young women, anxiety was related to fewer educational strengths.   </a:t>
            </a:r>
          </a:p>
          <a:p>
            <a:pPr marL="380985" indent="-380985">
              <a:spcBef>
                <a:spcPts val="800"/>
              </a:spcBef>
              <a:buFont typeface="Wingdings" panose="05000000000000000000" pitchFamily="2" charset="2"/>
              <a:buChar char="§"/>
              <a:defRPr/>
            </a:pPr>
            <a:r>
              <a:rPr lang="en-US" sz="2500" dirty="0"/>
              <a:t>Identified variables and their intersections were well-posed to predict dual system involvement of adults.</a:t>
            </a:r>
          </a:p>
          <a:p>
            <a:pPr marL="380985" indent="-380985">
              <a:spcBef>
                <a:spcPts val="800"/>
              </a:spcBef>
              <a:buFont typeface="Wingdings" panose="05000000000000000000" pitchFamily="2" charset="2"/>
              <a:buChar char="§"/>
              <a:defRPr/>
            </a:pPr>
            <a:r>
              <a:rPr lang="en-US" sz="2500" dirty="0"/>
              <a:t>This could eventually be a foundation for further in-depth analysis of dual-system involvement and cross-system collaborative efforts that supports infrastructure to better manage behavioral health needs. </a:t>
            </a:r>
            <a:endParaRPr lang="en-US" sz="2500" dirty="0">
              <a:cs typeface="+mn-cs"/>
            </a:endParaRPr>
          </a:p>
        </p:txBody>
      </p:sp>
      <p:cxnSp>
        <p:nvCxnSpPr>
          <p:cNvPr id="4" name="Straight Connector 3"/>
          <p:cNvCxnSpPr>
            <a:cxnSpLocks/>
          </p:cNvCxnSpPr>
          <p:nvPr/>
        </p:nvCxnSpPr>
        <p:spPr bwMode="auto">
          <a:xfrm>
            <a:off x="8963024" y="1060158"/>
            <a:ext cx="0" cy="360879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49" y="1806382"/>
            <a:ext cx="8289323" cy="2077652"/>
          </a:xfrm>
          <a:prstGeom prst="rect">
            <a:avLst/>
          </a:prstGeom>
        </p:spPr>
      </p:pic>
      <p:sp>
        <p:nvSpPr>
          <p:cNvPr id="41" name="Rectangle 207"/>
          <p:cNvSpPr>
            <a:spLocks noChangeArrowheads="1"/>
          </p:cNvSpPr>
          <p:nvPr/>
        </p:nvSpPr>
        <p:spPr bwMode="auto">
          <a:xfrm>
            <a:off x="9803403" y="13716000"/>
            <a:ext cx="17464760" cy="12954001"/>
          </a:xfrm>
          <a:prstGeom prst="rect">
            <a:avLst/>
          </a:prstGeom>
          <a:noFill/>
          <a:ln w="9525">
            <a:solidFill>
              <a:srgbClr val="AF053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215605" tIns="215605" rIns="215605" bIns="215605" anchor="ctr"/>
          <a:lstStyle/>
          <a:p>
            <a:pPr algn="ctr">
              <a:defRPr/>
            </a:pPr>
            <a:endParaRPr lang="en-US" sz="1867">
              <a:latin typeface="Arial" charset="0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9053477" y="25791630"/>
            <a:ext cx="61609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2400" dirty="0"/>
              <a:t>Saahoon Hong, Ph.D.,  </a:t>
            </a:r>
            <a:r>
              <a:rPr lang="en-US" sz="2400" u="sng" dirty="0">
                <a:solidFill>
                  <a:srgbClr val="AF0538"/>
                </a:solidFill>
              </a:rPr>
              <a:t>saahong@iu.edu </a:t>
            </a:r>
          </a:p>
          <a:p>
            <a:pPr>
              <a:spcAft>
                <a:spcPts val="1600"/>
              </a:spcAft>
            </a:pPr>
            <a:r>
              <a:rPr lang="en-US" sz="2400" dirty="0"/>
              <a:t>Betty Walton, Ph.D.,  </a:t>
            </a:r>
            <a:r>
              <a:rPr lang="en-US" sz="2400" u="sng" dirty="0">
                <a:solidFill>
                  <a:srgbClr val="AF0538"/>
                </a:solidFill>
              </a:rPr>
              <a:t>beawalto</a:t>
            </a:r>
            <a:r>
              <a:rPr lang="en-US" sz="2400" u="sng">
                <a:solidFill>
                  <a:srgbClr val="AF0538"/>
                </a:solidFill>
              </a:rPr>
              <a:t>@iu.</a:t>
            </a:r>
            <a:r>
              <a:rPr lang="en-US" sz="2400" u="sng" dirty="0">
                <a:solidFill>
                  <a:srgbClr val="AF0538"/>
                </a:solidFill>
              </a:rPr>
              <a:t>edu 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7824249" y="10792438"/>
            <a:ext cx="8416449" cy="42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Table 1. </a:t>
            </a:r>
            <a:r>
              <a:rPr lang="en-US" sz="2133" i="1" dirty="0"/>
              <a:t>Hierarchical</a:t>
            </a:r>
            <a:r>
              <a:rPr lang="en-US" sz="2000" i="1" dirty="0"/>
              <a:t> Linear Regression Results for TAI Improvement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F747690-2568-4F53-878E-1518B566F6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71191" y="14641235"/>
            <a:ext cx="17073904" cy="994555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116B02D-F824-545C-995E-17AAB80534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154405" y="7077392"/>
            <a:ext cx="6605181" cy="342931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D06F8DA-B064-8175-F936-C00472B4D1DA}"/>
              </a:ext>
            </a:extLst>
          </p:cNvPr>
          <p:cNvSpPr/>
          <p:nvPr/>
        </p:nvSpPr>
        <p:spPr>
          <a:xfrm>
            <a:off x="19819598" y="7938034"/>
            <a:ext cx="7448565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i="1" dirty="0"/>
              <a:t>Figure 1</a:t>
            </a:r>
            <a:r>
              <a:rPr lang="en-US" sz="2133" dirty="0"/>
              <a:t>. Mean TAI differences between BHS and Current  dual system involvement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CAE13AA-5493-63B5-02F0-3F0C4310D339}"/>
              </a:ext>
            </a:extLst>
          </p:cNvPr>
          <p:cNvSpPr/>
          <p:nvPr/>
        </p:nvSpPr>
        <p:spPr>
          <a:xfrm>
            <a:off x="27872385" y="6746356"/>
            <a:ext cx="87036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/>
              <a:t>Figure 3. </a:t>
            </a:r>
            <a:r>
              <a:rPr lang="en-US" sz="2000" dirty="0"/>
              <a:t>Predictor Importance for the target variable of Current Dual System Involvement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EB886E8-CA06-0F99-08E8-E54D00AD6CCA}"/>
              </a:ext>
            </a:extLst>
          </p:cNvPr>
          <p:cNvSpPr/>
          <p:nvPr/>
        </p:nvSpPr>
        <p:spPr>
          <a:xfrm>
            <a:off x="14971130" y="24972718"/>
            <a:ext cx="9696935" cy="42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i="1" dirty="0"/>
              <a:t>Figure 2. </a:t>
            </a:r>
            <a:r>
              <a:rPr lang="en-US" sz="2133" dirty="0"/>
              <a:t>CHAID Decision Tress for Current Dual System Involvement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22926AC6-2DC8-6CBB-2BC3-43806464E7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8206800"/>
              </p:ext>
            </p:extLst>
          </p:nvPr>
        </p:nvGraphicFramePr>
        <p:xfrm>
          <a:off x="28232859" y="11466892"/>
          <a:ext cx="7130332" cy="4498211"/>
        </p:xfrm>
        <a:graphic>
          <a:graphicData uri="http://schemas.openxmlformats.org/drawingml/2006/table">
            <a:tbl>
              <a:tblPr/>
              <a:tblGrid>
                <a:gridCol w="2389612">
                  <a:extLst>
                    <a:ext uri="{9D8B030D-6E8A-4147-A177-3AD203B41FA5}">
                      <a16:colId xmlns:a16="http://schemas.microsoft.com/office/drawing/2014/main" val="675867890"/>
                    </a:ext>
                  </a:extLst>
                </a:gridCol>
                <a:gridCol w="849641">
                  <a:extLst>
                    <a:ext uri="{9D8B030D-6E8A-4147-A177-3AD203B41FA5}">
                      <a16:colId xmlns:a16="http://schemas.microsoft.com/office/drawing/2014/main" val="2520831830"/>
                    </a:ext>
                  </a:extLst>
                </a:gridCol>
                <a:gridCol w="849641">
                  <a:extLst>
                    <a:ext uri="{9D8B030D-6E8A-4147-A177-3AD203B41FA5}">
                      <a16:colId xmlns:a16="http://schemas.microsoft.com/office/drawing/2014/main" val="4107995873"/>
                    </a:ext>
                  </a:extLst>
                </a:gridCol>
                <a:gridCol w="492515">
                  <a:extLst>
                    <a:ext uri="{9D8B030D-6E8A-4147-A177-3AD203B41FA5}">
                      <a16:colId xmlns:a16="http://schemas.microsoft.com/office/drawing/2014/main" val="4003457366"/>
                    </a:ext>
                  </a:extLst>
                </a:gridCol>
                <a:gridCol w="849641">
                  <a:extLst>
                    <a:ext uri="{9D8B030D-6E8A-4147-A177-3AD203B41FA5}">
                      <a16:colId xmlns:a16="http://schemas.microsoft.com/office/drawing/2014/main" val="3008109239"/>
                    </a:ext>
                  </a:extLst>
                </a:gridCol>
                <a:gridCol w="849641">
                  <a:extLst>
                    <a:ext uri="{9D8B030D-6E8A-4147-A177-3AD203B41FA5}">
                      <a16:colId xmlns:a16="http://schemas.microsoft.com/office/drawing/2014/main" val="3721843617"/>
                    </a:ext>
                  </a:extLst>
                </a:gridCol>
                <a:gridCol w="849641">
                  <a:extLst>
                    <a:ext uri="{9D8B030D-6E8A-4147-A177-3AD203B41FA5}">
                      <a16:colId xmlns:a16="http://schemas.microsoft.com/office/drawing/2014/main" val="1965451091"/>
                    </a:ext>
                  </a:extLst>
                </a:gridCol>
              </a:tblGrid>
              <a:tr h="274033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 1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 2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3504113"/>
                  </a:ext>
                </a:extLst>
              </a:tr>
              <a:tr h="274033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701844"/>
                  </a:ext>
                </a:extLst>
              </a:tr>
              <a:tr h="274033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938" marR="7938" marT="79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5203126"/>
                  </a:ext>
                </a:extLst>
              </a:tr>
              <a:tr h="274033">
                <a:tc>
                  <a:txBody>
                    <a:bodyPr/>
                    <a:lstStyle/>
                    <a:p>
                      <a:pPr algn="r" fontAlgn="t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(Constant)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4.13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0.21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5.61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0.23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2649723"/>
                  </a:ext>
                </a:extLst>
              </a:tr>
              <a:tr h="274033">
                <a:tc>
                  <a:txBody>
                    <a:bodyPr/>
                    <a:lstStyle/>
                    <a:p>
                      <a:pPr algn="r" fontAlgn="t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Gender 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0.72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-0.48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0472674"/>
                  </a:ext>
                </a:extLst>
              </a:tr>
              <a:tr h="274033">
                <a:tc>
                  <a:txBody>
                    <a:bodyPr/>
                    <a:lstStyle/>
                    <a:p>
                      <a:pPr algn="r" fontAlgn="t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 (Reference)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2293398"/>
                  </a:ext>
                </a:extLst>
              </a:tr>
              <a:tr h="274033">
                <a:tc>
                  <a:txBody>
                    <a:bodyPr/>
                    <a:lstStyle/>
                    <a:p>
                      <a:pPr algn="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Native_A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0.62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0.64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1.08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1.31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0.41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8240178"/>
                  </a:ext>
                </a:extLst>
              </a:tr>
              <a:tr h="274033">
                <a:tc>
                  <a:txBody>
                    <a:bodyPr/>
                    <a:lstStyle/>
                    <a:p>
                      <a:pPr algn="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Asian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-1.93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0.84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-1.86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0.82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0680891"/>
                  </a:ext>
                </a:extLst>
              </a:tr>
              <a:tr h="274033">
                <a:tc>
                  <a:txBody>
                    <a:bodyPr/>
                    <a:lstStyle/>
                    <a:p>
                      <a:pPr algn="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Black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-0.10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0.21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0.62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-0.03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0.21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0.89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7475147"/>
                  </a:ext>
                </a:extLst>
              </a:tr>
              <a:tr h="274033">
                <a:tc>
                  <a:txBody>
                    <a:bodyPr/>
                    <a:lstStyle/>
                    <a:p>
                      <a:pPr algn="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Hawaiian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0.76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2.57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0.77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0.62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2.53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0.81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2112548"/>
                  </a:ext>
                </a:extLst>
              </a:tr>
              <a:tr h="274033">
                <a:tc>
                  <a:txBody>
                    <a:bodyPr/>
                    <a:lstStyle/>
                    <a:p>
                      <a:pPr algn="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Other_Single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-0.43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0.47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0.36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-0.53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0.25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6437790"/>
                  </a:ext>
                </a:extLst>
              </a:tr>
              <a:tr h="274033">
                <a:tc>
                  <a:txBody>
                    <a:bodyPr/>
                    <a:lstStyle/>
                    <a:p>
                      <a:pPr algn="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Hispanic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0.24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0.48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0.12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0.24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0.62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084873"/>
                  </a:ext>
                </a:extLst>
              </a:tr>
              <a:tr h="274033">
                <a:tc>
                  <a:txBody>
                    <a:bodyPr/>
                    <a:lstStyle/>
                    <a:p>
                      <a:pPr algn="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multi_race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0.50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0.41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0.22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0.54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0.18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3985773"/>
                  </a:ext>
                </a:extLst>
              </a:tr>
              <a:tr h="274033">
                <a:tc>
                  <a:txBody>
                    <a:bodyPr/>
                    <a:lstStyle/>
                    <a:p>
                      <a:pPr algn="l" fontAlgn="t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5131491"/>
                  </a:ext>
                </a:extLst>
              </a:tr>
              <a:tr h="387716">
                <a:tc>
                  <a:txBody>
                    <a:bodyPr/>
                    <a:lstStyle/>
                    <a:p>
                      <a:pPr algn="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 JS: Dual System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-2.18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0.14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8515475"/>
                  </a:ext>
                </a:extLst>
              </a:tr>
              <a:tr h="274033">
                <a:tc gridSpan="7">
                  <a:txBody>
                    <a:bodyPr/>
                    <a:lstStyle/>
                    <a:p>
                      <a:pPr algn="l" fontAlgn="t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a. Dependent Variable: Acntabl_Count_Impr.2</a:t>
                      </a:r>
                    </a:p>
                  </a:txBody>
                  <a:tcPr marL="7938" marR="7938" marT="7938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3160594"/>
                  </a:ext>
                </a:extLst>
              </a:tr>
            </a:tbl>
          </a:graphicData>
        </a:graphic>
      </p:graphicFrame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A66D9635-9892-21F7-81AE-B067BCF43A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8963082"/>
              </p:ext>
            </p:extLst>
          </p:nvPr>
        </p:nvGraphicFramePr>
        <p:xfrm>
          <a:off x="19208704" y="8992288"/>
          <a:ext cx="7660123" cy="4082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6772F361-B1C9-D64A-CCA7-B05BFD5C8D1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0908307"/>
              </p:ext>
            </p:extLst>
          </p:nvPr>
        </p:nvGraphicFramePr>
        <p:xfrm>
          <a:off x="10147412" y="7938033"/>
          <a:ext cx="9061293" cy="5136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pic>
        <p:nvPicPr>
          <p:cNvPr id="17" name="Picture 16" descr="A red sign with white letters&#10;&#10;Description automatically generated with low confidence">
            <a:extLst>
              <a:ext uri="{FF2B5EF4-FFF2-40B4-BE49-F238E27FC236}">
                <a16:creationId xmlns:a16="http://schemas.microsoft.com/office/drawing/2014/main" id="{A1FC2BCE-A299-B3E8-75C6-4E1C6EB8D7C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050233" y="25833724"/>
            <a:ext cx="703828" cy="70382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1D8392F-7538-F0AA-E24D-064D373EFBAA}"/>
              </a:ext>
            </a:extLst>
          </p:cNvPr>
          <p:cNvSpPr txBox="1"/>
          <p:nvPr/>
        </p:nvSpPr>
        <p:spPr>
          <a:xfrm>
            <a:off x="9103179" y="13486771"/>
            <a:ext cx="18315213" cy="4102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66" dirty="0"/>
              <a:t> 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70362BE2-3206-C1B6-D339-A9C9CC38776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26847167"/>
            <a:ext cx="36576000" cy="659132"/>
          </a:xfrm>
          <a:prstGeom prst="rect">
            <a:avLst/>
          </a:prstGeom>
        </p:spPr>
      </p:pic>
    </p:spTree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theme/theme1.xml><?xml version="1.0" encoding="utf-8"?>
<a:theme xmlns:a="http://schemas.openxmlformats.org/drawingml/2006/main" name="IUSM marketing logo poster 36x60 template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ＭＳ Ｐゴシック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USM_36x60_poster" id="{89953CBD-A75E-44BC-9B07-A6A61D835449}" vid="{F7F4953F-9D50-4D45-812B-7316BE9FB7F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IUSSW_36x60_poster</Template>
  <TotalTime>2064</TotalTime>
  <Words>651</Words>
  <Application>Microsoft Office PowerPoint</Application>
  <PresentationFormat>Custom</PresentationFormat>
  <Paragraphs>132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Helvetica</vt:lpstr>
      <vt:lpstr>Times New Roman</vt:lpstr>
      <vt:lpstr>Wingdings</vt:lpstr>
      <vt:lpstr>IUSM marketing logo poster 36x60 template</vt:lpstr>
      <vt:lpstr>PowerPoint Presentation</vt:lpstr>
    </vt:vector>
  </TitlesOfParts>
  <Company>Indiana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Walton, Betty A</dc:creator>
  <cp:lastModifiedBy>Hong, Saahoon</cp:lastModifiedBy>
  <cp:revision>41</cp:revision>
  <dcterms:created xsi:type="dcterms:W3CDTF">2020-02-17T15:10:06Z</dcterms:created>
  <dcterms:modified xsi:type="dcterms:W3CDTF">2022-09-07T15:10:06Z</dcterms:modified>
</cp:coreProperties>
</file>