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3" r:id="rId1"/>
  </p:sldMasterIdLst>
  <p:notesMasterIdLst>
    <p:notesMasterId r:id="rId9"/>
  </p:notesMasterIdLst>
  <p:sldIdLst>
    <p:sldId id="273" r:id="rId2"/>
    <p:sldId id="269" r:id="rId3"/>
    <p:sldId id="264" r:id="rId4"/>
    <p:sldId id="270" r:id="rId5"/>
    <p:sldId id="272" r:id="rId6"/>
    <p:sldId id="261" r:id="rId7"/>
    <p:sldId id="275"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82"/>
    <p:restoredTop sz="66804"/>
  </p:normalViewPr>
  <p:slideViewPr>
    <p:cSldViewPr snapToGrid="0" snapToObjects="1">
      <p:cViewPr varScale="1">
        <p:scale>
          <a:sx n="82" d="100"/>
          <a:sy n="82" d="100"/>
        </p:scale>
        <p:origin x="976" y="168"/>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B339F7-FF4D-2B43-A470-C65D97D3710B}" type="datetimeFigureOut">
              <a:rPr lang="en-US" smtClean="0"/>
              <a:t>10/7/21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780356-6385-3A40-A61F-C4680EEBD6B8}" type="slidenum">
              <a:rPr lang="en-US" smtClean="0"/>
              <a:t>‹#›</a:t>
            </a:fld>
            <a:endParaRPr lang="en-US" dirty="0"/>
          </a:p>
        </p:txBody>
      </p:sp>
    </p:spTree>
    <p:extLst>
      <p:ext uri="{BB962C8B-B14F-4D97-AF65-F5344CB8AC3E}">
        <p14:creationId xmlns:p14="http://schemas.microsoft.com/office/powerpoint/2010/main" val="109960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During the pandemic, I converted several information literacy based science labs to online formats. Some shorter labs I converted to synchronous sessions. Other longer and more detailed labs, I converted to asynchronous. I’ll discuss an asynchronous example, which was originally two, two-hour in-person organic chemistry lab periods focusing on chemical information.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For each lab I first I provided an overall written introduction, including the big-picture overall purpose of the learning experience, as well as a short introductory video.</a:t>
            </a:r>
          </a:p>
          <a:p>
            <a:endParaRPr lang="en-US" dirty="0"/>
          </a:p>
        </p:txBody>
      </p:sp>
      <p:sp>
        <p:nvSpPr>
          <p:cNvPr id="4" name="Slide Number Placeholder 3"/>
          <p:cNvSpPr>
            <a:spLocks noGrp="1"/>
          </p:cNvSpPr>
          <p:nvPr>
            <p:ph type="sldNum" sz="quarter" idx="5"/>
          </p:nvPr>
        </p:nvSpPr>
        <p:spPr/>
        <p:txBody>
          <a:bodyPr/>
          <a:lstStyle/>
          <a:p>
            <a:fld id="{77780356-6385-3A40-A61F-C4680EEBD6B8}" type="slidenum">
              <a:rPr lang="en-US" smtClean="0"/>
              <a:t>2</a:t>
            </a:fld>
            <a:endParaRPr lang="en-US" dirty="0"/>
          </a:p>
        </p:txBody>
      </p:sp>
    </p:spTree>
    <p:extLst>
      <p:ext uri="{BB962C8B-B14F-4D97-AF65-F5344CB8AC3E}">
        <p14:creationId xmlns:p14="http://schemas.microsoft.com/office/powerpoint/2010/main" val="2947242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a:t>
            </a:r>
          </a:p>
        </p:txBody>
      </p:sp>
      <p:sp>
        <p:nvSpPr>
          <p:cNvPr id="4" name="Slide Number Placeholder 3"/>
          <p:cNvSpPr>
            <a:spLocks noGrp="1"/>
          </p:cNvSpPr>
          <p:nvPr>
            <p:ph type="sldNum" sz="quarter" idx="5"/>
          </p:nvPr>
        </p:nvSpPr>
        <p:spPr/>
        <p:txBody>
          <a:bodyPr/>
          <a:lstStyle/>
          <a:p>
            <a:fld id="{77780356-6385-3A40-A61F-C4680EEBD6B8}" type="slidenum">
              <a:rPr lang="en-US" smtClean="0"/>
              <a:t>3</a:t>
            </a:fld>
            <a:endParaRPr lang="en-US" dirty="0"/>
          </a:p>
        </p:txBody>
      </p:sp>
    </p:spTree>
    <p:extLst>
      <p:ext uri="{BB962C8B-B14F-4D97-AF65-F5344CB8AC3E}">
        <p14:creationId xmlns:p14="http://schemas.microsoft.com/office/powerpoint/2010/main" val="639417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 chunked the asynchronous learning experience into several subsections. Each of these contains 3 modules including: librarian demos, written instructions, and student activities/assignments.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 implemented the Transparency in Learning and Teaching in Higher Education (TILT) principles. TILT can improve assignments by making explicit the purpose of the learning activity, the tasks (what students are to do), and the criteria for success. Examples of assignments and resources</a:t>
            </a:r>
          </a:p>
          <a:p>
            <a:r>
              <a:rPr lang="en-US" sz="1200" kern="1200" dirty="0">
                <a:solidFill>
                  <a:schemeClr val="tx1"/>
                </a:solidFill>
                <a:effectLst/>
                <a:latin typeface="+mn-lt"/>
                <a:ea typeface="+mn-ea"/>
                <a:cs typeface="+mn-cs"/>
              </a:rPr>
              <a:t>https://tilthighered.com/tiltexamplesandresources</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fld id="{77780356-6385-3A40-A61F-C4680EEBD6B8}" type="slidenum">
              <a:rPr lang="en-US" smtClean="0"/>
              <a:t>4</a:t>
            </a:fld>
            <a:endParaRPr lang="en-US" dirty="0"/>
          </a:p>
        </p:txBody>
      </p:sp>
    </p:spTree>
    <p:extLst>
      <p:ext uri="{BB962C8B-B14F-4D97-AF65-F5344CB8AC3E}">
        <p14:creationId xmlns:p14="http://schemas.microsoft.com/office/powerpoint/2010/main" val="4046757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a:t>
            </a:r>
          </a:p>
        </p:txBody>
      </p:sp>
      <p:sp>
        <p:nvSpPr>
          <p:cNvPr id="4" name="Slide Number Placeholder 3"/>
          <p:cNvSpPr>
            <a:spLocks noGrp="1"/>
          </p:cNvSpPr>
          <p:nvPr>
            <p:ph type="sldNum" sz="quarter" idx="5"/>
          </p:nvPr>
        </p:nvSpPr>
        <p:spPr/>
        <p:txBody>
          <a:bodyPr/>
          <a:lstStyle/>
          <a:p>
            <a:fld id="{77780356-6385-3A40-A61F-C4680EEBD6B8}" type="slidenum">
              <a:rPr lang="en-US" smtClean="0"/>
              <a:t>5</a:t>
            </a:fld>
            <a:endParaRPr lang="en-US" dirty="0"/>
          </a:p>
        </p:txBody>
      </p:sp>
    </p:spTree>
    <p:extLst>
      <p:ext uri="{BB962C8B-B14F-4D97-AF65-F5344CB8AC3E}">
        <p14:creationId xmlns:p14="http://schemas.microsoft.com/office/powerpoint/2010/main" val="2576238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After the pandemic, I plan to continue to use some asynchronous learning experiences. I’ve made a slide outlining 3 examples. </a:t>
            </a:r>
          </a:p>
          <a:p>
            <a:r>
              <a:rPr lang="en-US" sz="1200" kern="1200" dirty="0">
                <a:solidFill>
                  <a:schemeClr val="tx1"/>
                </a:solidFill>
                <a:effectLst/>
                <a:latin typeface="+mn-lt"/>
                <a:ea typeface="+mn-ea"/>
                <a:cs typeface="+mn-cs"/>
              </a:rPr>
              <a:t> </a:t>
            </a:r>
          </a:p>
          <a:p>
            <a:pPr lvl="0"/>
            <a:r>
              <a:rPr lang="en-US" sz="1200" b="0" kern="1200" dirty="0">
                <a:solidFill>
                  <a:schemeClr val="tx1"/>
                </a:solidFill>
                <a:effectLst/>
                <a:latin typeface="+mn-lt"/>
                <a:ea typeface="+mn-ea"/>
                <a:cs typeface="+mn-cs"/>
              </a:rPr>
              <a:t>First, during </a:t>
            </a:r>
            <a:r>
              <a:rPr lang="en-US" sz="1200" kern="1200" dirty="0">
                <a:solidFill>
                  <a:schemeClr val="tx1"/>
                </a:solidFill>
                <a:effectLst/>
                <a:latin typeface="+mn-lt"/>
                <a:ea typeface="+mn-ea"/>
                <a:cs typeface="+mn-cs"/>
              </a:rPr>
              <a:t>the pandemic, I added instructional involvement that would not have been feasible for me to do face-to-face, In this example, it was an organic chem lab with over 20 sections per year, each with 20 students. I hope to keep that going even after the pandemic ends. I worked with the course’s lead instructor in developing an asynchronous module with written instructions, a 5 minute video, as well as an assignment (on citing and avoiding plagiarism). </a:t>
            </a:r>
          </a:p>
          <a:p>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Second, for some classes I plan to continue to use asynchronous modules for pre-class work in a flipped classroom approach. For example, for one class, prior to a face-to-face session with me, I plan to have students view a video on search logic, and complete a pre-search assignment, so the face to face session can focus more on fine tuning their searches and learning to use more in-depth features of science databases.</a:t>
            </a:r>
          </a:p>
          <a:p>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Finally, for more advanced classes, I plan to continue to assess student prior knowledge through pre-class discussion questions through the course’s online learning management system. This has been a huge help in assessing what students already know as well as identifying gaps in their prior knowledge. This allows me to fine tune my session and make the content more relevant and meaningful to the students.</a:t>
            </a:r>
          </a:p>
          <a:p>
            <a:endParaRPr lang="en-US" dirty="0"/>
          </a:p>
        </p:txBody>
      </p:sp>
      <p:sp>
        <p:nvSpPr>
          <p:cNvPr id="4" name="Slide Number Placeholder 3"/>
          <p:cNvSpPr>
            <a:spLocks noGrp="1"/>
          </p:cNvSpPr>
          <p:nvPr>
            <p:ph type="sldNum" sz="quarter" idx="5"/>
          </p:nvPr>
        </p:nvSpPr>
        <p:spPr/>
        <p:txBody>
          <a:bodyPr/>
          <a:lstStyle/>
          <a:p>
            <a:fld id="{77780356-6385-3A40-A61F-C4680EEBD6B8}" type="slidenum">
              <a:rPr lang="en-US" smtClean="0"/>
              <a:t>6</a:t>
            </a:fld>
            <a:endParaRPr lang="en-US" dirty="0"/>
          </a:p>
        </p:txBody>
      </p:sp>
    </p:spTree>
    <p:extLst>
      <p:ext uri="{BB962C8B-B14F-4D97-AF65-F5344CB8AC3E}">
        <p14:creationId xmlns:p14="http://schemas.microsoft.com/office/powerpoint/2010/main" val="2244857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780356-6385-3A40-A61F-C4680EEBD6B8}" type="slidenum">
              <a:rPr lang="en-US" smtClean="0"/>
              <a:t>7</a:t>
            </a:fld>
            <a:endParaRPr lang="en-US" dirty="0"/>
          </a:p>
        </p:txBody>
      </p:sp>
    </p:spTree>
    <p:extLst>
      <p:ext uri="{BB962C8B-B14F-4D97-AF65-F5344CB8AC3E}">
        <p14:creationId xmlns:p14="http://schemas.microsoft.com/office/powerpoint/2010/main" val="8183052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1DB76E65-B02A-1F4E-82F4-72977E8833A7}" type="datetimeFigureOut">
              <a:rPr lang="en-US" smtClean="0"/>
              <a:t>10/7/21</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0809C41-8373-AF45-B60E-E709AE0969EC}" type="slidenum">
              <a:rPr lang="en-US" smtClean="0"/>
              <a:t>‹#›</a:t>
            </a:fld>
            <a:endParaRPr lang="en-US" dirty="0"/>
          </a:p>
        </p:txBody>
      </p:sp>
    </p:spTree>
    <p:extLst>
      <p:ext uri="{BB962C8B-B14F-4D97-AF65-F5344CB8AC3E}">
        <p14:creationId xmlns:p14="http://schemas.microsoft.com/office/powerpoint/2010/main" val="104767562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B76E65-B02A-1F4E-82F4-72977E8833A7}" type="datetimeFigureOut">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809C41-8373-AF45-B60E-E709AE0969EC}" type="slidenum">
              <a:rPr lang="en-US" smtClean="0"/>
              <a:t>‹#›</a:t>
            </a:fld>
            <a:endParaRPr lang="en-US" dirty="0"/>
          </a:p>
        </p:txBody>
      </p:sp>
    </p:spTree>
    <p:extLst>
      <p:ext uri="{BB962C8B-B14F-4D97-AF65-F5344CB8AC3E}">
        <p14:creationId xmlns:p14="http://schemas.microsoft.com/office/powerpoint/2010/main" val="1102325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B76E65-B02A-1F4E-82F4-72977E8833A7}" type="datetimeFigureOut">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809C41-8373-AF45-B60E-E709AE0969EC}" type="slidenum">
              <a:rPr lang="en-US" smtClean="0"/>
              <a:t>‹#›</a:t>
            </a:fld>
            <a:endParaRPr lang="en-US" dirty="0"/>
          </a:p>
        </p:txBody>
      </p:sp>
    </p:spTree>
    <p:extLst>
      <p:ext uri="{BB962C8B-B14F-4D97-AF65-F5344CB8AC3E}">
        <p14:creationId xmlns:p14="http://schemas.microsoft.com/office/powerpoint/2010/main" val="4156644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B76E65-B02A-1F4E-82F4-72977E8833A7}" type="datetimeFigureOut">
              <a:rPr lang="en-US" smtClean="0"/>
              <a:t>10/7/21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809C41-8373-AF45-B60E-E709AE0969EC}" type="slidenum">
              <a:rPr lang="en-US" smtClean="0"/>
              <a:t>‹#›</a:t>
            </a:fld>
            <a:endParaRPr lang="en-US" dirty="0"/>
          </a:p>
        </p:txBody>
      </p:sp>
    </p:spTree>
    <p:extLst>
      <p:ext uri="{BB962C8B-B14F-4D97-AF65-F5344CB8AC3E}">
        <p14:creationId xmlns:p14="http://schemas.microsoft.com/office/powerpoint/2010/main" val="3466654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1DB76E65-B02A-1F4E-82F4-72977E8833A7}" type="datetimeFigureOut">
              <a:rPr lang="en-US" smtClean="0"/>
              <a:t>10/7/21</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0809C41-8373-AF45-B60E-E709AE0969EC}" type="slidenum">
              <a:rPr lang="en-US" smtClean="0"/>
              <a:t>‹#›</a:t>
            </a:fld>
            <a:endParaRPr lang="en-US" dirty="0"/>
          </a:p>
        </p:txBody>
      </p:sp>
    </p:spTree>
    <p:extLst>
      <p:ext uri="{BB962C8B-B14F-4D97-AF65-F5344CB8AC3E}">
        <p14:creationId xmlns:p14="http://schemas.microsoft.com/office/powerpoint/2010/main" val="316986418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B76E65-B02A-1F4E-82F4-72977E8833A7}" type="datetimeFigureOut">
              <a:rPr lang="en-US" smtClean="0"/>
              <a:t>10/7/21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809C41-8373-AF45-B60E-E709AE0969EC}" type="slidenum">
              <a:rPr lang="en-US" smtClean="0"/>
              <a:t>‹#›</a:t>
            </a:fld>
            <a:endParaRPr lang="en-US" dirty="0"/>
          </a:p>
        </p:txBody>
      </p:sp>
    </p:spTree>
    <p:extLst>
      <p:ext uri="{BB962C8B-B14F-4D97-AF65-F5344CB8AC3E}">
        <p14:creationId xmlns:p14="http://schemas.microsoft.com/office/powerpoint/2010/main" val="3193454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B76E65-B02A-1F4E-82F4-72977E8833A7}" type="datetimeFigureOut">
              <a:rPr lang="en-US" smtClean="0"/>
              <a:t>10/7/21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809C41-8373-AF45-B60E-E709AE0969EC}" type="slidenum">
              <a:rPr lang="en-US" smtClean="0"/>
              <a:t>‹#›</a:t>
            </a:fld>
            <a:endParaRPr lang="en-US" dirty="0"/>
          </a:p>
        </p:txBody>
      </p:sp>
    </p:spTree>
    <p:extLst>
      <p:ext uri="{BB962C8B-B14F-4D97-AF65-F5344CB8AC3E}">
        <p14:creationId xmlns:p14="http://schemas.microsoft.com/office/powerpoint/2010/main" val="4227018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B76E65-B02A-1F4E-82F4-72977E8833A7}" type="datetimeFigureOut">
              <a:rPr lang="en-US" smtClean="0"/>
              <a:t>10/7/21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0809C41-8373-AF45-B60E-E709AE0969EC}" type="slidenum">
              <a:rPr lang="en-US" smtClean="0"/>
              <a:t>‹#›</a:t>
            </a:fld>
            <a:endParaRPr lang="en-US" dirty="0"/>
          </a:p>
        </p:txBody>
      </p:sp>
    </p:spTree>
    <p:extLst>
      <p:ext uri="{BB962C8B-B14F-4D97-AF65-F5344CB8AC3E}">
        <p14:creationId xmlns:p14="http://schemas.microsoft.com/office/powerpoint/2010/main" val="3389135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76E65-B02A-1F4E-82F4-72977E8833A7}" type="datetimeFigureOut">
              <a:rPr lang="en-US" smtClean="0"/>
              <a:t>10/7/21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0809C41-8373-AF45-B60E-E709AE0969EC}" type="slidenum">
              <a:rPr lang="en-US" smtClean="0"/>
              <a:t>‹#›</a:t>
            </a:fld>
            <a:endParaRPr lang="en-US" dirty="0"/>
          </a:p>
        </p:txBody>
      </p:sp>
    </p:spTree>
    <p:extLst>
      <p:ext uri="{BB962C8B-B14F-4D97-AF65-F5344CB8AC3E}">
        <p14:creationId xmlns:p14="http://schemas.microsoft.com/office/powerpoint/2010/main" val="1490324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1DB76E65-B02A-1F4E-82F4-72977E8833A7}" type="datetimeFigureOut">
              <a:rPr lang="en-US" smtClean="0"/>
              <a:t>10/7/21</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0809C41-8373-AF45-B60E-E709AE0969EC}" type="slidenum">
              <a:rPr lang="en-US" smtClean="0"/>
              <a:t>‹#›</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9258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1DB76E65-B02A-1F4E-82F4-72977E8833A7}" type="datetimeFigureOut">
              <a:rPr lang="en-US" smtClean="0"/>
              <a:t>10/7/21</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0809C41-8373-AF45-B60E-E709AE0969EC}" type="slidenum">
              <a:rPr lang="en-US" smtClean="0"/>
              <a:t>‹#›</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30523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1DB76E65-B02A-1F4E-82F4-72977E8833A7}" type="datetimeFigureOut">
              <a:rPr lang="en-US" smtClean="0"/>
              <a:t>10/7/21</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0809C41-8373-AF45-B60E-E709AE0969EC}" type="slidenum">
              <a:rPr lang="en-US" smtClean="0"/>
              <a:t>‹#›</a:t>
            </a:fld>
            <a:endParaRPr lang="en-US" dirty="0"/>
          </a:p>
        </p:txBody>
      </p:sp>
    </p:spTree>
    <p:extLst>
      <p:ext uri="{BB962C8B-B14F-4D97-AF65-F5344CB8AC3E}">
        <p14:creationId xmlns:p14="http://schemas.microsoft.com/office/powerpoint/2010/main" val="3932320832"/>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FB88C-8B70-504C-99A8-1F891D9CF0E6}"/>
              </a:ext>
            </a:extLst>
          </p:cNvPr>
          <p:cNvSpPr>
            <a:spLocks noGrp="1"/>
          </p:cNvSpPr>
          <p:nvPr>
            <p:ph type="title"/>
          </p:nvPr>
        </p:nvSpPr>
        <p:spPr>
          <a:xfrm>
            <a:off x="1066800" y="1129484"/>
            <a:ext cx="10058400" cy="1371600"/>
          </a:xfrm>
        </p:spPr>
        <p:txBody>
          <a:bodyPr>
            <a:normAutofit fontScale="90000"/>
          </a:bodyPr>
          <a:lstStyle/>
          <a:p>
            <a:pPr algn="ctr"/>
            <a:r>
              <a:rPr lang="en-US" b="1" dirty="0"/>
              <a:t>ACRL Science and Technology Section Panel Presentation: </a:t>
            </a:r>
            <a:br>
              <a:rPr lang="en-US" b="1" dirty="0"/>
            </a:br>
            <a:r>
              <a:rPr lang="en-US" b="1" dirty="0"/>
              <a:t>Engaging with Virtual Instruction in the Sciences</a:t>
            </a:r>
          </a:p>
        </p:txBody>
      </p:sp>
      <p:sp>
        <p:nvSpPr>
          <p:cNvPr id="3" name="Content Placeholder 2">
            <a:extLst>
              <a:ext uri="{FF2B5EF4-FFF2-40B4-BE49-F238E27FC236}">
                <a16:creationId xmlns:a16="http://schemas.microsoft.com/office/drawing/2014/main" id="{08210248-E40A-3E44-8905-FFBBF3F328A9}"/>
              </a:ext>
            </a:extLst>
          </p:cNvPr>
          <p:cNvSpPr>
            <a:spLocks noGrp="1"/>
          </p:cNvSpPr>
          <p:nvPr>
            <p:ph idx="1"/>
          </p:nvPr>
        </p:nvSpPr>
        <p:spPr>
          <a:xfrm>
            <a:off x="1066800" y="2031870"/>
            <a:ext cx="10058400" cy="3931920"/>
          </a:xfrm>
        </p:spPr>
        <p:txBody>
          <a:bodyPr/>
          <a:lstStyle/>
          <a:p>
            <a:pPr marL="0" lvl="0" indent="0" algn="ctr">
              <a:buNone/>
            </a:pPr>
            <a:endParaRPr lang="en-US" sz="2800" dirty="0"/>
          </a:p>
          <a:p>
            <a:pPr marL="0" lvl="0" indent="0" algn="ctr">
              <a:buNone/>
            </a:pPr>
            <a:endParaRPr lang="en-US" sz="2800" dirty="0"/>
          </a:p>
          <a:p>
            <a:pPr marL="0" lvl="0" indent="0" algn="ctr">
              <a:buNone/>
            </a:pPr>
            <a:r>
              <a:rPr lang="en-US" sz="2800" dirty="0"/>
              <a:t>Eric Snajdr</a:t>
            </a:r>
          </a:p>
          <a:p>
            <a:pPr marL="0" lvl="0" indent="0" algn="ctr">
              <a:buNone/>
            </a:pPr>
            <a:r>
              <a:rPr lang="en-US" sz="2400" dirty="0"/>
              <a:t>Indiana University–Purdue University Indianapolis</a:t>
            </a:r>
          </a:p>
          <a:p>
            <a:pPr marL="0" lvl="0" indent="0" algn="ctr">
              <a:buNone/>
            </a:pPr>
            <a:r>
              <a:rPr lang="en-US" sz="2400" dirty="0"/>
              <a:t>June 16, 2021</a:t>
            </a:r>
          </a:p>
          <a:p>
            <a:endParaRPr lang="en-US" dirty="0"/>
          </a:p>
        </p:txBody>
      </p:sp>
      <p:pic>
        <p:nvPicPr>
          <p:cNvPr id="4" name="Picture 3">
            <a:extLst>
              <a:ext uri="{FF2B5EF4-FFF2-40B4-BE49-F238E27FC236}">
                <a16:creationId xmlns:a16="http://schemas.microsoft.com/office/drawing/2014/main" id="{877D1DD0-52F9-5C4F-A1BB-228804D075AB}"/>
              </a:ext>
            </a:extLst>
          </p:cNvPr>
          <p:cNvPicPr>
            <a:picLocks noChangeAspect="1"/>
          </p:cNvPicPr>
          <p:nvPr/>
        </p:nvPicPr>
        <p:blipFill>
          <a:blip r:embed="rId2"/>
          <a:stretch>
            <a:fillRect/>
          </a:stretch>
        </p:blipFill>
        <p:spPr>
          <a:xfrm>
            <a:off x="2635238" y="4690753"/>
            <a:ext cx="6921524" cy="1676064"/>
          </a:xfrm>
          <a:prstGeom prst="rect">
            <a:avLst/>
          </a:prstGeom>
        </p:spPr>
      </p:pic>
    </p:spTree>
    <p:extLst>
      <p:ext uri="{BB962C8B-B14F-4D97-AF65-F5344CB8AC3E}">
        <p14:creationId xmlns:p14="http://schemas.microsoft.com/office/powerpoint/2010/main" val="1092162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0E397-2C98-C14B-99F4-1A7828C72BAF}"/>
              </a:ext>
            </a:extLst>
          </p:cNvPr>
          <p:cNvSpPr>
            <a:spLocks noGrp="1"/>
          </p:cNvSpPr>
          <p:nvPr>
            <p:ph type="title"/>
          </p:nvPr>
        </p:nvSpPr>
        <p:spPr/>
        <p:txBody>
          <a:bodyPr>
            <a:normAutofit fontScale="90000"/>
          </a:bodyPr>
          <a:lstStyle/>
          <a:p>
            <a:r>
              <a:rPr lang="en-US" b="1" dirty="0"/>
              <a:t>Asynchronous Online Science IL Lab</a:t>
            </a:r>
            <a:endParaRPr lang="en-US" dirty="0"/>
          </a:p>
        </p:txBody>
      </p:sp>
      <p:sp>
        <p:nvSpPr>
          <p:cNvPr id="3" name="Content Placeholder 2">
            <a:extLst>
              <a:ext uri="{FF2B5EF4-FFF2-40B4-BE49-F238E27FC236}">
                <a16:creationId xmlns:a16="http://schemas.microsoft.com/office/drawing/2014/main" id="{C6C26BD7-92F5-2C4E-B070-C32297108CE6}"/>
              </a:ext>
            </a:extLst>
          </p:cNvPr>
          <p:cNvSpPr>
            <a:spLocks noGrp="1"/>
          </p:cNvSpPr>
          <p:nvPr>
            <p:ph idx="1"/>
          </p:nvPr>
        </p:nvSpPr>
        <p:spPr>
          <a:xfrm>
            <a:off x="1745164" y="2508339"/>
            <a:ext cx="10058400" cy="3931920"/>
          </a:xfrm>
        </p:spPr>
        <p:txBody>
          <a:bodyPr>
            <a:noAutofit/>
          </a:bodyPr>
          <a:lstStyle/>
          <a:p>
            <a:pPr marL="0" indent="0">
              <a:buNone/>
            </a:pPr>
            <a:endParaRPr lang="en-US" sz="3000" b="1" dirty="0"/>
          </a:p>
          <a:p>
            <a:r>
              <a:rPr lang="en-US" sz="3000" dirty="0"/>
              <a:t>Overall intro</a:t>
            </a:r>
          </a:p>
          <a:p>
            <a:pPr lvl="2"/>
            <a:r>
              <a:rPr lang="en-US" sz="3000" dirty="0"/>
              <a:t>Overall purpose </a:t>
            </a:r>
          </a:p>
          <a:p>
            <a:pPr lvl="2"/>
            <a:r>
              <a:rPr lang="en-US" sz="3000" dirty="0"/>
              <a:t>Overview</a:t>
            </a:r>
          </a:p>
          <a:p>
            <a:pPr lvl="4"/>
            <a:r>
              <a:rPr lang="en-US" sz="3000" dirty="0"/>
              <a:t>Intro video/text</a:t>
            </a:r>
          </a:p>
        </p:txBody>
      </p:sp>
      <p:sp>
        <p:nvSpPr>
          <p:cNvPr id="5" name="Rectangle 4">
            <a:extLst>
              <a:ext uri="{FF2B5EF4-FFF2-40B4-BE49-F238E27FC236}">
                <a16:creationId xmlns:a16="http://schemas.microsoft.com/office/drawing/2014/main" id="{1FE219CE-4E45-DA41-AD39-AAE470F5F163}"/>
              </a:ext>
            </a:extLst>
          </p:cNvPr>
          <p:cNvSpPr/>
          <p:nvPr/>
        </p:nvSpPr>
        <p:spPr>
          <a:xfrm>
            <a:off x="1377343" y="2098820"/>
            <a:ext cx="5745484" cy="553998"/>
          </a:xfrm>
          <a:prstGeom prst="rect">
            <a:avLst/>
          </a:prstGeom>
        </p:spPr>
        <p:txBody>
          <a:bodyPr wrap="none">
            <a:spAutoFit/>
          </a:bodyPr>
          <a:lstStyle/>
          <a:p>
            <a:r>
              <a:rPr lang="en-US" sz="3000" dirty="0"/>
              <a:t>Example layout of assignment</a:t>
            </a:r>
          </a:p>
        </p:txBody>
      </p:sp>
    </p:spTree>
    <p:extLst>
      <p:ext uri="{BB962C8B-B14F-4D97-AF65-F5344CB8AC3E}">
        <p14:creationId xmlns:p14="http://schemas.microsoft.com/office/powerpoint/2010/main" val="3596542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C3FA409-6631-964C-A0A1-E8EB94399C24}"/>
              </a:ext>
            </a:extLst>
          </p:cNvPr>
          <p:cNvPicPr>
            <a:picLocks noChangeAspect="1"/>
          </p:cNvPicPr>
          <p:nvPr/>
        </p:nvPicPr>
        <p:blipFill>
          <a:blip r:embed="rId3"/>
          <a:stretch>
            <a:fillRect/>
          </a:stretch>
        </p:blipFill>
        <p:spPr>
          <a:xfrm>
            <a:off x="152397" y="163493"/>
            <a:ext cx="12192000" cy="6531014"/>
          </a:xfrm>
          <a:prstGeom prst="rect">
            <a:avLst/>
          </a:prstGeom>
        </p:spPr>
      </p:pic>
    </p:spTree>
    <p:extLst>
      <p:ext uri="{BB962C8B-B14F-4D97-AF65-F5344CB8AC3E}">
        <p14:creationId xmlns:p14="http://schemas.microsoft.com/office/powerpoint/2010/main" val="699641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0E397-2C98-C14B-99F4-1A7828C72BAF}"/>
              </a:ext>
            </a:extLst>
          </p:cNvPr>
          <p:cNvSpPr>
            <a:spLocks noGrp="1"/>
          </p:cNvSpPr>
          <p:nvPr>
            <p:ph type="title"/>
          </p:nvPr>
        </p:nvSpPr>
        <p:spPr/>
        <p:txBody>
          <a:bodyPr>
            <a:normAutofit fontScale="90000"/>
          </a:bodyPr>
          <a:lstStyle/>
          <a:p>
            <a:r>
              <a:rPr lang="en-US" b="1" dirty="0"/>
              <a:t>Asynchronous Online Science IL Lab</a:t>
            </a:r>
            <a:endParaRPr lang="en-US" dirty="0"/>
          </a:p>
        </p:txBody>
      </p:sp>
      <p:sp>
        <p:nvSpPr>
          <p:cNvPr id="3" name="Content Placeholder 2">
            <a:extLst>
              <a:ext uri="{FF2B5EF4-FFF2-40B4-BE49-F238E27FC236}">
                <a16:creationId xmlns:a16="http://schemas.microsoft.com/office/drawing/2014/main" id="{C6C26BD7-92F5-2C4E-B070-C32297108CE6}"/>
              </a:ext>
            </a:extLst>
          </p:cNvPr>
          <p:cNvSpPr>
            <a:spLocks noGrp="1"/>
          </p:cNvSpPr>
          <p:nvPr>
            <p:ph idx="1"/>
          </p:nvPr>
        </p:nvSpPr>
        <p:spPr>
          <a:xfrm>
            <a:off x="1952646" y="2673122"/>
            <a:ext cx="10058400" cy="4473692"/>
          </a:xfrm>
        </p:spPr>
        <p:txBody>
          <a:bodyPr>
            <a:noAutofit/>
          </a:bodyPr>
          <a:lstStyle/>
          <a:p>
            <a:pPr>
              <a:spcBef>
                <a:spcPts val="0"/>
              </a:spcBef>
            </a:pPr>
            <a:r>
              <a:rPr lang="en-US" sz="3000" dirty="0"/>
              <a:t>Part 1</a:t>
            </a:r>
          </a:p>
          <a:p>
            <a:pPr lvl="2">
              <a:spcBef>
                <a:spcPts val="0"/>
              </a:spcBef>
            </a:pPr>
            <a:r>
              <a:rPr lang="en-US" sz="2800" dirty="0"/>
              <a:t>Purpose</a:t>
            </a:r>
          </a:p>
          <a:p>
            <a:pPr lvl="2">
              <a:spcBef>
                <a:spcPts val="0"/>
              </a:spcBef>
            </a:pPr>
            <a:r>
              <a:rPr lang="en-US" sz="2800" dirty="0"/>
              <a:t>Task</a:t>
            </a:r>
          </a:p>
          <a:p>
            <a:pPr lvl="4">
              <a:spcBef>
                <a:spcPts val="0"/>
              </a:spcBef>
            </a:pPr>
            <a:r>
              <a:rPr lang="en-US" sz="2800" dirty="0"/>
              <a:t>Video and instructions</a:t>
            </a:r>
          </a:p>
          <a:p>
            <a:pPr lvl="2">
              <a:spcBef>
                <a:spcPts val="0"/>
              </a:spcBef>
            </a:pPr>
            <a:r>
              <a:rPr lang="en-US" sz="2800" dirty="0"/>
              <a:t>Criteria – examples</a:t>
            </a:r>
          </a:p>
          <a:p>
            <a:pPr lvl="1">
              <a:spcBef>
                <a:spcPts val="0"/>
              </a:spcBef>
            </a:pPr>
            <a:endParaRPr lang="en-US" sz="400" dirty="0"/>
          </a:p>
          <a:p>
            <a:pPr>
              <a:spcBef>
                <a:spcPts val="300"/>
              </a:spcBef>
            </a:pPr>
            <a:r>
              <a:rPr lang="en-US" sz="3000" dirty="0"/>
              <a:t>Part 2…</a:t>
            </a:r>
          </a:p>
          <a:p>
            <a:pPr>
              <a:spcBef>
                <a:spcPts val="300"/>
              </a:spcBef>
            </a:pPr>
            <a:endParaRPr lang="en-US" sz="400" dirty="0"/>
          </a:p>
          <a:p>
            <a:pPr>
              <a:spcBef>
                <a:spcPts val="300"/>
              </a:spcBef>
            </a:pPr>
            <a:r>
              <a:rPr lang="en-US" sz="3000" dirty="0"/>
              <a:t>Part 3…</a:t>
            </a:r>
          </a:p>
          <a:p>
            <a:pPr marL="0" indent="0">
              <a:buNone/>
            </a:pPr>
            <a:endParaRPr lang="en-US" sz="3000" dirty="0"/>
          </a:p>
        </p:txBody>
      </p:sp>
      <p:sp>
        <p:nvSpPr>
          <p:cNvPr id="4" name="Content Placeholder 2">
            <a:extLst>
              <a:ext uri="{FF2B5EF4-FFF2-40B4-BE49-F238E27FC236}">
                <a16:creationId xmlns:a16="http://schemas.microsoft.com/office/drawing/2014/main" id="{878ACCED-08AF-9049-BA62-FFB3B57F296A}"/>
              </a:ext>
            </a:extLst>
          </p:cNvPr>
          <p:cNvSpPr txBox="1">
            <a:spLocks/>
          </p:cNvSpPr>
          <p:nvPr/>
        </p:nvSpPr>
        <p:spPr>
          <a:xfrm>
            <a:off x="5774267" y="2014194"/>
            <a:ext cx="5113867" cy="3455273"/>
          </a:xfrm>
          <a:prstGeom prst="rect">
            <a:avLst/>
          </a:prstGeom>
        </p:spPr>
        <p:txBody>
          <a:bodyPr vert="horz" lIns="91440" tIns="45720" rIns="91440" bIns="45720" rtlCol="0">
            <a:no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lvl="1"/>
            <a:endParaRPr lang="en-US" sz="2800" dirty="0"/>
          </a:p>
        </p:txBody>
      </p:sp>
      <p:sp>
        <p:nvSpPr>
          <p:cNvPr id="6" name="Rectangle 5">
            <a:extLst>
              <a:ext uri="{FF2B5EF4-FFF2-40B4-BE49-F238E27FC236}">
                <a16:creationId xmlns:a16="http://schemas.microsoft.com/office/drawing/2014/main" id="{888956C6-2ACE-7A4A-88D4-3ADABA04C7F3}"/>
              </a:ext>
            </a:extLst>
          </p:cNvPr>
          <p:cNvSpPr/>
          <p:nvPr/>
        </p:nvSpPr>
        <p:spPr>
          <a:xfrm>
            <a:off x="1303866" y="1905978"/>
            <a:ext cx="9452733" cy="553998"/>
          </a:xfrm>
          <a:prstGeom prst="rect">
            <a:avLst/>
          </a:prstGeom>
        </p:spPr>
        <p:txBody>
          <a:bodyPr wrap="square">
            <a:spAutoFit/>
          </a:bodyPr>
          <a:lstStyle/>
          <a:p>
            <a:r>
              <a:rPr lang="en-US" sz="3000" dirty="0"/>
              <a:t>Example layout of lab work/assignment (cont’d)</a:t>
            </a:r>
          </a:p>
        </p:txBody>
      </p:sp>
    </p:spTree>
    <p:extLst>
      <p:ext uri="{BB962C8B-B14F-4D97-AF65-F5344CB8AC3E}">
        <p14:creationId xmlns:p14="http://schemas.microsoft.com/office/powerpoint/2010/main" val="2311403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0241614-3017-234A-9F45-6BBE2832BF2E}"/>
              </a:ext>
            </a:extLst>
          </p:cNvPr>
          <p:cNvPicPr>
            <a:picLocks noChangeAspect="1"/>
          </p:cNvPicPr>
          <p:nvPr/>
        </p:nvPicPr>
        <p:blipFill>
          <a:blip r:embed="rId3"/>
          <a:stretch>
            <a:fillRect/>
          </a:stretch>
        </p:blipFill>
        <p:spPr>
          <a:xfrm>
            <a:off x="139482" y="154443"/>
            <a:ext cx="11871702" cy="6571430"/>
          </a:xfrm>
          <a:prstGeom prst="rect">
            <a:avLst/>
          </a:prstGeom>
        </p:spPr>
      </p:pic>
    </p:spTree>
    <p:extLst>
      <p:ext uri="{BB962C8B-B14F-4D97-AF65-F5344CB8AC3E}">
        <p14:creationId xmlns:p14="http://schemas.microsoft.com/office/powerpoint/2010/main" val="683169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95E44-2495-9B40-AB92-4CECB51B6DFC}"/>
              </a:ext>
            </a:extLst>
          </p:cNvPr>
          <p:cNvSpPr>
            <a:spLocks noGrp="1"/>
          </p:cNvSpPr>
          <p:nvPr>
            <p:ph type="title"/>
          </p:nvPr>
        </p:nvSpPr>
        <p:spPr>
          <a:xfrm>
            <a:off x="1066799" y="642594"/>
            <a:ext cx="10232571" cy="1371600"/>
          </a:xfrm>
        </p:spPr>
        <p:txBody>
          <a:bodyPr>
            <a:normAutofit/>
          </a:bodyPr>
          <a:lstStyle/>
          <a:p>
            <a:r>
              <a:rPr lang="en-US" sz="4000" b="1" dirty="0"/>
              <a:t>Asynchronous Instruction Post Pandemic</a:t>
            </a:r>
            <a:endParaRPr lang="en-US" sz="4000" dirty="0"/>
          </a:p>
        </p:txBody>
      </p:sp>
      <p:sp>
        <p:nvSpPr>
          <p:cNvPr id="3" name="Content Placeholder 2">
            <a:extLst>
              <a:ext uri="{FF2B5EF4-FFF2-40B4-BE49-F238E27FC236}">
                <a16:creationId xmlns:a16="http://schemas.microsoft.com/office/drawing/2014/main" id="{D88A9E1B-F8FE-2C4C-819F-FCE576E2479C}"/>
              </a:ext>
            </a:extLst>
          </p:cNvPr>
          <p:cNvSpPr>
            <a:spLocks noGrp="1"/>
          </p:cNvSpPr>
          <p:nvPr>
            <p:ph idx="1"/>
          </p:nvPr>
        </p:nvSpPr>
        <p:spPr>
          <a:xfrm>
            <a:off x="1066799" y="2103120"/>
            <a:ext cx="10388885" cy="3931920"/>
          </a:xfrm>
        </p:spPr>
        <p:txBody>
          <a:bodyPr>
            <a:normAutofit/>
          </a:bodyPr>
          <a:lstStyle/>
          <a:p>
            <a:pPr marL="0" indent="0">
              <a:buNone/>
            </a:pPr>
            <a:r>
              <a:rPr lang="en-US" sz="2800" dirty="0"/>
              <a:t>1. Modules for large volume classes</a:t>
            </a:r>
          </a:p>
          <a:p>
            <a:pPr marL="0" indent="0">
              <a:buNone/>
            </a:pPr>
            <a:r>
              <a:rPr lang="en-US" sz="2800" dirty="0"/>
              <a:t>	</a:t>
            </a:r>
            <a:r>
              <a:rPr lang="en-US" sz="2800" dirty="0">
                <a:solidFill>
                  <a:schemeClr val="tx1">
                    <a:lumMod val="65000"/>
                    <a:lumOff val="35000"/>
                  </a:schemeClr>
                </a:solidFill>
              </a:rPr>
              <a:t>written instructions / short video / assignment</a:t>
            </a:r>
          </a:p>
          <a:p>
            <a:pPr marL="0" indent="0">
              <a:buNone/>
            </a:pPr>
            <a:endParaRPr lang="en-US" sz="1000" dirty="0"/>
          </a:p>
          <a:p>
            <a:pPr marL="0" indent="0">
              <a:buNone/>
            </a:pPr>
            <a:r>
              <a:rPr lang="en-US" sz="2800" dirty="0"/>
              <a:t>2. Modules for pre-class work (flipped classroom)</a:t>
            </a:r>
          </a:p>
          <a:p>
            <a:pPr marL="0" indent="0">
              <a:buNone/>
            </a:pPr>
            <a:r>
              <a:rPr lang="en-US" sz="2800" dirty="0"/>
              <a:t>	</a:t>
            </a:r>
            <a:r>
              <a:rPr lang="en-US" sz="2800" dirty="0">
                <a:solidFill>
                  <a:schemeClr val="tx1">
                    <a:lumMod val="65000"/>
                    <a:lumOff val="35000"/>
                  </a:schemeClr>
                </a:solidFill>
              </a:rPr>
              <a:t>video and short assignment --&gt; prep for F2F</a:t>
            </a:r>
          </a:p>
          <a:p>
            <a:pPr marL="0" indent="0">
              <a:buNone/>
            </a:pPr>
            <a:endParaRPr lang="en-US" sz="900" dirty="0"/>
          </a:p>
          <a:p>
            <a:pPr marL="0" indent="0">
              <a:buNone/>
            </a:pPr>
            <a:r>
              <a:rPr lang="en-US" sz="2800" dirty="0"/>
              <a:t>3. Pre-class assessments</a:t>
            </a:r>
          </a:p>
          <a:p>
            <a:pPr marL="0" indent="0">
              <a:buNone/>
            </a:pPr>
            <a:r>
              <a:rPr lang="en-US" sz="2800" dirty="0"/>
              <a:t>	</a:t>
            </a:r>
            <a:r>
              <a:rPr lang="en-US" sz="2800" dirty="0">
                <a:solidFill>
                  <a:schemeClr val="tx1">
                    <a:lumMod val="65000"/>
                    <a:lumOff val="35000"/>
                  </a:schemeClr>
                </a:solidFill>
              </a:rPr>
              <a:t>example: pre-class discussion q’s (assess prior k.)</a:t>
            </a:r>
          </a:p>
          <a:p>
            <a:endParaRPr lang="en-US" dirty="0"/>
          </a:p>
        </p:txBody>
      </p:sp>
    </p:spTree>
    <p:extLst>
      <p:ext uri="{BB962C8B-B14F-4D97-AF65-F5344CB8AC3E}">
        <p14:creationId xmlns:p14="http://schemas.microsoft.com/office/powerpoint/2010/main" val="4021159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95E44-2495-9B40-AB92-4CECB51B6DFC}"/>
              </a:ext>
            </a:extLst>
          </p:cNvPr>
          <p:cNvSpPr>
            <a:spLocks noGrp="1"/>
          </p:cNvSpPr>
          <p:nvPr>
            <p:ph type="title"/>
          </p:nvPr>
        </p:nvSpPr>
        <p:spPr>
          <a:xfrm>
            <a:off x="1066799" y="642594"/>
            <a:ext cx="10232571" cy="1371600"/>
          </a:xfrm>
        </p:spPr>
        <p:txBody>
          <a:bodyPr>
            <a:normAutofit/>
          </a:bodyPr>
          <a:lstStyle/>
          <a:p>
            <a:r>
              <a:rPr lang="en-US" sz="4000" b="1" dirty="0"/>
              <a:t>Thank you</a:t>
            </a:r>
            <a:endParaRPr lang="en-US" sz="4000" dirty="0"/>
          </a:p>
        </p:txBody>
      </p:sp>
      <p:sp>
        <p:nvSpPr>
          <p:cNvPr id="3" name="Content Placeholder 2">
            <a:extLst>
              <a:ext uri="{FF2B5EF4-FFF2-40B4-BE49-F238E27FC236}">
                <a16:creationId xmlns:a16="http://schemas.microsoft.com/office/drawing/2014/main" id="{D88A9E1B-F8FE-2C4C-819F-FCE576E2479C}"/>
              </a:ext>
            </a:extLst>
          </p:cNvPr>
          <p:cNvSpPr>
            <a:spLocks noGrp="1"/>
          </p:cNvSpPr>
          <p:nvPr>
            <p:ph idx="1"/>
          </p:nvPr>
        </p:nvSpPr>
        <p:spPr>
          <a:xfrm>
            <a:off x="1066799" y="2103120"/>
            <a:ext cx="10388885" cy="3931920"/>
          </a:xfrm>
        </p:spPr>
        <p:txBody>
          <a:bodyPr>
            <a:normAutofit/>
          </a:bodyPr>
          <a:lstStyle/>
          <a:p>
            <a:pPr marL="0" indent="0">
              <a:buNone/>
            </a:pPr>
            <a:r>
              <a:rPr lang="en-US" sz="2800" dirty="0"/>
              <a:t>Eric Snajdr</a:t>
            </a:r>
          </a:p>
          <a:p>
            <a:pPr marL="0" indent="0">
              <a:spcAft>
                <a:spcPts val="600"/>
              </a:spcAft>
              <a:buNone/>
            </a:pPr>
            <a:r>
              <a:rPr lang="en-US" sz="2800" dirty="0"/>
              <a:t>Associate Librarian</a:t>
            </a:r>
          </a:p>
          <a:p>
            <a:pPr marL="0" indent="0">
              <a:spcAft>
                <a:spcPts val="600"/>
              </a:spcAft>
              <a:buNone/>
            </a:pPr>
            <a:r>
              <a:rPr lang="en-US" sz="2800" dirty="0"/>
              <a:t>University Library</a:t>
            </a:r>
          </a:p>
          <a:p>
            <a:pPr marL="0" indent="0">
              <a:spcAft>
                <a:spcPts val="600"/>
              </a:spcAft>
              <a:buNone/>
            </a:pPr>
            <a:r>
              <a:rPr lang="en-US" sz="2800" dirty="0"/>
              <a:t>Indiana University – Purdue University, Indianapolis</a:t>
            </a:r>
          </a:p>
          <a:p>
            <a:pPr marL="0" indent="0">
              <a:spcAft>
                <a:spcPts val="600"/>
              </a:spcAft>
              <a:buNone/>
            </a:pPr>
            <a:r>
              <a:rPr lang="en-US" sz="2800" dirty="0"/>
              <a:t>esnajdr@iupui.edu</a:t>
            </a:r>
          </a:p>
          <a:p>
            <a:endParaRPr lang="en-US" dirty="0"/>
          </a:p>
        </p:txBody>
      </p:sp>
    </p:spTree>
    <p:extLst>
      <p:ext uri="{BB962C8B-B14F-4D97-AF65-F5344CB8AC3E}">
        <p14:creationId xmlns:p14="http://schemas.microsoft.com/office/powerpoint/2010/main" val="30448105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{924A0F84-E088-0042-A41B-8B68CB083323}tf10001067</Template>
  <TotalTime>320</TotalTime>
  <Words>602</Words>
  <Application>Microsoft Macintosh PowerPoint</Application>
  <PresentationFormat>Widescreen</PresentationFormat>
  <Paragraphs>64</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Calibri</vt:lpstr>
      <vt:lpstr>Century Gothic</vt:lpstr>
      <vt:lpstr>Garamond</vt:lpstr>
      <vt:lpstr>Savon</vt:lpstr>
      <vt:lpstr>ACRL Science and Technology Section Panel Presentation:  Engaging with Virtual Instruction in the Sciences</vt:lpstr>
      <vt:lpstr>Asynchronous Online Science IL Lab</vt:lpstr>
      <vt:lpstr>PowerPoint Presentation</vt:lpstr>
      <vt:lpstr>Asynchronous Online Science IL Lab</vt:lpstr>
      <vt:lpstr>PowerPoint Presentation</vt:lpstr>
      <vt:lpstr>Asynchronous Instruction Post Pandemic</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Asynchronous Instruction Post Pandemic</dc:title>
  <dc:creator>Snajdr, Eric Anton</dc:creator>
  <cp:lastModifiedBy>Snajdr, Eric Anton</cp:lastModifiedBy>
  <cp:revision>20</cp:revision>
  <dcterms:created xsi:type="dcterms:W3CDTF">2021-06-10T22:02:27Z</dcterms:created>
  <dcterms:modified xsi:type="dcterms:W3CDTF">2021-10-07T21:33:12Z</dcterms:modified>
</cp:coreProperties>
</file>