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9" r:id="rId2"/>
  </p:sldMasterIdLst>
  <p:notesMasterIdLst>
    <p:notesMasterId r:id="rId19"/>
  </p:notesMasterIdLst>
  <p:sldIdLst>
    <p:sldId id="256" r:id="rId3"/>
    <p:sldId id="265" r:id="rId4"/>
    <p:sldId id="282" r:id="rId5"/>
    <p:sldId id="274" r:id="rId6"/>
    <p:sldId id="277" r:id="rId7"/>
    <p:sldId id="258" r:id="rId8"/>
    <p:sldId id="276" r:id="rId9"/>
    <p:sldId id="281" r:id="rId10"/>
    <p:sldId id="259" r:id="rId11"/>
    <p:sldId id="264" r:id="rId12"/>
    <p:sldId id="275" r:id="rId13"/>
    <p:sldId id="280" r:id="rId14"/>
    <p:sldId id="278" r:id="rId15"/>
    <p:sldId id="269" r:id="rId16"/>
    <p:sldId id="279" r:id="rId17"/>
    <p:sldId id="270"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2626"/>
    <a:srgbClr val="212F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14" autoAdjust="0"/>
    <p:restoredTop sz="66841" autoAdjust="0"/>
  </p:normalViewPr>
  <p:slideViewPr>
    <p:cSldViewPr snapToGrid="0">
      <p:cViewPr varScale="1">
        <p:scale>
          <a:sx n="42" d="100"/>
          <a:sy n="42" d="100"/>
        </p:scale>
        <p:origin x="-92" y="-12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74AA64-2691-4987-91B6-7A927C24AEC4}" type="doc">
      <dgm:prSet loTypeId="urn:microsoft.com/office/officeart/2005/8/layout/radial1" loCatId="relationship" qsTypeId="urn:microsoft.com/office/officeart/2005/8/quickstyle/simple1" qsCatId="simple" csTypeId="urn:microsoft.com/office/officeart/2005/8/colors/colorful1" csCatId="colorful" phldr="1"/>
      <dgm:spPr/>
      <dgm:t>
        <a:bodyPr/>
        <a:lstStyle/>
        <a:p>
          <a:endParaRPr lang="en-US"/>
        </a:p>
      </dgm:t>
    </dgm:pt>
    <dgm:pt modelId="{D6F07AE0-34DB-4111-AD1E-CB4521B37157}">
      <dgm:prSet phldrT="[Text]"/>
      <dgm:spPr/>
      <dgm:t>
        <a:bodyPr/>
        <a:lstStyle/>
        <a:p>
          <a:pPr algn="ctr"/>
          <a:r>
            <a:rPr lang="en-US" b="1" dirty="0" smtClean="0">
              <a:latin typeface="+mj-lt"/>
            </a:rPr>
            <a:t>IUPUI Values</a:t>
          </a:r>
          <a:endParaRPr lang="en-US" b="1" dirty="0">
            <a:latin typeface="+mj-lt"/>
          </a:endParaRPr>
        </a:p>
      </dgm:t>
    </dgm:pt>
    <dgm:pt modelId="{D3965DC7-C96A-4EB6-A28B-E16F8A491537}" type="parTrans" cxnId="{FBBF3DCB-ABD7-47D5-AEC2-8A1FCD355B95}">
      <dgm:prSet/>
      <dgm:spPr/>
      <dgm:t>
        <a:bodyPr/>
        <a:lstStyle/>
        <a:p>
          <a:endParaRPr lang="en-US"/>
        </a:p>
      </dgm:t>
    </dgm:pt>
    <dgm:pt modelId="{55CB9DF2-E404-4FC0-BA9E-D310797D7475}" type="sibTrans" cxnId="{FBBF3DCB-ABD7-47D5-AEC2-8A1FCD355B95}">
      <dgm:prSet/>
      <dgm:spPr/>
      <dgm:t>
        <a:bodyPr/>
        <a:lstStyle/>
        <a:p>
          <a:endParaRPr lang="en-US"/>
        </a:p>
      </dgm:t>
    </dgm:pt>
    <dgm:pt modelId="{E2C6A5D8-A95E-425E-BA51-753E5CC22662}">
      <dgm:prSet phldrT="[Text]" custT="1"/>
      <dgm:spPr/>
      <dgm:t>
        <a:bodyPr/>
        <a:lstStyle/>
        <a:p>
          <a:pPr algn="ctr"/>
          <a:r>
            <a:rPr lang="en-US" sz="1400" b="1" dirty="0" smtClean="0">
              <a:latin typeface="Verdana" panose="020B0604030504040204" pitchFamily="34" charset="0"/>
              <a:ea typeface="Verdana" panose="020B0604030504040204" pitchFamily="34" charset="0"/>
              <a:cs typeface="Verdana" panose="020B0604030504040204" pitchFamily="34" charset="0"/>
            </a:rPr>
            <a:t>Civic Engagement</a:t>
          </a:r>
          <a:endParaRPr lang="en-US" sz="1400" b="1" dirty="0">
            <a:latin typeface="Verdana" panose="020B0604030504040204" pitchFamily="34" charset="0"/>
            <a:ea typeface="Verdana" panose="020B0604030504040204" pitchFamily="34" charset="0"/>
            <a:cs typeface="Verdana" panose="020B0604030504040204" pitchFamily="34" charset="0"/>
          </a:endParaRPr>
        </a:p>
      </dgm:t>
    </dgm:pt>
    <dgm:pt modelId="{BF43B4D3-2F67-4D04-990A-088130E34D38}" type="parTrans" cxnId="{CE3285A9-55E2-4102-A97C-6628E584D71B}">
      <dgm:prSet/>
      <dgm:spPr/>
      <dgm:t>
        <a:bodyPr/>
        <a:lstStyle/>
        <a:p>
          <a:pPr algn="ctr"/>
          <a:endParaRPr lang="en-US" b="1"/>
        </a:p>
      </dgm:t>
    </dgm:pt>
    <dgm:pt modelId="{075ED416-9D48-497B-8AE9-80A6EB8DFD69}" type="sibTrans" cxnId="{CE3285A9-55E2-4102-A97C-6628E584D71B}">
      <dgm:prSet/>
      <dgm:spPr/>
      <dgm:t>
        <a:bodyPr/>
        <a:lstStyle/>
        <a:p>
          <a:endParaRPr lang="en-US"/>
        </a:p>
      </dgm:t>
    </dgm:pt>
    <dgm:pt modelId="{F2785AC7-087A-4790-B1E1-E641941559A4}">
      <dgm:prSet phldrT="[Text]" custT="1"/>
      <dgm:spPr/>
      <dgm:t>
        <a:bodyPr/>
        <a:lstStyle/>
        <a:p>
          <a:pPr algn="ctr"/>
          <a:r>
            <a:rPr lang="en-US" sz="1400" b="1" dirty="0" smtClean="0">
              <a:latin typeface="Verdana" panose="020B0604030504040204" pitchFamily="34" charset="0"/>
              <a:ea typeface="Verdana" panose="020B0604030504040204" pitchFamily="34" charset="0"/>
              <a:cs typeface="Verdana" panose="020B0604030504040204" pitchFamily="34" charset="0"/>
            </a:rPr>
            <a:t>Collaboration</a:t>
          </a:r>
          <a:endParaRPr lang="en-US" sz="1400" b="1" dirty="0">
            <a:latin typeface="Verdana" panose="020B0604030504040204" pitchFamily="34" charset="0"/>
            <a:ea typeface="Verdana" panose="020B0604030504040204" pitchFamily="34" charset="0"/>
            <a:cs typeface="Verdana" panose="020B0604030504040204" pitchFamily="34" charset="0"/>
          </a:endParaRPr>
        </a:p>
      </dgm:t>
    </dgm:pt>
    <dgm:pt modelId="{381284D7-87F3-4363-BF68-3C6DF2740414}" type="parTrans" cxnId="{939F3659-AC0B-45A3-8379-0815E42EC836}">
      <dgm:prSet/>
      <dgm:spPr/>
      <dgm:t>
        <a:bodyPr/>
        <a:lstStyle/>
        <a:p>
          <a:pPr algn="ctr"/>
          <a:endParaRPr lang="en-US" b="1"/>
        </a:p>
      </dgm:t>
    </dgm:pt>
    <dgm:pt modelId="{F6F8CF7F-986F-4121-981D-4AD1F924D142}" type="sibTrans" cxnId="{939F3659-AC0B-45A3-8379-0815E42EC836}">
      <dgm:prSet/>
      <dgm:spPr/>
      <dgm:t>
        <a:bodyPr/>
        <a:lstStyle/>
        <a:p>
          <a:endParaRPr lang="en-US"/>
        </a:p>
      </dgm:t>
    </dgm:pt>
    <dgm:pt modelId="{34DA906B-28D4-4575-B8F0-9F52042BD9B8}">
      <dgm:prSet phldrT="[Text]" custT="1"/>
      <dgm:spPr/>
      <dgm:t>
        <a:bodyPr/>
        <a:lstStyle/>
        <a:p>
          <a:pPr algn="ctr"/>
          <a:r>
            <a:rPr lang="en-US" sz="1400" b="1" dirty="0" smtClean="0">
              <a:latin typeface="Verdana" panose="020B0604030504040204" pitchFamily="34" charset="0"/>
              <a:ea typeface="Verdana" panose="020B0604030504040204" pitchFamily="34" charset="0"/>
              <a:cs typeface="Verdana" panose="020B0604030504040204" pitchFamily="34" charset="0"/>
            </a:rPr>
            <a:t>Economic Development (Indiana)</a:t>
          </a:r>
          <a:endParaRPr lang="en-US" sz="1400" b="1" dirty="0">
            <a:latin typeface="Verdana" panose="020B0604030504040204" pitchFamily="34" charset="0"/>
            <a:ea typeface="Verdana" panose="020B0604030504040204" pitchFamily="34" charset="0"/>
            <a:cs typeface="Verdana" panose="020B0604030504040204" pitchFamily="34" charset="0"/>
          </a:endParaRPr>
        </a:p>
      </dgm:t>
    </dgm:pt>
    <dgm:pt modelId="{F1D0819F-1C63-4DA7-BA78-9A04D5F5A936}" type="parTrans" cxnId="{A35A162E-D1C7-49F8-82CF-5966F94A7BA1}">
      <dgm:prSet/>
      <dgm:spPr/>
      <dgm:t>
        <a:bodyPr/>
        <a:lstStyle/>
        <a:p>
          <a:pPr algn="ctr"/>
          <a:endParaRPr lang="en-US" b="1"/>
        </a:p>
      </dgm:t>
    </dgm:pt>
    <dgm:pt modelId="{B7C3A8A1-9EAD-4317-ACE6-0CDF8DF0FD31}" type="sibTrans" cxnId="{A35A162E-D1C7-49F8-82CF-5966F94A7BA1}">
      <dgm:prSet/>
      <dgm:spPr/>
      <dgm:t>
        <a:bodyPr/>
        <a:lstStyle/>
        <a:p>
          <a:endParaRPr lang="en-US"/>
        </a:p>
      </dgm:t>
    </dgm:pt>
    <dgm:pt modelId="{B526B24E-E870-478E-B8A2-902B209AA718}">
      <dgm:prSet phldrT="[Text]" custT="1"/>
      <dgm:spPr/>
      <dgm:t>
        <a:bodyPr/>
        <a:lstStyle/>
        <a:p>
          <a:pPr algn="ctr"/>
          <a:r>
            <a:rPr lang="en-US" sz="1400" b="1" dirty="0" smtClean="0">
              <a:latin typeface="Verdana" panose="020B0604030504040204" pitchFamily="34" charset="0"/>
              <a:ea typeface="Verdana" panose="020B0604030504040204" pitchFamily="34" charset="0"/>
              <a:cs typeface="Verdana" panose="020B0604030504040204" pitchFamily="34" charset="0"/>
            </a:rPr>
            <a:t>Diversity, Equity, Inclusion</a:t>
          </a:r>
          <a:endParaRPr lang="en-US" sz="1400" b="1" dirty="0">
            <a:latin typeface="Verdana" panose="020B0604030504040204" pitchFamily="34" charset="0"/>
            <a:ea typeface="Verdana" panose="020B0604030504040204" pitchFamily="34" charset="0"/>
            <a:cs typeface="Verdana" panose="020B0604030504040204" pitchFamily="34" charset="0"/>
          </a:endParaRPr>
        </a:p>
      </dgm:t>
    </dgm:pt>
    <dgm:pt modelId="{7E9E5278-3B04-45A5-9AD7-8FE8FAAF1B16}" type="parTrans" cxnId="{5CB8B12C-64E2-4274-A41E-51717F596D5B}">
      <dgm:prSet/>
      <dgm:spPr/>
      <dgm:t>
        <a:bodyPr/>
        <a:lstStyle/>
        <a:p>
          <a:pPr algn="ctr"/>
          <a:endParaRPr lang="en-US" b="1"/>
        </a:p>
      </dgm:t>
    </dgm:pt>
    <dgm:pt modelId="{B3B15789-B568-41A1-8F73-4B1926F1BDFA}" type="sibTrans" cxnId="{5CB8B12C-64E2-4274-A41E-51717F596D5B}">
      <dgm:prSet/>
      <dgm:spPr/>
      <dgm:t>
        <a:bodyPr/>
        <a:lstStyle/>
        <a:p>
          <a:endParaRPr lang="en-US"/>
        </a:p>
      </dgm:t>
    </dgm:pt>
    <dgm:pt modelId="{F55F0854-2C81-42B6-A482-19C22D6E87C6}">
      <dgm:prSet phldrT="[Text]" custT="1"/>
      <dgm:spPr/>
      <dgm:t>
        <a:bodyPr/>
        <a:lstStyle/>
        <a:p>
          <a:pPr algn="ctr"/>
          <a:r>
            <a:rPr lang="en-US" sz="1400" b="1" dirty="0" smtClean="0">
              <a:latin typeface="Verdana" panose="020B0604030504040204" pitchFamily="34" charset="0"/>
              <a:ea typeface="Verdana" panose="020B0604030504040204" pitchFamily="34" charset="0"/>
              <a:cs typeface="Verdana" panose="020B0604030504040204" pitchFamily="34" charset="0"/>
            </a:rPr>
            <a:t>Interdisciplinary Work &amp; Publication</a:t>
          </a:r>
          <a:endParaRPr lang="en-US" sz="1400" b="1" dirty="0">
            <a:latin typeface="Verdana" panose="020B0604030504040204" pitchFamily="34" charset="0"/>
            <a:ea typeface="Verdana" panose="020B0604030504040204" pitchFamily="34" charset="0"/>
            <a:cs typeface="Verdana" panose="020B0604030504040204" pitchFamily="34" charset="0"/>
          </a:endParaRPr>
        </a:p>
      </dgm:t>
    </dgm:pt>
    <dgm:pt modelId="{E3FE142B-38B8-42FD-AAF4-A15B1B386707}" type="parTrans" cxnId="{A235C4C0-30E5-4F1C-9DD9-9B87190E7BC3}">
      <dgm:prSet/>
      <dgm:spPr/>
      <dgm:t>
        <a:bodyPr/>
        <a:lstStyle/>
        <a:p>
          <a:pPr algn="ctr"/>
          <a:endParaRPr lang="en-US" b="1"/>
        </a:p>
      </dgm:t>
    </dgm:pt>
    <dgm:pt modelId="{E1762B6A-7BBE-4774-A297-A5DF1825C185}" type="sibTrans" cxnId="{A235C4C0-30E5-4F1C-9DD9-9B87190E7BC3}">
      <dgm:prSet/>
      <dgm:spPr/>
      <dgm:t>
        <a:bodyPr/>
        <a:lstStyle/>
        <a:p>
          <a:endParaRPr lang="en-US"/>
        </a:p>
      </dgm:t>
    </dgm:pt>
    <dgm:pt modelId="{12EC482A-673F-47AD-9F37-A78A3C0A33E2}">
      <dgm:prSet phldrT="[Text]" custT="1"/>
      <dgm:spPr/>
      <dgm:t>
        <a:bodyPr/>
        <a:lstStyle/>
        <a:p>
          <a:pPr algn="ctr"/>
          <a:r>
            <a:rPr lang="en-US" sz="1400" b="1" dirty="0" smtClean="0">
              <a:latin typeface="Verdana" panose="020B0604030504040204" pitchFamily="34" charset="0"/>
              <a:ea typeface="Verdana" panose="020B0604030504040204" pitchFamily="34" charset="0"/>
              <a:cs typeface="Verdana" panose="020B0604030504040204" pitchFamily="34" charset="0"/>
            </a:rPr>
            <a:t>Open Access</a:t>
          </a:r>
          <a:endParaRPr lang="en-US" sz="1400" b="1" dirty="0">
            <a:latin typeface="Verdana" panose="020B0604030504040204" pitchFamily="34" charset="0"/>
            <a:ea typeface="Verdana" panose="020B0604030504040204" pitchFamily="34" charset="0"/>
            <a:cs typeface="Verdana" panose="020B0604030504040204" pitchFamily="34" charset="0"/>
          </a:endParaRPr>
        </a:p>
      </dgm:t>
    </dgm:pt>
    <dgm:pt modelId="{C12D7E71-9FBD-4231-9F85-AC364DC87411}" type="parTrans" cxnId="{6AC58B6B-D6A2-42B6-A1B3-4FBD4A6B422B}">
      <dgm:prSet/>
      <dgm:spPr/>
      <dgm:t>
        <a:bodyPr/>
        <a:lstStyle/>
        <a:p>
          <a:pPr algn="ctr"/>
          <a:endParaRPr lang="en-US" b="1"/>
        </a:p>
      </dgm:t>
    </dgm:pt>
    <dgm:pt modelId="{4E201C29-CE79-480F-8608-551FD95F9249}" type="sibTrans" cxnId="{6AC58B6B-D6A2-42B6-A1B3-4FBD4A6B422B}">
      <dgm:prSet/>
      <dgm:spPr/>
      <dgm:t>
        <a:bodyPr/>
        <a:lstStyle/>
        <a:p>
          <a:endParaRPr lang="en-US"/>
        </a:p>
      </dgm:t>
    </dgm:pt>
    <dgm:pt modelId="{2271D407-377A-4E21-8FF8-080DFC4268D8}">
      <dgm:prSet phldrT="[Text]" custT="1"/>
      <dgm:spPr/>
      <dgm:t>
        <a:bodyPr/>
        <a:lstStyle/>
        <a:p>
          <a:pPr algn="ctr"/>
          <a:r>
            <a:rPr lang="en-US" sz="1400" b="1" dirty="0" smtClean="0">
              <a:latin typeface="Verdana" panose="020B0604030504040204" pitchFamily="34" charset="0"/>
              <a:ea typeface="Verdana" panose="020B0604030504040204" pitchFamily="34" charset="0"/>
              <a:cs typeface="Verdana" panose="020B0604030504040204" pitchFamily="34" charset="0"/>
            </a:rPr>
            <a:t>Public Scholars/ Scholarship</a:t>
          </a:r>
          <a:endParaRPr lang="en-US" sz="1400" b="1" dirty="0">
            <a:latin typeface="Verdana" panose="020B0604030504040204" pitchFamily="34" charset="0"/>
            <a:ea typeface="Verdana" panose="020B0604030504040204" pitchFamily="34" charset="0"/>
            <a:cs typeface="Verdana" panose="020B0604030504040204" pitchFamily="34" charset="0"/>
          </a:endParaRPr>
        </a:p>
      </dgm:t>
    </dgm:pt>
    <dgm:pt modelId="{C4E495C0-F091-4B14-84EB-058BDBE61168}" type="parTrans" cxnId="{AA090666-D892-40D8-8163-117142139D14}">
      <dgm:prSet/>
      <dgm:spPr/>
      <dgm:t>
        <a:bodyPr/>
        <a:lstStyle/>
        <a:p>
          <a:pPr algn="ctr"/>
          <a:endParaRPr lang="en-US" b="1"/>
        </a:p>
      </dgm:t>
    </dgm:pt>
    <dgm:pt modelId="{1ACD568E-4A37-46E9-8280-4CA1216818CC}" type="sibTrans" cxnId="{AA090666-D892-40D8-8163-117142139D14}">
      <dgm:prSet/>
      <dgm:spPr/>
      <dgm:t>
        <a:bodyPr/>
        <a:lstStyle/>
        <a:p>
          <a:endParaRPr lang="en-US"/>
        </a:p>
      </dgm:t>
    </dgm:pt>
    <dgm:pt modelId="{60818D8D-2946-45F2-A930-CE60A3801AD1}">
      <dgm:prSet phldrT="[Text]" custT="1"/>
      <dgm:spPr/>
      <dgm:t>
        <a:bodyPr/>
        <a:lstStyle/>
        <a:p>
          <a:pPr algn="ctr"/>
          <a:r>
            <a:rPr lang="en-US" sz="1400" b="1" dirty="0" smtClean="0">
              <a:latin typeface="Verdana" panose="020B0604030504040204" pitchFamily="34" charset="0"/>
              <a:ea typeface="Verdana" panose="020B0604030504040204" pitchFamily="34" charset="0"/>
              <a:cs typeface="Verdana" panose="020B0604030504040204" pitchFamily="34" charset="0"/>
            </a:rPr>
            <a:t>R&amp;CA in Urban Environment</a:t>
          </a:r>
          <a:endParaRPr lang="en-US" sz="1400" b="1" dirty="0">
            <a:latin typeface="Verdana" panose="020B0604030504040204" pitchFamily="34" charset="0"/>
            <a:ea typeface="Verdana" panose="020B0604030504040204" pitchFamily="34" charset="0"/>
            <a:cs typeface="Verdana" panose="020B0604030504040204" pitchFamily="34" charset="0"/>
          </a:endParaRPr>
        </a:p>
      </dgm:t>
    </dgm:pt>
    <dgm:pt modelId="{29CEA296-5241-4B41-B009-9B9398C1152B}" type="parTrans" cxnId="{9C74E434-0689-4E14-BEE3-17A9C6D02B7F}">
      <dgm:prSet/>
      <dgm:spPr/>
      <dgm:t>
        <a:bodyPr/>
        <a:lstStyle/>
        <a:p>
          <a:pPr algn="ctr"/>
          <a:endParaRPr lang="en-US" b="1"/>
        </a:p>
      </dgm:t>
    </dgm:pt>
    <dgm:pt modelId="{681AA3CA-9695-4286-AFF1-21CD99A711DB}" type="sibTrans" cxnId="{9C74E434-0689-4E14-BEE3-17A9C6D02B7F}">
      <dgm:prSet/>
      <dgm:spPr/>
      <dgm:t>
        <a:bodyPr/>
        <a:lstStyle/>
        <a:p>
          <a:endParaRPr lang="en-US"/>
        </a:p>
      </dgm:t>
    </dgm:pt>
    <dgm:pt modelId="{FA944F27-374D-46CE-A883-032EFE651B9F}">
      <dgm:prSet phldrT="[Text]" custT="1"/>
      <dgm:spPr/>
      <dgm:t>
        <a:bodyPr/>
        <a:lstStyle/>
        <a:p>
          <a:pPr algn="ctr"/>
          <a:r>
            <a:rPr lang="en-US" sz="1400" b="1" dirty="0" smtClean="0">
              <a:latin typeface="Verdana" panose="020B0604030504040204" pitchFamily="34" charset="0"/>
              <a:ea typeface="Verdana" panose="020B0604030504040204" pitchFamily="34" charset="0"/>
              <a:cs typeface="Verdana" panose="020B0604030504040204" pitchFamily="34" charset="0"/>
            </a:rPr>
            <a:t>RISE</a:t>
          </a:r>
          <a:endParaRPr lang="en-US" sz="1400" b="1" dirty="0">
            <a:latin typeface="Verdana" panose="020B0604030504040204" pitchFamily="34" charset="0"/>
            <a:ea typeface="Verdana" panose="020B0604030504040204" pitchFamily="34" charset="0"/>
            <a:cs typeface="Verdana" panose="020B0604030504040204" pitchFamily="34" charset="0"/>
          </a:endParaRPr>
        </a:p>
      </dgm:t>
    </dgm:pt>
    <dgm:pt modelId="{E20223B9-1A23-4F84-B262-02CC2AC6A34D}" type="parTrans" cxnId="{0DB69487-CAD1-491F-B2EF-7DDA0569788A}">
      <dgm:prSet/>
      <dgm:spPr/>
      <dgm:t>
        <a:bodyPr/>
        <a:lstStyle/>
        <a:p>
          <a:pPr algn="ctr"/>
          <a:endParaRPr lang="en-US" b="1"/>
        </a:p>
      </dgm:t>
    </dgm:pt>
    <dgm:pt modelId="{F9E98A02-5810-46BB-A89B-78E120C9297D}" type="sibTrans" cxnId="{0DB69487-CAD1-491F-B2EF-7DDA0569788A}">
      <dgm:prSet/>
      <dgm:spPr/>
      <dgm:t>
        <a:bodyPr/>
        <a:lstStyle/>
        <a:p>
          <a:endParaRPr lang="en-US"/>
        </a:p>
      </dgm:t>
    </dgm:pt>
    <dgm:pt modelId="{054176A9-C5C2-4B0C-961C-AA2F607BFBAF}">
      <dgm:prSet phldrT="[Text]" custT="1"/>
      <dgm:spPr/>
      <dgm:t>
        <a:bodyPr/>
        <a:lstStyle/>
        <a:p>
          <a:pPr algn="ctr"/>
          <a:r>
            <a:rPr lang="en-US" sz="1400" b="1" dirty="0" smtClean="0">
              <a:latin typeface="Verdana" panose="020B0604030504040204" pitchFamily="34" charset="0"/>
              <a:ea typeface="Verdana" panose="020B0604030504040204" pitchFamily="34" charset="0"/>
              <a:cs typeface="Verdana" panose="020B0604030504040204" pitchFamily="34" charset="0"/>
            </a:rPr>
            <a:t>Translational Research</a:t>
          </a:r>
          <a:endParaRPr lang="en-US" sz="1400" b="1" dirty="0">
            <a:latin typeface="Verdana" panose="020B0604030504040204" pitchFamily="34" charset="0"/>
            <a:ea typeface="Verdana" panose="020B0604030504040204" pitchFamily="34" charset="0"/>
            <a:cs typeface="Verdana" panose="020B0604030504040204" pitchFamily="34" charset="0"/>
          </a:endParaRPr>
        </a:p>
      </dgm:t>
    </dgm:pt>
    <dgm:pt modelId="{CAE3191E-0497-45A5-AA63-9760DCBBB007}" type="parTrans" cxnId="{537C3A02-F0F6-46AD-A11F-07798824A40E}">
      <dgm:prSet/>
      <dgm:spPr/>
      <dgm:t>
        <a:bodyPr/>
        <a:lstStyle/>
        <a:p>
          <a:pPr algn="ctr"/>
          <a:endParaRPr lang="en-US" b="1"/>
        </a:p>
      </dgm:t>
    </dgm:pt>
    <dgm:pt modelId="{557BE23D-56D5-4554-A164-843FF0B4E253}" type="sibTrans" cxnId="{537C3A02-F0F6-46AD-A11F-07798824A40E}">
      <dgm:prSet/>
      <dgm:spPr/>
      <dgm:t>
        <a:bodyPr/>
        <a:lstStyle/>
        <a:p>
          <a:endParaRPr lang="en-US"/>
        </a:p>
      </dgm:t>
    </dgm:pt>
    <dgm:pt modelId="{9A24F53B-85EC-4DC3-A318-47B0C24E77D8}" type="pres">
      <dgm:prSet presAssocID="{F274AA64-2691-4987-91B6-7A927C24AEC4}" presName="cycle" presStyleCnt="0">
        <dgm:presLayoutVars>
          <dgm:chMax val="1"/>
          <dgm:dir/>
          <dgm:animLvl val="ctr"/>
          <dgm:resizeHandles val="exact"/>
        </dgm:presLayoutVars>
      </dgm:prSet>
      <dgm:spPr/>
      <dgm:t>
        <a:bodyPr/>
        <a:lstStyle/>
        <a:p>
          <a:endParaRPr lang="en-US"/>
        </a:p>
      </dgm:t>
    </dgm:pt>
    <dgm:pt modelId="{ACE3E6C7-A291-421F-88D1-D193AA1AC6F3}" type="pres">
      <dgm:prSet presAssocID="{D6F07AE0-34DB-4111-AD1E-CB4521B37157}" presName="centerShape" presStyleLbl="node0" presStyleIdx="0" presStyleCnt="1" custScaleX="158650"/>
      <dgm:spPr/>
      <dgm:t>
        <a:bodyPr/>
        <a:lstStyle/>
        <a:p>
          <a:endParaRPr lang="en-US"/>
        </a:p>
      </dgm:t>
    </dgm:pt>
    <dgm:pt modelId="{F60909F8-C7C6-4E38-9335-04C68C3F1B54}" type="pres">
      <dgm:prSet presAssocID="{BF43B4D3-2F67-4D04-990A-088130E34D38}" presName="Name9" presStyleLbl="parChTrans1D2" presStyleIdx="0" presStyleCnt="10"/>
      <dgm:spPr/>
      <dgm:t>
        <a:bodyPr/>
        <a:lstStyle/>
        <a:p>
          <a:endParaRPr lang="en-US"/>
        </a:p>
      </dgm:t>
    </dgm:pt>
    <dgm:pt modelId="{AA6C06A3-CE85-4BAF-8B6B-F1DF9D1BFCBB}" type="pres">
      <dgm:prSet presAssocID="{BF43B4D3-2F67-4D04-990A-088130E34D38}" presName="connTx" presStyleLbl="parChTrans1D2" presStyleIdx="0" presStyleCnt="10"/>
      <dgm:spPr/>
      <dgm:t>
        <a:bodyPr/>
        <a:lstStyle/>
        <a:p>
          <a:endParaRPr lang="en-US"/>
        </a:p>
      </dgm:t>
    </dgm:pt>
    <dgm:pt modelId="{6BF3A3C2-A2EB-4402-A8C7-24DBD3F3D401}" type="pres">
      <dgm:prSet presAssocID="{E2C6A5D8-A95E-425E-BA51-753E5CC22662}" presName="node" presStyleLbl="node1" presStyleIdx="0" presStyleCnt="10" custScaleX="174576" custScaleY="69831">
        <dgm:presLayoutVars>
          <dgm:bulletEnabled val="1"/>
        </dgm:presLayoutVars>
      </dgm:prSet>
      <dgm:spPr/>
      <dgm:t>
        <a:bodyPr/>
        <a:lstStyle/>
        <a:p>
          <a:endParaRPr lang="en-US"/>
        </a:p>
      </dgm:t>
    </dgm:pt>
    <dgm:pt modelId="{58E88CBD-4A27-40B3-BA6A-2E5F0567B861}" type="pres">
      <dgm:prSet presAssocID="{381284D7-87F3-4363-BF68-3C6DF2740414}" presName="Name9" presStyleLbl="parChTrans1D2" presStyleIdx="1" presStyleCnt="10"/>
      <dgm:spPr/>
      <dgm:t>
        <a:bodyPr/>
        <a:lstStyle/>
        <a:p>
          <a:endParaRPr lang="en-US"/>
        </a:p>
      </dgm:t>
    </dgm:pt>
    <dgm:pt modelId="{E26013DD-9517-487E-9F5C-A0E2C1A88862}" type="pres">
      <dgm:prSet presAssocID="{381284D7-87F3-4363-BF68-3C6DF2740414}" presName="connTx" presStyleLbl="parChTrans1D2" presStyleIdx="1" presStyleCnt="10"/>
      <dgm:spPr/>
      <dgm:t>
        <a:bodyPr/>
        <a:lstStyle/>
        <a:p>
          <a:endParaRPr lang="en-US"/>
        </a:p>
      </dgm:t>
    </dgm:pt>
    <dgm:pt modelId="{6ACCB9CF-F38E-4DFE-890A-28CBD4EB8793}" type="pres">
      <dgm:prSet presAssocID="{F2785AC7-087A-4790-B1E1-E641941559A4}" presName="node" presStyleLbl="node1" presStyleIdx="1" presStyleCnt="10" custScaleX="174576" custScaleY="69831" custRadScaleRad="103005" custRadScaleInc="58398">
        <dgm:presLayoutVars>
          <dgm:bulletEnabled val="1"/>
        </dgm:presLayoutVars>
      </dgm:prSet>
      <dgm:spPr/>
      <dgm:t>
        <a:bodyPr/>
        <a:lstStyle/>
        <a:p>
          <a:endParaRPr lang="en-US"/>
        </a:p>
      </dgm:t>
    </dgm:pt>
    <dgm:pt modelId="{1373CCB6-C3E6-42B7-8809-B98F65F61CB4}" type="pres">
      <dgm:prSet presAssocID="{7E9E5278-3B04-45A5-9AD7-8FE8FAAF1B16}" presName="Name9" presStyleLbl="parChTrans1D2" presStyleIdx="2" presStyleCnt="10"/>
      <dgm:spPr/>
      <dgm:t>
        <a:bodyPr/>
        <a:lstStyle/>
        <a:p>
          <a:endParaRPr lang="en-US"/>
        </a:p>
      </dgm:t>
    </dgm:pt>
    <dgm:pt modelId="{0C867E3E-8BF3-45BF-8A86-D006000B131D}" type="pres">
      <dgm:prSet presAssocID="{7E9E5278-3B04-45A5-9AD7-8FE8FAAF1B16}" presName="connTx" presStyleLbl="parChTrans1D2" presStyleIdx="2" presStyleCnt="10"/>
      <dgm:spPr/>
      <dgm:t>
        <a:bodyPr/>
        <a:lstStyle/>
        <a:p>
          <a:endParaRPr lang="en-US"/>
        </a:p>
      </dgm:t>
    </dgm:pt>
    <dgm:pt modelId="{37F3E026-F69E-478E-B9BC-B625989C621A}" type="pres">
      <dgm:prSet presAssocID="{B526B24E-E870-478E-B8A2-902B209AA718}" presName="node" presStyleLbl="node1" presStyleIdx="2" presStyleCnt="10" custScaleX="174576" custScaleY="69831" custRadScaleRad="122434" custRadScaleInc="32549">
        <dgm:presLayoutVars>
          <dgm:bulletEnabled val="1"/>
        </dgm:presLayoutVars>
      </dgm:prSet>
      <dgm:spPr/>
      <dgm:t>
        <a:bodyPr/>
        <a:lstStyle/>
        <a:p>
          <a:endParaRPr lang="en-US"/>
        </a:p>
      </dgm:t>
    </dgm:pt>
    <dgm:pt modelId="{DAA1B5F5-A107-47FB-86EE-AD3B1E085965}" type="pres">
      <dgm:prSet presAssocID="{F1D0819F-1C63-4DA7-BA78-9A04D5F5A936}" presName="Name9" presStyleLbl="parChTrans1D2" presStyleIdx="3" presStyleCnt="10"/>
      <dgm:spPr/>
      <dgm:t>
        <a:bodyPr/>
        <a:lstStyle/>
        <a:p>
          <a:endParaRPr lang="en-US"/>
        </a:p>
      </dgm:t>
    </dgm:pt>
    <dgm:pt modelId="{705095B4-7FF6-47F7-9C0A-E0FA3DBC7CB6}" type="pres">
      <dgm:prSet presAssocID="{F1D0819F-1C63-4DA7-BA78-9A04D5F5A936}" presName="connTx" presStyleLbl="parChTrans1D2" presStyleIdx="3" presStyleCnt="10"/>
      <dgm:spPr/>
      <dgm:t>
        <a:bodyPr/>
        <a:lstStyle/>
        <a:p>
          <a:endParaRPr lang="en-US"/>
        </a:p>
      </dgm:t>
    </dgm:pt>
    <dgm:pt modelId="{975AE46C-AF52-4154-BE42-ED0637CFD663}" type="pres">
      <dgm:prSet presAssocID="{34DA906B-28D4-4575-B8F0-9F52042BD9B8}" presName="node" presStyleLbl="node1" presStyleIdx="3" presStyleCnt="10" custScaleX="174576" custScaleY="69831" custRadScaleRad="119097" custRadScaleInc="-30730">
        <dgm:presLayoutVars>
          <dgm:bulletEnabled val="1"/>
        </dgm:presLayoutVars>
      </dgm:prSet>
      <dgm:spPr/>
      <dgm:t>
        <a:bodyPr/>
        <a:lstStyle/>
        <a:p>
          <a:endParaRPr lang="en-US"/>
        </a:p>
      </dgm:t>
    </dgm:pt>
    <dgm:pt modelId="{08B95F54-CFEA-4910-AC3F-F11086353996}" type="pres">
      <dgm:prSet presAssocID="{E3FE142B-38B8-42FD-AAF4-A15B1B386707}" presName="Name9" presStyleLbl="parChTrans1D2" presStyleIdx="4" presStyleCnt="10"/>
      <dgm:spPr/>
      <dgm:t>
        <a:bodyPr/>
        <a:lstStyle/>
        <a:p>
          <a:endParaRPr lang="en-US"/>
        </a:p>
      </dgm:t>
    </dgm:pt>
    <dgm:pt modelId="{7185AF73-D3D3-40F7-A233-C5001CD1AF8C}" type="pres">
      <dgm:prSet presAssocID="{E3FE142B-38B8-42FD-AAF4-A15B1B386707}" presName="connTx" presStyleLbl="parChTrans1D2" presStyleIdx="4" presStyleCnt="10"/>
      <dgm:spPr/>
      <dgm:t>
        <a:bodyPr/>
        <a:lstStyle/>
        <a:p>
          <a:endParaRPr lang="en-US"/>
        </a:p>
      </dgm:t>
    </dgm:pt>
    <dgm:pt modelId="{9CA34C7C-BB3C-41E4-A2C3-B9B12B423553}" type="pres">
      <dgm:prSet presAssocID="{F55F0854-2C81-42B6-A482-19C22D6E87C6}" presName="node" presStyleLbl="node1" presStyleIdx="4" presStyleCnt="10" custScaleX="181559" custScaleY="69831" custRadScaleRad="100117" custRadScaleInc="-65083">
        <dgm:presLayoutVars>
          <dgm:bulletEnabled val="1"/>
        </dgm:presLayoutVars>
      </dgm:prSet>
      <dgm:spPr/>
      <dgm:t>
        <a:bodyPr/>
        <a:lstStyle/>
        <a:p>
          <a:endParaRPr lang="en-US"/>
        </a:p>
      </dgm:t>
    </dgm:pt>
    <dgm:pt modelId="{812F699B-ED24-45DA-B321-9E5EACECB9B4}" type="pres">
      <dgm:prSet presAssocID="{C12D7E71-9FBD-4231-9F85-AC364DC87411}" presName="Name9" presStyleLbl="parChTrans1D2" presStyleIdx="5" presStyleCnt="10"/>
      <dgm:spPr/>
      <dgm:t>
        <a:bodyPr/>
        <a:lstStyle/>
        <a:p>
          <a:endParaRPr lang="en-US"/>
        </a:p>
      </dgm:t>
    </dgm:pt>
    <dgm:pt modelId="{43454D6C-44EF-4BFD-8BC4-DA5379E978C4}" type="pres">
      <dgm:prSet presAssocID="{C12D7E71-9FBD-4231-9F85-AC364DC87411}" presName="connTx" presStyleLbl="parChTrans1D2" presStyleIdx="5" presStyleCnt="10"/>
      <dgm:spPr/>
      <dgm:t>
        <a:bodyPr/>
        <a:lstStyle/>
        <a:p>
          <a:endParaRPr lang="en-US"/>
        </a:p>
      </dgm:t>
    </dgm:pt>
    <dgm:pt modelId="{5CD5C081-F704-49EF-8A59-C12AF1D5B7A8}" type="pres">
      <dgm:prSet presAssocID="{12EC482A-673F-47AD-9F37-A78A3C0A33E2}" presName="node" presStyleLbl="node1" presStyleIdx="5" presStyleCnt="10" custScaleX="174576" custScaleY="69831">
        <dgm:presLayoutVars>
          <dgm:bulletEnabled val="1"/>
        </dgm:presLayoutVars>
      </dgm:prSet>
      <dgm:spPr/>
      <dgm:t>
        <a:bodyPr/>
        <a:lstStyle/>
        <a:p>
          <a:endParaRPr lang="en-US"/>
        </a:p>
      </dgm:t>
    </dgm:pt>
    <dgm:pt modelId="{F81B0A5F-2F40-43EC-A934-56E3B8208D18}" type="pres">
      <dgm:prSet presAssocID="{C4E495C0-F091-4B14-84EB-058BDBE61168}" presName="Name9" presStyleLbl="parChTrans1D2" presStyleIdx="6" presStyleCnt="10"/>
      <dgm:spPr/>
      <dgm:t>
        <a:bodyPr/>
        <a:lstStyle/>
        <a:p>
          <a:endParaRPr lang="en-US"/>
        </a:p>
      </dgm:t>
    </dgm:pt>
    <dgm:pt modelId="{D62CDE6F-7AD3-49ED-8C89-C389E1C74161}" type="pres">
      <dgm:prSet presAssocID="{C4E495C0-F091-4B14-84EB-058BDBE61168}" presName="connTx" presStyleLbl="parChTrans1D2" presStyleIdx="6" presStyleCnt="10"/>
      <dgm:spPr/>
      <dgm:t>
        <a:bodyPr/>
        <a:lstStyle/>
        <a:p>
          <a:endParaRPr lang="en-US"/>
        </a:p>
      </dgm:t>
    </dgm:pt>
    <dgm:pt modelId="{DBE474CA-EDDE-4D2B-8641-EE3EE87E9AEB}" type="pres">
      <dgm:prSet presAssocID="{2271D407-377A-4E21-8FF8-080DFC4268D8}" presName="node" presStyleLbl="node1" presStyleIdx="6" presStyleCnt="10" custScaleX="174576" custScaleY="69831" custRadScaleRad="94156" custRadScaleInc="56635">
        <dgm:presLayoutVars>
          <dgm:bulletEnabled val="1"/>
        </dgm:presLayoutVars>
      </dgm:prSet>
      <dgm:spPr/>
      <dgm:t>
        <a:bodyPr/>
        <a:lstStyle/>
        <a:p>
          <a:endParaRPr lang="en-US"/>
        </a:p>
      </dgm:t>
    </dgm:pt>
    <dgm:pt modelId="{DF8CFA5C-600F-4435-9D11-68E3FE620FFE}" type="pres">
      <dgm:prSet presAssocID="{29CEA296-5241-4B41-B009-9B9398C1152B}" presName="Name9" presStyleLbl="parChTrans1D2" presStyleIdx="7" presStyleCnt="10"/>
      <dgm:spPr/>
      <dgm:t>
        <a:bodyPr/>
        <a:lstStyle/>
        <a:p>
          <a:endParaRPr lang="en-US"/>
        </a:p>
      </dgm:t>
    </dgm:pt>
    <dgm:pt modelId="{59AAADFD-8EC3-4BFF-B196-5E97972009BE}" type="pres">
      <dgm:prSet presAssocID="{29CEA296-5241-4B41-B009-9B9398C1152B}" presName="connTx" presStyleLbl="parChTrans1D2" presStyleIdx="7" presStyleCnt="10"/>
      <dgm:spPr/>
      <dgm:t>
        <a:bodyPr/>
        <a:lstStyle/>
        <a:p>
          <a:endParaRPr lang="en-US"/>
        </a:p>
      </dgm:t>
    </dgm:pt>
    <dgm:pt modelId="{2B227DA1-D214-47B0-A8C8-5C59B28BBBC4}" type="pres">
      <dgm:prSet presAssocID="{60818D8D-2946-45F2-A930-CE60A3801AD1}" presName="node" presStyleLbl="node1" presStyleIdx="7" presStyleCnt="10" custScaleX="174576" custScaleY="69831" custRadScaleRad="122328" custRadScaleInc="32822">
        <dgm:presLayoutVars>
          <dgm:bulletEnabled val="1"/>
        </dgm:presLayoutVars>
      </dgm:prSet>
      <dgm:spPr/>
      <dgm:t>
        <a:bodyPr/>
        <a:lstStyle/>
        <a:p>
          <a:endParaRPr lang="en-US"/>
        </a:p>
      </dgm:t>
    </dgm:pt>
    <dgm:pt modelId="{32D05529-CE0E-4084-8A72-B90CDBC98CA0}" type="pres">
      <dgm:prSet presAssocID="{E20223B9-1A23-4F84-B262-02CC2AC6A34D}" presName="Name9" presStyleLbl="parChTrans1D2" presStyleIdx="8" presStyleCnt="10"/>
      <dgm:spPr/>
      <dgm:t>
        <a:bodyPr/>
        <a:lstStyle/>
        <a:p>
          <a:endParaRPr lang="en-US"/>
        </a:p>
      </dgm:t>
    </dgm:pt>
    <dgm:pt modelId="{1715E353-CBDD-4422-9B19-2D932CF39AB2}" type="pres">
      <dgm:prSet presAssocID="{E20223B9-1A23-4F84-B262-02CC2AC6A34D}" presName="connTx" presStyleLbl="parChTrans1D2" presStyleIdx="8" presStyleCnt="10"/>
      <dgm:spPr/>
      <dgm:t>
        <a:bodyPr/>
        <a:lstStyle/>
        <a:p>
          <a:endParaRPr lang="en-US"/>
        </a:p>
      </dgm:t>
    </dgm:pt>
    <dgm:pt modelId="{9DBDC2DD-18F0-4E39-B003-D6746CE92742}" type="pres">
      <dgm:prSet presAssocID="{FA944F27-374D-46CE-A883-032EFE651B9F}" presName="node" presStyleLbl="node1" presStyleIdx="8" presStyleCnt="10" custScaleX="174576" custScaleY="69831" custRadScaleRad="123931" custRadScaleInc="-30402">
        <dgm:presLayoutVars>
          <dgm:bulletEnabled val="1"/>
        </dgm:presLayoutVars>
      </dgm:prSet>
      <dgm:spPr/>
      <dgm:t>
        <a:bodyPr/>
        <a:lstStyle/>
        <a:p>
          <a:endParaRPr lang="en-US"/>
        </a:p>
      </dgm:t>
    </dgm:pt>
    <dgm:pt modelId="{2ACC3383-F4CA-4DB3-936B-BB5B450628FB}" type="pres">
      <dgm:prSet presAssocID="{CAE3191E-0497-45A5-AA63-9760DCBBB007}" presName="Name9" presStyleLbl="parChTrans1D2" presStyleIdx="9" presStyleCnt="10"/>
      <dgm:spPr/>
      <dgm:t>
        <a:bodyPr/>
        <a:lstStyle/>
        <a:p>
          <a:endParaRPr lang="en-US"/>
        </a:p>
      </dgm:t>
    </dgm:pt>
    <dgm:pt modelId="{057FC7BE-B104-409C-8077-619B83BFA977}" type="pres">
      <dgm:prSet presAssocID="{CAE3191E-0497-45A5-AA63-9760DCBBB007}" presName="connTx" presStyleLbl="parChTrans1D2" presStyleIdx="9" presStyleCnt="10"/>
      <dgm:spPr/>
      <dgm:t>
        <a:bodyPr/>
        <a:lstStyle/>
        <a:p>
          <a:endParaRPr lang="en-US"/>
        </a:p>
      </dgm:t>
    </dgm:pt>
    <dgm:pt modelId="{BB25B067-6151-4D0A-A182-6109CFBE067F}" type="pres">
      <dgm:prSet presAssocID="{054176A9-C5C2-4B0C-961C-AA2F607BFBAF}" presName="node" presStyleLbl="node1" presStyleIdx="9" presStyleCnt="10" custScaleX="174576" custScaleY="69831" custRadScaleRad="108799" custRadScaleInc="-66436">
        <dgm:presLayoutVars>
          <dgm:bulletEnabled val="1"/>
        </dgm:presLayoutVars>
      </dgm:prSet>
      <dgm:spPr/>
      <dgm:t>
        <a:bodyPr/>
        <a:lstStyle/>
        <a:p>
          <a:endParaRPr lang="en-US"/>
        </a:p>
      </dgm:t>
    </dgm:pt>
  </dgm:ptLst>
  <dgm:cxnLst>
    <dgm:cxn modelId="{388F9FE5-4EB5-4403-ADAF-DC4F73C3F5CA}" type="presOf" srcId="{D6F07AE0-34DB-4111-AD1E-CB4521B37157}" destId="{ACE3E6C7-A291-421F-88D1-D193AA1AC6F3}" srcOrd="0" destOrd="0" presId="urn:microsoft.com/office/officeart/2005/8/layout/radial1"/>
    <dgm:cxn modelId="{C447FE1E-F102-4E25-BACD-794059987731}" type="presOf" srcId="{29CEA296-5241-4B41-B009-9B9398C1152B}" destId="{59AAADFD-8EC3-4BFF-B196-5E97972009BE}" srcOrd="1" destOrd="0" presId="urn:microsoft.com/office/officeart/2005/8/layout/radial1"/>
    <dgm:cxn modelId="{9265CB8A-A1CA-467F-9F88-95C251277F64}" type="presOf" srcId="{E3FE142B-38B8-42FD-AAF4-A15B1B386707}" destId="{08B95F54-CFEA-4910-AC3F-F11086353996}" srcOrd="0" destOrd="0" presId="urn:microsoft.com/office/officeart/2005/8/layout/radial1"/>
    <dgm:cxn modelId="{A4E031A7-078F-41C5-A540-9805EDE39F51}" type="presOf" srcId="{34DA906B-28D4-4575-B8F0-9F52042BD9B8}" destId="{975AE46C-AF52-4154-BE42-ED0637CFD663}" srcOrd="0" destOrd="0" presId="urn:microsoft.com/office/officeart/2005/8/layout/radial1"/>
    <dgm:cxn modelId="{A235C4C0-30E5-4F1C-9DD9-9B87190E7BC3}" srcId="{D6F07AE0-34DB-4111-AD1E-CB4521B37157}" destId="{F55F0854-2C81-42B6-A482-19C22D6E87C6}" srcOrd="4" destOrd="0" parTransId="{E3FE142B-38B8-42FD-AAF4-A15B1B386707}" sibTransId="{E1762B6A-7BBE-4774-A297-A5DF1825C185}"/>
    <dgm:cxn modelId="{A0482194-4759-4450-B11F-A411DAEC597B}" type="presOf" srcId="{F274AA64-2691-4987-91B6-7A927C24AEC4}" destId="{9A24F53B-85EC-4DC3-A318-47B0C24E77D8}" srcOrd="0" destOrd="0" presId="urn:microsoft.com/office/officeart/2005/8/layout/radial1"/>
    <dgm:cxn modelId="{5CB8B12C-64E2-4274-A41E-51717F596D5B}" srcId="{D6F07AE0-34DB-4111-AD1E-CB4521B37157}" destId="{B526B24E-E870-478E-B8A2-902B209AA718}" srcOrd="2" destOrd="0" parTransId="{7E9E5278-3B04-45A5-9AD7-8FE8FAAF1B16}" sibTransId="{B3B15789-B568-41A1-8F73-4B1926F1BDFA}"/>
    <dgm:cxn modelId="{46753FBD-5BEC-45DC-B91F-325EB52C60B0}" type="presOf" srcId="{E3FE142B-38B8-42FD-AAF4-A15B1B386707}" destId="{7185AF73-D3D3-40F7-A233-C5001CD1AF8C}" srcOrd="1" destOrd="0" presId="urn:microsoft.com/office/officeart/2005/8/layout/radial1"/>
    <dgm:cxn modelId="{0DB69487-CAD1-491F-B2EF-7DDA0569788A}" srcId="{D6F07AE0-34DB-4111-AD1E-CB4521B37157}" destId="{FA944F27-374D-46CE-A883-032EFE651B9F}" srcOrd="8" destOrd="0" parTransId="{E20223B9-1A23-4F84-B262-02CC2AC6A34D}" sibTransId="{F9E98A02-5810-46BB-A89B-78E120C9297D}"/>
    <dgm:cxn modelId="{537C3A02-F0F6-46AD-A11F-07798824A40E}" srcId="{D6F07AE0-34DB-4111-AD1E-CB4521B37157}" destId="{054176A9-C5C2-4B0C-961C-AA2F607BFBAF}" srcOrd="9" destOrd="0" parTransId="{CAE3191E-0497-45A5-AA63-9760DCBBB007}" sibTransId="{557BE23D-56D5-4554-A164-843FF0B4E253}"/>
    <dgm:cxn modelId="{59CE02B5-D54B-4DF0-A3CA-7D3C86EA029C}" type="presOf" srcId="{7E9E5278-3B04-45A5-9AD7-8FE8FAAF1B16}" destId="{1373CCB6-C3E6-42B7-8809-B98F65F61CB4}" srcOrd="0" destOrd="0" presId="urn:microsoft.com/office/officeart/2005/8/layout/radial1"/>
    <dgm:cxn modelId="{D1D4CE93-FB66-4F32-B541-D9454CE50B13}" type="presOf" srcId="{F1D0819F-1C63-4DA7-BA78-9A04D5F5A936}" destId="{DAA1B5F5-A107-47FB-86EE-AD3B1E085965}" srcOrd="0" destOrd="0" presId="urn:microsoft.com/office/officeart/2005/8/layout/radial1"/>
    <dgm:cxn modelId="{940127A6-EC80-4870-B0EB-E55B586A0F05}" type="presOf" srcId="{C4E495C0-F091-4B14-84EB-058BDBE61168}" destId="{F81B0A5F-2F40-43EC-A934-56E3B8208D18}" srcOrd="0" destOrd="0" presId="urn:microsoft.com/office/officeart/2005/8/layout/radial1"/>
    <dgm:cxn modelId="{CD343E8E-3632-492D-92B0-A33F2C19DAD7}" type="presOf" srcId="{E2C6A5D8-A95E-425E-BA51-753E5CC22662}" destId="{6BF3A3C2-A2EB-4402-A8C7-24DBD3F3D401}" srcOrd="0" destOrd="0" presId="urn:microsoft.com/office/officeart/2005/8/layout/radial1"/>
    <dgm:cxn modelId="{57DF0C95-C559-4006-ACB2-248B55BAF5F4}" type="presOf" srcId="{BF43B4D3-2F67-4D04-990A-088130E34D38}" destId="{AA6C06A3-CE85-4BAF-8B6B-F1DF9D1BFCBB}" srcOrd="1" destOrd="0" presId="urn:microsoft.com/office/officeart/2005/8/layout/radial1"/>
    <dgm:cxn modelId="{2A78530D-C15C-4C82-B8E5-E884A9BC65C3}" type="presOf" srcId="{FA944F27-374D-46CE-A883-032EFE651B9F}" destId="{9DBDC2DD-18F0-4E39-B003-D6746CE92742}" srcOrd="0" destOrd="0" presId="urn:microsoft.com/office/officeart/2005/8/layout/radial1"/>
    <dgm:cxn modelId="{0BB6E319-83F6-4EF1-BF8D-C444D7DB780F}" type="presOf" srcId="{29CEA296-5241-4B41-B009-9B9398C1152B}" destId="{DF8CFA5C-600F-4435-9D11-68E3FE620FFE}" srcOrd="0" destOrd="0" presId="urn:microsoft.com/office/officeart/2005/8/layout/radial1"/>
    <dgm:cxn modelId="{EB1BF167-3D43-42C6-9710-57DF3644A9ED}" type="presOf" srcId="{C12D7E71-9FBD-4231-9F85-AC364DC87411}" destId="{43454D6C-44EF-4BFD-8BC4-DA5379E978C4}" srcOrd="1" destOrd="0" presId="urn:microsoft.com/office/officeart/2005/8/layout/radial1"/>
    <dgm:cxn modelId="{00A35EF1-D07C-4A0C-B1D3-ED4764C6ACA7}" type="presOf" srcId="{BF43B4D3-2F67-4D04-990A-088130E34D38}" destId="{F60909F8-C7C6-4E38-9335-04C68C3F1B54}" srcOrd="0" destOrd="0" presId="urn:microsoft.com/office/officeart/2005/8/layout/radial1"/>
    <dgm:cxn modelId="{918ABB23-B67E-4AF0-9CBD-9922420647F0}" type="presOf" srcId="{054176A9-C5C2-4B0C-961C-AA2F607BFBAF}" destId="{BB25B067-6151-4D0A-A182-6109CFBE067F}" srcOrd="0" destOrd="0" presId="urn:microsoft.com/office/officeart/2005/8/layout/radial1"/>
    <dgm:cxn modelId="{46CE619F-98F1-4901-B597-E63E6C854BCA}" type="presOf" srcId="{12EC482A-673F-47AD-9F37-A78A3C0A33E2}" destId="{5CD5C081-F704-49EF-8A59-C12AF1D5B7A8}" srcOrd="0" destOrd="0" presId="urn:microsoft.com/office/officeart/2005/8/layout/radial1"/>
    <dgm:cxn modelId="{4ABC558F-EDA9-4476-A34D-893D9F4B2970}" type="presOf" srcId="{E20223B9-1A23-4F84-B262-02CC2AC6A34D}" destId="{32D05529-CE0E-4084-8A72-B90CDBC98CA0}" srcOrd="0" destOrd="0" presId="urn:microsoft.com/office/officeart/2005/8/layout/radial1"/>
    <dgm:cxn modelId="{9C74E434-0689-4E14-BEE3-17A9C6D02B7F}" srcId="{D6F07AE0-34DB-4111-AD1E-CB4521B37157}" destId="{60818D8D-2946-45F2-A930-CE60A3801AD1}" srcOrd="7" destOrd="0" parTransId="{29CEA296-5241-4B41-B009-9B9398C1152B}" sibTransId="{681AA3CA-9695-4286-AFF1-21CD99A711DB}"/>
    <dgm:cxn modelId="{40ECF7A5-3F9E-4A0F-9B8F-58A2B554FA5B}" type="presOf" srcId="{CAE3191E-0497-45A5-AA63-9760DCBBB007}" destId="{057FC7BE-B104-409C-8077-619B83BFA977}" srcOrd="1" destOrd="0" presId="urn:microsoft.com/office/officeart/2005/8/layout/radial1"/>
    <dgm:cxn modelId="{C62659B7-3BA7-47CB-BA4D-67FC233A7676}" type="presOf" srcId="{2271D407-377A-4E21-8FF8-080DFC4268D8}" destId="{DBE474CA-EDDE-4D2B-8641-EE3EE87E9AEB}" srcOrd="0" destOrd="0" presId="urn:microsoft.com/office/officeart/2005/8/layout/radial1"/>
    <dgm:cxn modelId="{AA090666-D892-40D8-8163-117142139D14}" srcId="{D6F07AE0-34DB-4111-AD1E-CB4521B37157}" destId="{2271D407-377A-4E21-8FF8-080DFC4268D8}" srcOrd="6" destOrd="0" parTransId="{C4E495C0-F091-4B14-84EB-058BDBE61168}" sibTransId="{1ACD568E-4A37-46E9-8280-4CA1216818CC}"/>
    <dgm:cxn modelId="{0B323A6D-A482-4347-9BDC-533A41626F87}" type="presOf" srcId="{C12D7E71-9FBD-4231-9F85-AC364DC87411}" destId="{812F699B-ED24-45DA-B321-9E5EACECB9B4}" srcOrd="0" destOrd="0" presId="urn:microsoft.com/office/officeart/2005/8/layout/radial1"/>
    <dgm:cxn modelId="{71A2D12A-38A0-4454-945F-584D934602D0}" type="presOf" srcId="{B526B24E-E870-478E-B8A2-902B209AA718}" destId="{37F3E026-F69E-478E-B9BC-B625989C621A}" srcOrd="0" destOrd="0" presId="urn:microsoft.com/office/officeart/2005/8/layout/radial1"/>
    <dgm:cxn modelId="{C38E0DF9-A676-4B5B-A82F-CCD110023ECF}" type="presOf" srcId="{CAE3191E-0497-45A5-AA63-9760DCBBB007}" destId="{2ACC3383-F4CA-4DB3-936B-BB5B450628FB}" srcOrd="0" destOrd="0" presId="urn:microsoft.com/office/officeart/2005/8/layout/radial1"/>
    <dgm:cxn modelId="{2E2C4B61-410A-4A5A-81D7-4AFC1E77501A}" type="presOf" srcId="{60818D8D-2946-45F2-A930-CE60A3801AD1}" destId="{2B227DA1-D214-47B0-A8C8-5C59B28BBBC4}" srcOrd="0" destOrd="0" presId="urn:microsoft.com/office/officeart/2005/8/layout/radial1"/>
    <dgm:cxn modelId="{F8DEA56C-2AE9-4C7C-BF54-6DCF8D47C837}" type="presOf" srcId="{C4E495C0-F091-4B14-84EB-058BDBE61168}" destId="{D62CDE6F-7AD3-49ED-8C89-C389E1C74161}" srcOrd="1" destOrd="0" presId="urn:microsoft.com/office/officeart/2005/8/layout/radial1"/>
    <dgm:cxn modelId="{F5557DA9-F4F0-4E6B-B92A-19CBC65511F5}" type="presOf" srcId="{E20223B9-1A23-4F84-B262-02CC2AC6A34D}" destId="{1715E353-CBDD-4422-9B19-2D932CF39AB2}" srcOrd="1" destOrd="0" presId="urn:microsoft.com/office/officeart/2005/8/layout/radial1"/>
    <dgm:cxn modelId="{2ED493DE-6286-4575-97BB-7598E30ABFEB}" type="presOf" srcId="{381284D7-87F3-4363-BF68-3C6DF2740414}" destId="{E26013DD-9517-487E-9F5C-A0E2C1A88862}" srcOrd="1" destOrd="0" presId="urn:microsoft.com/office/officeart/2005/8/layout/radial1"/>
    <dgm:cxn modelId="{58BF384F-37A3-4ECF-93B1-AB788DB76B16}" type="presOf" srcId="{7E9E5278-3B04-45A5-9AD7-8FE8FAAF1B16}" destId="{0C867E3E-8BF3-45BF-8A86-D006000B131D}" srcOrd="1" destOrd="0" presId="urn:microsoft.com/office/officeart/2005/8/layout/radial1"/>
    <dgm:cxn modelId="{939F3659-AC0B-45A3-8379-0815E42EC836}" srcId="{D6F07AE0-34DB-4111-AD1E-CB4521B37157}" destId="{F2785AC7-087A-4790-B1E1-E641941559A4}" srcOrd="1" destOrd="0" parTransId="{381284D7-87F3-4363-BF68-3C6DF2740414}" sibTransId="{F6F8CF7F-986F-4121-981D-4AD1F924D142}"/>
    <dgm:cxn modelId="{BF36F5C2-CE43-4066-AB0B-B012B32A5381}" type="presOf" srcId="{F2785AC7-087A-4790-B1E1-E641941559A4}" destId="{6ACCB9CF-F38E-4DFE-890A-28CBD4EB8793}" srcOrd="0" destOrd="0" presId="urn:microsoft.com/office/officeart/2005/8/layout/radial1"/>
    <dgm:cxn modelId="{2F5F135A-59EC-4665-805B-329C1F8EBCBA}" type="presOf" srcId="{F55F0854-2C81-42B6-A482-19C22D6E87C6}" destId="{9CA34C7C-BB3C-41E4-A2C3-B9B12B423553}" srcOrd="0" destOrd="0" presId="urn:microsoft.com/office/officeart/2005/8/layout/radial1"/>
    <dgm:cxn modelId="{CE3285A9-55E2-4102-A97C-6628E584D71B}" srcId="{D6F07AE0-34DB-4111-AD1E-CB4521B37157}" destId="{E2C6A5D8-A95E-425E-BA51-753E5CC22662}" srcOrd="0" destOrd="0" parTransId="{BF43B4D3-2F67-4D04-990A-088130E34D38}" sibTransId="{075ED416-9D48-497B-8AE9-80A6EB8DFD69}"/>
    <dgm:cxn modelId="{91148E50-D780-4152-A76A-FB7D2581B156}" type="presOf" srcId="{381284D7-87F3-4363-BF68-3C6DF2740414}" destId="{58E88CBD-4A27-40B3-BA6A-2E5F0567B861}" srcOrd="0" destOrd="0" presId="urn:microsoft.com/office/officeart/2005/8/layout/radial1"/>
    <dgm:cxn modelId="{A35A162E-D1C7-49F8-82CF-5966F94A7BA1}" srcId="{D6F07AE0-34DB-4111-AD1E-CB4521B37157}" destId="{34DA906B-28D4-4575-B8F0-9F52042BD9B8}" srcOrd="3" destOrd="0" parTransId="{F1D0819F-1C63-4DA7-BA78-9A04D5F5A936}" sibTransId="{B7C3A8A1-9EAD-4317-ACE6-0CDF8DF0FD31}"/>
    <dgm:cxn modelId="{68113216-374B-4623-A331-13AAA7411551}" type="presOf" srcId="{F1D0819F-1C63-4DA7-BA78-9A04D5F5A936}" destId="{705095B4-7FF6-47F7-9C0A-E0FA3DBC7CB6}" srcOrd="1" destOrd="0" presId="urn:microsoft.com/office/officeart/2005/8/layout/radial1"/>
    <dgm:cxn modelId="{FBBF3DCB-ABD7-47D5-AEC2-8A1FCD355B95}" srcId="{F274AA64-2691-4987-91B6-7A927C24AEC4}" destId="{D6F07AE0-34DB-4111-AD1E-CB4521B37157}" srcOrd="0" destOrd="0" parTransId="{D3965DC7-C96A-4EB6-A28B-E16F8A491537}" sibTransId="{55CB9DF2-E404-4FC0-BA9E-D310797D7475}"/>
    <dgm:cxn modelId="{6AC58B6B-D6A2-42B6-A1B3-4FBD4A6B422B}" srcId="{D6F07AE0-34DB-4111-AD1E-CB4521B37157}" destId="{12EC482A-673F-47AD-9F37-A78A3C0A33E2}" srcOrd="5" destOrd="0" parTransId="{C12D7E71-9FBD-4231-9F85-AC364DC87411}" sibTransId="{4E201C29-CE79-480F-8608-551FD95F9249}"/>
    <dgm:cxn modelId="{B5F996C3-B7B0-43F0-A319-0D8776FFA40C}" type="presParOf" srcId="{9A24F53B-85EC-4DC3-A318-47B0C24E77D8}" destId="{ACE3E6C7-A291-421F-88D1-D193AA1AC6F3}" srcOrd="0" destOrd="0" presId="urn:microsoft.com/office/officeart/2005/8/layout/radial1"/>
    <dgm:cxn modelId="{F3F9DF46-37C9-47E1-8AFF-34271BE48041}" type="presParOf" srcId="{9A24F53B-85EC-4DC3-A318-47B0C24E77D8}" destId="{F60909F8-C7C6-4E38-9335-04C68C3F1B54}" srcOrd="1" destOrd="0" presId="urn:microsoft.com/office/officeart/2005/8/layout/radial1"/>
    <dgm:cxn modelId="{6EF5C05A-DC74-4D81-A16A-E3F47CAF0076}" type="presParOf" srcId="{F60909F8-C7C6-4E38-9335-04C68C3F1B54}" destId="{AA6C06A3-CE85-4BAF-8B6B-F1DF9D1BFCBB}" srcOrd="0" destOrd="0" presId="urn:microsoft.com/office/officeart/2005/8/layout/radial1"/>
    <dgm:cxn modelId="{CF434078-7024-40F6-9998-EAFA428C0FA1}" type="presParOf" srcId="{9A24F53B-85EC-4DC3-A318-47B0C24E77D8}" destId="{6BF3A3C2-A2EB-4402-A8C7-24DBD3F3D401}" srcOrd="2" destOrd="0" presId="urn:microsoft.com/office/officeart/2005/8/layout/radial1"/>
    <dgm:cxn modelId="{6D34F57C-5F1F-4BFB-8C92-8CB99D82AB43}" type="presParOf" srcId="{9A24F53B-85EC-4DC3-A318-47B0C24E77D8}" destId="{58E88CBD-4A27-40B3-BA6A-2E5F0567B861}" srcOrd="3" destOrd="0" presId="urn:microsoft.com/office/officeart/2005/8/layout/radial1"/>
    <dgm:cxn modelId="{F75CBCA4-BBFE-484E-B11F-CD72B0254CCA}" type="presParOf" srcId="{58E88CBD-4A27-40B3-BA6A-2E5F0567B861}" destId="{E26013DD-9517-487E-9F5C-A0E2C1A88862}" srcOrd="0" destOrd="0" presId="urn:microsoft.com/office/officeart/2005/8/layout/radial1"/>
    <dgm:cxn modelId="{61F69322-CE63-4E41-B806-D0984488B4A0}" type="presParOf" srcId="{9A24F53B-85EC-4DC3-A318-47B0C24E77D8}" destId="{6ACCB9CF-F38E-4DFE-890A-28CBD4EB8793}" srcOrd="4" destOrd="0" presId="urn:microsoft.com/office/officeart/2005/8/layout/radial1"/>
    <dgm:cxn modelId="{54FA7FC7-B995-4288-9A1D-7D8336A38FBD}" type="presParOf" srcId="{9A24F53B-85EC-4DC3-A318-47B0C24E77D8}" destId="{1373CCB6-C3E6-42B7-8809-B98F65F61CB4}" srcOrd="5" destOrd="0" presId="urn:microsoft.com/office/officeart/2005/8/layout/radial1"/>
    <dgm:cxn modelId="{3F5C35C2-3212-4419-82EE-DA300B020065}" type="presParOf" srcId="{1373CCB6-C3E6-42B7-8809-B98F65F61CB4}" destId="{0C867E3E-8BF3-45BF-8A86-D006000B131D}" srcOrd="0" destOrd="0" presId="urn:microsoft.com/office/officeart/2005/8/layout/radial1"/>
    <dgm:cxn modelId="{108045A0-952A-44A6-A517-4B3BB1E94836}" type="presParOf" srcId="{9A24F53B-85EC-4DC3-A318-47B0C24E77D8}" destId="{37F3E026-F69E-478E-B9BC-B625989C621A}" srcOrd="6" destOrd="0" presId="urn:microsoft.com/office/officeart/2005/8/layout/radial1"/>
    <dgm:cxn modelId="{731AC9A7-C958-4C12-A3B0-E9C82506B638}" type="presParOf" srcId="{9A24F53B-85EC-4DC3-A318-47B0C24E77D8}" destId="{DAA1B5F5-A107-47FB-86EE-AD3B1E085965}" srcOrd="7" destOrd="0" presId="urn:microsoft.com/office/officeart/2005/8/layout/radial1"/>
    <dgm:cxn modelId="{99912414-4B70-4856-9797-D1E533EE852D}" type="presParOf" srcId="{DAA1B5F5-A107-47FB-86EE-AD3B1E085965}" destId="{705095B4-7FF6-47F7-9C0A-E0FA3DBC7CB6}" srcOrd="0" destOrd="0" presId="urn:microsoft.com/office/officeart/2005/8/layout/radial1"/>
    <dgm:cxn modelId="{2F197CAF-B058-469D-97EB-6BF58312989D}" type="presParOf" srcId="{9A24F53B-85EC-4DC3-A318-47B0C24E77D8}" destId="{975AE46C-AF52-4154-BE42-ED0637CFD663}" srcOrd="8" destOrd="0" presId="urn:microsoft.com/office/officeart/2005/8/layout/radial1"/>
    <dgm:cxn modelId="{91F0B46E-E56B-4ED2-87A7-D095AA276D59}" type="presParOf" srcId="{9A24F53B-85EC-4DC3-A318-47B0C24E77D8}" destId="{08B95F54-CFEA-4910-AC3F-F11086353996}" srcOrd="9" destOrd="0" presId="urn:microsoft.com/office/officeart/2005/8/layout/radial1"/>
    <dgm:cxn modelId="{8FD7F46F-B57E-436B-B5C6-6053D0C0ABE9}" type="presParOf" srcId="{08B95F54-CFEA-4910-AC3F-F11086353996}" destId="{7185AF73-D3D3-40F7-A233-C5001CD1AF8C}" srcOrd="0" destOrd="0" presId="urn:microsoft.com/office/officeart/2005/8/layout/radial1"/>
    <dgm:cxn modelId="{A624EF79-936A-480C-8494-0D5641E224E1}" type="presParOf" srcId="{9A24F53B-85EC-4DC3-A318-47B0C24E77D8}" destId="{9CA34C7C-BB3C-41E4-A2C3-B9B12B423553}" srcOrd="10" destOrd="0" presId="urn:microsoft.com/office/officeart/2005/8/layout/radial1"/>
    <dgm:cxn modelId="{14415243-6242-462F-B55F-336CE8DC6218}" type="presParOf" srcId="{9A24F53B-85EC-4DC3-A318-47B0C24E77D8}" destId="{812F699B-ED24-45DA-B321-9E5EACECB9B4}" srcOrd="11" destOrd="0" presId="urn:microsoft.com/office/officeart/2005/8/layout/radial1"/>
    <dgm:cxn modelId="{96B6702D-F7DB-46D0-8192-7F7D3AA3295F}" type="presParOf" srcId="{812F699B-ED24-45DA-B321-9E5EACECB9B4}" destId="{43454D6C-44EF-4BFD-8BC4-DA5379E978C4}" srcOrd="0" destOrd="0" presId="urn:microsoft.com/office/officeart/2005/8/layout/radial1"/>
    <dgm:cxn modelId="{294ABA75-CC18-4CD3-8D5C-CC682C7366DD}" type="presParOf" srcId="{9A24F53B-85EC-4DC3-A318-47B0C24E77D8}" destId="{5CD5C081-F704-49EF-8A59-C12AF1D5B7A8}" srcOrd="12" destOrd="0" presId="urn:microsoft.com/office/officeart/2005/8/layout/radial1"/>
    <dgm:cxn modelId="{40A5E007-713C-4A65-A8AD-71E17326053B}" type="presParOf" srcId="{9A24F53B-85EC-4DC3-A318-47B0C24E77D8}" destId="{F81B0A5F-2F40-43EC-A934-56E3B8208D18}" srcOrd="13" destOrd="0" presId="urn:microsoft.com/office/officeart/2005/8/layout/radial1"/>
    <dgm:cxn modelId="{EC08CD93-D97F-4E38-8E86-F34C6AF89E8A}" type="presParOf" srcId="{F81B0A5F-2F40-43EC-A934-56E3B8208D18}" destId="{D62CDE6F-7AD3-49ED-8C89-C389E1C74161}" srcOrd="0" destOrd="0" presId="urn:microsoft.com/office/officeart/2005/8/layout/radial1"/>
    <dgm:cxn modelId="{38943A8D-0DF6-45FB-9491-859A9F79635C}" type="presParOf" srcId="{9A24F53B-85EC-4DC3-A318-47B0C24E77D8}" destId="{DBE474CA-EDDE-4D2B-8641-EE3EE87E9AEB}" srcOrd="14" destOrd="0" presId="urn:microsoft.com/office/officeart/2005/8/layout/radial1"/>
    <dgm:cxn modelId="{F916BB18-7F30-4370-9CD0-657525389798}" type="presParOf" srcId="{9A24F53B-85EC-4DC3-A318-47B0C24E77D8}" destId="{DF8CFA5C-600F-4435-9D11-68E3FE620FFE}" srcOrd="15" destOrd="0" presId="urn:microsoft.com/office/officeart/2005/8/layout/radial1"/>
    <dgm:cxn modelId="{A2E8BA8A-D5BA-4006-A85C-28A06FD7328D}" type="presParOf" srcId="{DF8CFA5C-600F-4435-9D11-68E3FE620FFE}" destId="{59AAADFD-8EC3-4BFF-B196-5E97972009BE}" srcOrd="0" destOrd="0" presId="urn:microsoft.com/office/officeart/2005/8/layout/radial1"/>
    <dgm:cxn modelId="{76092BD9-71CB-493A-88A6-2EE367B5245D}" type="presParOf" srcId="{9A24F53B-85EC-4DC3-A318-47B0C24E77D8}" destId="{2B227DA1-D214-47B0-A8C8-5C59B28BBBC4}" srcOrd="16" destOrd="0" presId="urn:microsoft.com/office/officeart/2005/8/layout/radial1"/>
    <dgm:cxn modelId="{E2DE97B9-B1A8-427B-AABD-CB481BC98BFB}" type="presParOf" srcId="{9A24F53B-85EC-4DC3-A318-47B0C24E77D8}" destId="{32D05529-CE0E-4084-8A72-B90CDBC98CA0}" srcOrd="17" destOrd="0" presId="urn:microsoft.com/office/officeart/2005/8/layout/radial1"/>
    <dgm:cxn modelId="{84710495-0D5F-42B2-9BD2-0196D4F214C9}" type="presParOf" srcId="{32D05529-CE0E-4084-8A72-B90CDBC98CA0}" destId="{1715E353-CBDD-4422-9B19-2D932CF39AB2}" srcOrd="0" destOrd="0" presId="urn:microsoft.com/office/officeart/2005/8/layout/radial1"/>
    <dgm:cxn modelId="{7CF556E7-AF97-4412-A3DE-D6B167ED6DF0}" type="presParOf" srcId="{9A24F53B-85EC-4DC3-A318-47B0C24E77D8}" destId="{9DBDC2DD-18F0-4E39-B003-D6746CE92742}" srcOrd="18" destOrd="0" presId="urn:microsoft.com/office/officeart/2005/8/layout/radial1"/>
    <dgm:cxn modelId="{8928426B-101C-4ADE-A47E-A20DAB3B2319}" type="presParOf" srcId="{9A24F53B-85EC-4DC3-A318-47B0C24E77D8}" destId="{2ACC3383-F4CA-4DB3-936B-BB5B450628FB}" srcOrd="19" destOrd="0" presId="urn:microsoft.com/office/officeart/2005/8/layout/radial1"/>
    <dgm:cxn modelId="{2EB07BAC-3694-496B-88C3-FC41BF943AFF}" type="presParOf" srcId="{2ACC3383-F4CA-4DB3-936B-BB5B450628FB}" destId="{057FC7BE-B104-409C-8077-619B83BFA977}" srcOrd="0" destOrd="0" presId="urn:microsoft.com/office/officeart/2005/8/layout/radial1"/>
    <dgm:cxn modelId="{77C6CF37-A131-442D-961F-61E7D9358998}" type="presParOf" srcId="{9A24F53B-85EC-4DC3-A318-47B0C24E77D8}" destId="{BB25B067-6151-4D0A-A182-6109CFBE067F}" srcOrd="20"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E3E6C7-A291-421F-88D1-D193AA1AC6F3}">
      <dsp:nvSpPr>
        <dsp:cNvPr id="0" name=""/>
        <dsp:cNvSpPr/>
      </dsp:nvSpPr>
      <dsp:spPr>
        <a:xfrm>
          <a:off x="6288505" y="2760555"/>
          <a:ext cx="2077452" cy="130945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n-US" sz="2900" b="1" kern="1200" dirty="0" smtClean="0">
              <a:latin typeface="+mj-lt"/>
            </a:rPr>
            <a:t>IUPUI Values</a:t>
          </a:r>
          <a:endParaRPr lang="en-US" sz="2900" b="1" kern="1200" dirty="0">
            <a:latin typeface="+mj-lt"/>
          </a:endParaRPr>
        </a:p>
      </dsp:txBody>
      <dsp:txXfrm>
        <a:off x="6592741" y="2952320"/>
        <a:ext cx="1468980" cy="925926"/>
      </dsp:txXfrm>
    </dsp:sp>
    <dsp:sp modelId="{F60909F8-C7C6-4E38-9335-04C68C3F1B54}">
      <dsp:nvSpPr>
        <dsp:cNvPr id="0" name=""/>
        <dsp:cNvSpPr/>
      </dsp:nvSpPr>
      <dsp:spPr>
        <a:xfrm rot="16200000">
          <a:off x="6506003" y="1931286"/>
          <a:ext cx="1642455" cy="16083"/>
        </a:xfrm>
        <a:custGeom>
          <a:avLst/>
          <a:gdLst/>
          <a:ahLst/>
          <a:cxnLst/>
          <a:rect l="0" t="0" r="0" b="0"/>
          <a:pathLst>
            <a:path>
              <a:moveTo>
                <a:pt x="0" y="8041"/>
              </a:moveTo>
              <a:lnTo>
                <a:pt x="1642455" y="804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b="1" kern="1200"/>
        </a:p>
      </dsp:txBody>
      <dsp:txXfrm>
        <a:off x="7286170" y="1898266"/>
        <a:ext cx="82122" cy="82122"/>
      </dsp:txXfrm>
    </dsp:sp>
    <dsp:sp modelId="{6BF3A3C2-A2EB-4402-A8C7-24DBD3F3D401}">
      <dsp:nvSpPr>
        <dsp:cNvPr id="0" name=""/>
        <dsp:cNvSpPr/>
      </dsp:nvSpPr>
      <dsp:spPr>
        <a:xfrm>
          <a:off x="6184233" y="203694"/>
          <a:ext cx="2285996" cy="914406"/>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latin typeface="Verdana" panose="020B0604030504040204" pitchFamily="34" charset="0"/>
              <a:ea typeface="Verdana" panose="020B0604030504040204" pitchFamily="34" charset="0"/>
              <a:cs typeface="Verdana" panose="020B0604030504040204" pitchFamily="34" charset="0"/>
            </a:rPr>
            <a:t>Civic Engagement</a:t>
          </a:r>
          <a:endParaRPr lang="en-US" sz="1400" b="1" kern="1200" dirty="0">
            <a:latin typeface="Verdana" panose="020B0604030504040204" pitchFamily="34" charset="0"/>
            <a:ea typeface="Verdana" panose="020B0604030504040204" pitchFamily="34" charset="0"/>
            <a:cs typeface="Verdana" panose="020B0604030504040204" pitchFamily="34" charset="0"/>
          </a:endParaRPr>
        </a:p>
      </dsp:txBody>
      <dsp:txXfrm>
        <a:off x="6519009" y="337606"/>
        <a:ext cx="1616444" cy="646582"/>
      </dsp:txXfrm>
    </dsp:sp>
    <dsp:sp modelId="{58E88CBD-4A27-40B3-BA6A-2E5F0567B861}">
      <dsp:nvSpPr>
        <dsp:cNvPr id="0" name=""/>
        <dsp:cNvSpPr/>
      </dsp:nvSpPr>
      <dsp:spPr>
        <a:xfrm rot="18990698">
          <a:off x="7705486" y="2368948"/>
          <a:ext cx="1432646" cy="16083"/>
        </a:xfrm>
        <a:custGeom>
          <a:avLst/>
          <a:gdLst/>
          <a:ahLst/>
          <a:cxnLst/>
          <a:rect l="0" t="0" r="0" b="0"/>
          <a:pathLst>
            <a:path>
              <a:moveTo>
                <a:pt x="0" y="8041"/>
              </a:moveTo>
              <a:lnTo>
                <a:pt x="1432646" y="804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p>
      </dsp:txBody>
      <dsp:txXfrm>
        <a:off x="8385993" y="2341174"/>
        <a:ext cx="71632" cy="71632"/>
      </dsp:txXfrm>
    </dsp:sp>
    <dsp:sp modelId="{6ACCB9CF-F38E-4DFE-890A-28CBD4EB8793}">
      <dsp:nvSpPr>
        <dsp:cNvPr id="0" name=""/>
        <dsp:cNvSpPr/>
      </dsp:nvSpPr>
      <dsp:spPr>
        <a:xfrm>
          <a:off x="8242630" y="1005529"/>
          <a:ext cx="2285996" cy="91440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latin typeface="Verdana" panose="020B0604030504040204" pitchFamily="34" charset="0"/>
              <a:ea typeface="Verdana" panose="020B0604030504040204" pitchFamily="34" charset="0"/>
              <a:cs typeface="Verdana" panose="020B0604030504040204" pitchFamily="34" charset="0"/>
            </a:rPr>
            <a:t>Collaboration</a:t>
          </a:r>
          <a:endParaRPr lang="en-US" sz="1400" b="1" kern="1200" dirty="0">
            <a:latin typeface="Verdana" panose="020B0604030504040204" pitchFamily="34" charset="0"/>
            <a:ea typeface="Verdana" panose="020B0604030504040204" pitchFamily="34" charset="0"/>
            <a:cs typeface="Verdana" panose="020B0604030504040204" pitchFamily="34" charset="0"/>
          </a:endParaRPr>
        </a:p>
      </dsp:txBody>
      <dsp:txXfrm>
        <a:off x="8577406" y="1139441"/>
        <a:ext cx="1616444" cy="646582"/>
      </dsp:txXfrm>
    </dsp:sp>
    <dsp:sp modelId="{1373CCB6-C3E6-42B7-8809-B98F65F61CB4}">
      <dsp:nvSpPr>
        <dsp:cNvPr id="0" name=""/>
        <dsp:cNvSpPr/>
      </dsp:nvSpPr>
      <dsp:spPr>
        <a:xfrm rot="20871529">
          <a:off x="8295322" y="3055146"/>
          <a:ext cx="1337094" cy="16083"/>
        </a:xfrm>
        <a:custGeom>
          <a:avLst/>
          <a:gdLst/>
          <a:ahLst/>
          <a:cxnLst/>
          <a:rect l="0" t="0" r="0" b="0"/>
          <a:pathLst>
            <a:path>
              <a:moveTo>
                <a:pt x="0" y="8041"/>
              </a:moveTo>
              <a:lnTo>
                <a:pt x="1337094" y="804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p>
      </dsp:txBody>
      <dsp:txXfrm>
        <a:off x="8930442" y="3029761"/>
        <a:ext cx="66854" cy="66854"/>
      </dsp:txXfrm>
    </dsp:sp>
    <dsp:sp modelId="{37F3E026-F69E-478E-B9BC-B625989C621A}">
      <dsp:nvSpPr>
        <dsp:cNvPr id="0" name=""/>
        <dsp:cNvSpPr/>
      </dsp:nvSpPr>
      <dsp:spPr>
        <a:xfrm>
          <a:off x="9481108" y="2248813"/>
          <a:ext cx="2285996" cy="914406"/>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latin typeface="Verdana" panose="020B0604030504040204" pitchFamily="34" charset="0"/>
              <a:ea typeface="Verdana" panose="020B0604030504040204" pitchFamily="34" charset="0"/>
              <a:cs typeface="Verdana" panose="020B0604030504040204" pitchFamily="34" charset="0"/>
            </a:rPr>
            <a:t>Diversity, Equity, Inclusion</a:t>
          </a:r>
          <a:endParaRPr lang="en-US" sz="1400" b="1" kern="1200" dirty="0">
            <a:latin typeface="Verdana" panose="020B0604030504040204" pitchFamily="34" charset="0"/>
            <a:ea typeface="Verdana" panose="020B0604030504040204" pitchFamily="34" charset="0"/>
            <a:cs typeface="Verdana" panose="020B0604030504040204" pitchFamily="34" charset="0"/>
          </a:endParaRPr>
        </a:p>
      </dsp:txBody>
      <dsp:txXfrm>
        <a:off x="9815884" y="2382725"/>
        <a:ext cx="1616444" cy="646582"/>
      </dsp:txXfrm>
    </dsp:sp>
    <dsp:sp modelId="{DAA1B5F5-A107-47FB-86EE-AD3B1E085965}">
      <dsp:nvSpPr>
        <dsp:cNvPr id="0" name=""/>
        <dsp:cNvSpPr/>
      </dsp:nvSpPr>
      <dsp:spPr>
        <a:xfrm rot="748116">
          <a:off x="8292630" y="3759138"/>
          <a:ext cx="1252058" cy="16083"/>
        </a:xfrm>
        <a:custGeom>
          <a:avLst/>
          <a:gdLst/>
          <a:ahLst/>
          <a:cxnLst/>
          <a:rect l="0" t="0" r="0" b="0"/>
          <a:pathLst>
            <a:path>
              <a:moveTo>
                <a:pt x="0" y="8041"/>
              </a:moveTo>
              <a:lnTo>
                <a:pt x="1252058" y="804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p>
      </dsp:txBody>
      <dsp:txXfrm>
        <a:off x="8887357" y="3735878"/>
        <a:ext cx="62602" cy="62602"/>
      </dsp:txXfrm>
    </dsp:sp>
    <dsp:sp modelId="{975AE46C-AF52-4154-BE42-ED0637CFD663}">
      <dsp:nvSpPr>
        <dsp:cNvPr id="0" name=""/>
        <dsp:cNvSpPr/>
      </dsp:nvSpPr>
      <dsp:spPr>
        <a:xfrm>
          <a:off x="9387255" y="3666332"/>
          <a:ext cx="2285996" cy="914406"/>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latin typeface="Verdana" panose="020B0604030504040204" pitchFamily="34" charset="0"/>
              <a:ea typeface="Verdana" panose="020B0604030504040204" pitchFamily="34" charset="0"/>
              <a:cs typeface="Verdana" panose="020B0604030504040204" pitchFamily="34" charset="0"/>
            </a:rPr>
            <a:t>Economic Development (Indiana)</a:t>
          </a:r>
          <a:endParaRPr lang="en-US" sz="1400" b="1" kern="1200" dirty="0">
            <a:latin typeface="Verdana" panose="020B0604030504040204" pitchFamily="34" charset="0"/>
            <a:ea typeface="Verdana" panose="020B0604030504040204" pitchFamily="34" charset="0"/>
            <a:cs typeface="Verdana" panose="020B0604030504040204" pitchFamily="34" charset="0"/>
          </a:endParaRPr>
        </a:p>
      </dsp:txBody>
      <dsp:txXfrm>
        <a:off x="9722031" y="3800244"/>
        <a:ext cx="1616444" cy="646582"/>
      </dsp:txXfrm>
    </dsp:sp>
    <dsp:sp modelId="{08B95F54-CFEA-4910-AC3F-F11086353996}">
      <dsp:nvSpPr>
        <dsp:cNvPr id="0" name=""/>
        <dsp:cNvSpPr/>
      </dsp:nvSpPr>
      <dsp:spPr>
        <a:xfrm rot="2537104">
          <a:off x="7745644" y="4393441"/>
          <a:ext cx="1331946" cy="16083"/>
        </a:xfrm>
        <a:custGeom>
          <a:avLst/>
          <a:gdLst/>
          <a:ahLst/>
          <a:cxnLst/>
          <a:rect l="0" t="0" r="0" b="0"/>
          <a:pathLst>
            <a:path>
              <a:moveTo>
                <a:pt x="0" y="8041"/>
              </a:moveTo>
              <a:lnTo>
                <a:pt x="1331946" y="804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p>
      </dsp:txBody>
      <dsp:txXfrm>
        <a:off x="8378319" y="4368184"/>
        <a:ext cx="66597" cy="66597"/>
      </dsp:txXfrm>
    </dsp:sp>
    <dsp:sp modelId="{9CA34C7C-BB3C-41E4-A2C3-B9B12B423553}">
      <dsp:nvSpPr>
        <dsp:cNvPr id="0" name=""/>
        <dsp:cNvSpPr/>
      </dsp:nvSpPr>
      <dsp:spPr>
        <a:xfrm>
          <a:off x="8178610" y="4813454"/>
          <a:ext cx="2377435" cy="914406"/>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latin typeface="Verdana" panose="020B0604030504040204" pitchFamily="34" charset="0"/>
              <a:ea typeface="Verdana" panose="020B0604030504040204" pitchFamily="34" charset="0"/>
              <a:cs typeface="Verdana" panose="020B0604030504040204" pitchFamily="34" charset="0"/>
            </a:rPr>
            <a:t>Interdisciplinary Work &amp; Publication</a:t>
          </a:r>
          <a:endParaRPr lang="en-US" sz="1400" b="1" kern="1200" dirty="0">
            <a:latin typeface="Verdana" panose="020B0604030504040204" pitchFamily="34" charset="0"/>
            <a:ea typeface="Verdana" panose="020B0604030504040204" pitchFamily="34" charset="0"/>
            <a:cs typeface="Verdana" panose="020B0604030504040204" pitchFamily="34" charset="0"/>
          </a:endParaRPr>
        </a:p>
      </dsp:txBody>
      <dsp:txXfrm>
        <a:off x="8526777" y="4947366"/>
        <a:ext cx="1681101" cy="646582"/>
      </dsp:txXfrm>
    </dsp:sp>
    <dsp:sp modelId="{812F699B-ED24-45DA-B321-9E5EACECB9B4}">
      <dsp:nvSpPr>
        <dsp:cNvPr id="0" name=""/>
        <dsp:cNvSpPr/>
      </dsp:nvSpPr>
      <dsp:spPr>
        <a:xfrm rot="5400000">
          <a:off x="6506003" y="4883197"/>
          <a:ext cx="1642455" cy="16083"/>
        </a:xfrm>
        <a:custGeom>
          <a:avLst/>
          <a:gdLst/>
          <a:ahLst/>
          <a:cxnLst/>
          <a:rect l="0" t="0" r="0" b="0"/>
          <a:pathLst>
            <a:path>
              <a:moveTo>
                <a:pt x="0" y="8041"/>
              </a:moveTo>
              <a:lnTo>
                <a:pt x="1642455" y="804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b="1" kern="1200"/>
        </a:p>
      </dsp:txBody>
      <dsp:txXfrm>
        <a:off x="7286170" y="4850178"/>
        <a:ext cx="82122" cy="82122"/>
      </dsp:txXfrm>
    </dsp:sp>
    <dsp:sp modelId="{5CD5C081-F704-49EF-8A59-C12AF1D5B7A8}">
      <dsp:nvSpPr>
        <dsp:cNvPr id="0" name=""/>
        <dsp:cNvSpPr/>
      </dsp:nvSpPr>
      <dsp:spPr>
        <a:xfrm>
          <a:off x="6184233" y="5712467"/>
          <a:ext cx="2285996" cy="914406"/>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latin typeface="Verdana" panose="020B0604030504040204" pitchFamily="34" charset="0"/>
              <a:ea typeface="Verdana" panose="020B0604030504040204" pitchFamily="34" charset="0"/>
              <a:cs typeface="Verdana" panose="020B0604030504040204" pitchFamily="34" charset="0"/>
            </a:rPr>
            <a:t>Open Access</a:t>
          </a:r>
          <a:endParaRPr lang="en-US" sz="1400" b="1" kern="1200" dirty="0">
            <a:latin typeface="Verdana" panose="020B0604030504040204" pitchFamily="34" charset="0"/>
            <a:ea typeface="Verdana" panose="020B0604030504040204" pitchFamily="34" charset="0"/>
            <a:cs typeface="Verdana" panose="020B0604030504040204" pitchFamily="34" charset="0"/>
          </a:endParaRPr>
        </a:p>
      </dsp:txBody>
      <dsp:txXfrm>
        <a:off x="6519009" y="5846379"/>
        <a:ext cx="1616444" cy="646582"/>
      </dsp:txXfrm>
    </dsp:sp>
    <dsp:sp modelId="{F81B0A5F-2F40-43EC-A934-56E3B8208D18}">
      <dsp:nvSpPr>
        <dsp:cNvPr id="0" name=""/>
        <dsp:cNvSpPr/>
      </dsp:nvSpPr>
      <dsp:spPr>
        <a:xfrm rot="8171658">
          <a:off x="5729466" y="4367432"/>
          <a:ext cx="1193372" cy="16083"/>
        </a:xfrm>
        <a:custGeom>
          <a:avLst/>
          <a:gdLst/>
          <a:ahLst/>
          <a:cxnLst/>
          <a:rect l="0" t="0" r="0" b="0"/>
          <a:pathLst>
            <a:path>
              <a:moveTo>
                <a:pt x="0" y="8041"/>
              </a:moveTo>
              <a:lnTo>
                <a:pt x="1193372" y="804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p>
      </dsp:txBody>
      <dsp:txXfrm rot="10800000">
        <a:off x="6296318" y="4345640"/>
        <a:ext cx="59668" cy="59668"/>
      </dsp:txXfrm>
    </dsp:sp>
    <dsp:sp modelId="{DBE474CA-EDDE-4D2B-8641-EE3EE87E9AEB}">
      <dsp:nvSpPr>
        <dsp:cNvPr id="0" name=""/>
        <dsp:cNvSpPr/>
      </dsp:nvSpPr>
      <dsp:spPr>
        <a:xfrm>
          <a:off x="4312584" y="4753285"/>
          <a:ext cx="2285996" cy="91440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latin typeface="Verdana" panose="020B0604030504040204" pitchFamily="34" charset="0"/>
              <a:ea typeface="Verdana" panose="020B0604030504040204" pitchFamily="34" charset="0"/>
              <a:cs typeface="Verdana" panose="020B0604030504040204" pitchFamily="34" charset="0"/>
            </a:rPr>
            <a:t>Public Scholars/ Scholarship</a:t>
          </a:r>
          <a:endParaRPr lang="en-US" sz="1400" b="1" kern="1200" dirty="0">
            <a:latin typeface="Verdana" panose="020B0604030504040204" pitchFamily="34" charset="0"/>
            <a:ea typeface="Verdana" panose="020B0604030504040204" pitchFamily="34" charset="0"/>
            <a:cs typeface="Verdana" panose="020B0604030504040204" pitchFamily="34" charset="0"/>
          </a:endParaRPr>
        </a:p>
      </dsp:txBody>
      <dsp:txXfrm>
        <a:off x="4647360" y="4887197"/>
        <a:ext cx="1616444" cy="646582"/>
      </dsp:txXfrm>
    </dsp:sp>
    <dsp:sp modelId="{DF8CFA5C-600F-4435-9D11-68E3FE620FFE}">
      <dsp:nvSpPr>
        <dsp:cNvPr id="0" name=""/>
        <dsp:cNvSpPr/>
      </dsp:nvSpPr>
      <dsp:spPr>
        <a:xfrm rot="10074478">
          <a:off x="5025398" y="3757573"/>
          <a:ext cx="1333150" cy="16083"/>
        </a:xfrm>
        <a:custGeom>
          <a:avLst/>
          <a:gdLst/>
          <a:ahLst/>
          <a:cxnLst/>
          <a:rect l="0" t="0" r="0" b="0"/>
          <a:pathLst>
            <a:path>
              <a:moveTo>
                <a:pt x="0" y="8041"/>
              </a:moveTo>
              <a:lnTo>
                <a:pt x="1333150" y="804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p>
      </dsp:txBody>
      <dsp:txXfrm rot="10800000">
        <a:off x="5658645" y="3732286"/>
        <a:ext cx="66657" cy="66657"/>
      </dsp:txXfrm>
    </dsp:sp>
    <dsp:sp modelId="{2B227DA1-D214-47B0-A8C8-5C59B28BBBC4}">
      <dsp:nvSpPr>
        <dsp:cNvPr id="0" name=""/>
        <dsp:cNvSpPr/>
      </dsp:nvSpPr>
      <dsp:spPr>
        <a:xfrm>
          <a:off x="2889606" y="3663908"/>
          <a:ext cx="2285996" cy="914406"/>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latin typeface="Verdana" panose="020B0604030504040204" pitchFamily="34" charset="0"/>
              <a:ea typeface="Verdana" panose="020B0604030504040204" pitchFamily="34" charset="0"/>
              <a:cs typeface="Verdana" panose="020B0604030504040204" pitchFamily="34" charset="0"/>
            </a:rPr>
            <a:t>R&amp;CA in Urban Environment</a:t>
          </a:r>
          <a:endParaRPr lang="en-US" sz="1400" b="1" kern="1200" dirty="0">
            <a:latin typeface="Verdana" panose="020B0604030504040204" pitchFamily="34" charset="0"/>
            <a:ea typeface="Verdana" panose="020B0604030504040204" pitchFamily="34" charset="0"/>
            <a:cs typeface="Verdana" panose="020B0604030504040204" pitchFamily="34" charset="0"/>
          </a:endParaRPr>
        </a:p>
      </dsp:txBody>
      <dsp:txXfrm>
        <a:off x="3224382" y="3797820"/>
        <a:ext cx="1616444" cy="646582"/>
      </dsp:txXfrm>
    </dsp:sp>
    <dsp:sp modelId="{32D05529-CE0E-4084-8A72-B90CDBC98CA0}">
      <dsp:nvSpPr>
        <dsp:cNvPr id="0" name=""/>
        <dsp:cNvSpPr/>
      </dsp:nvSpPr>
      <dsp:spPr>
        <a:xfrm rot="11551658">
          <a:off x="4977644" y="3039197"/>
          <a:ext cx="1386454" cy="16083"/>
        </a:xfrm>
        <a:custGeom>
          <a:avLst/>
          <a:gdLst/>
          <a:ahLst/>
          <a:cxnLst/>
          <a:rect l="0" t="0" r="0" b="0"/>
          <a:pathLst>
            <a:path>
              <a:moveTo>
                <a:pt x="0" y="8041"/>
              </a:moveTo>
              <a:lnTo>
                <a:pt x="1386454" y="804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b="1" kern="1200"/>
        </a:p>
      </dsp:txBody>
      <dsp:txXfrm rot="10800000">
        <a:off x="5636210" y="3012578"/>
        <a:ext cx="69322" cy="69322"/>
      </dsp:txXfrm>
    </dsp:sp>
    <dsp:sp modelId="{9DBDC2DD-18F0-4E39-B003-D6746CE92742}">
      <dsp:nvSpPr>
        <dsp:cNvPr id="0" name=""/>
        <dsp:cNvSpPr/>
      </dsp:nvSpPr>
      <dsp:spPr>
        <a:xfrm>
          <a:off x="2851965" y="2217648"/>
          <a:ext cx="2285996" cy="914406"/>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latin typeface="Verdana" panose="020B0604030504040204" pitchFamily="34" charset="0"/>
              <a:ea typeface="Verdana" panose="020B0604030504040204" pitchFamily="34" charset="0"/>
              <a:cs typeface="Verdana" panose="020B0604030504040204" pitchFamily="34" charset="0"/>
            </a:rPr>
            <a:t>RISE</a:t>
          </a:r>
          <a:endParaRPr lang="en-US" sz="1400" b="1" kern="1200" dirty="0">
            <a:latin typeface="Verdana" panose="020B0604030504040204" pitchFamily="34" charset="0"/>
            <a:ea typeface="Verdana" panose="020B0604030504040204" pitchFamily="34" charset="0"/>
            <a:cs typeface="Verdana" panose="020B0604030504040204" pitchFamily="34" charset="0"/>
          </a:endParaRPr>
        </a:p>
      </dsp:txBody>
      <dsp:txXfrm>
        <a:off x="3186741" y="2351560"/>
        <a:ext cx="1616444" cy="646582"/>
      </dsp:txXfrm>
    </dsp:sp>
    <dsp:sp modelId="{2ACC3383-F4CA-4DB3-936B-BB5B450628FB}">
      <dsp:nvSpPr>
        <dsp:cNvPr id="0" name=""/>
        <dsp:cNvSpPr/>
      </dsp:nvSpPr>
      <dsp:spPr>
        <a:xfrm rot="13322491">
          <a:off x="5362965" y="2344481"/>
          <a:ext cx="1571340" cy="16083"/>
        </a:xfrm>
        <a:custGeom>
          <a:avLst/>
          <a:gdLst/>
          <a:ahLst/>
          <a:cxnLst/>
          <a:rect l="0" t="0" r="0" b="0"/>
          <a:pathLst>
            <a:path>
              <a:moveTo>
                <a:pt x="0" y="8041"/>
              </a:moveTo>
              <a:lnTo>
                <a:pt x="1571340" y="804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b="1" kern="1200"/>
        </a:p>
      </dsp:txBody>
      <dsp:txXfrm rot="10800000">
        <a:off x="6109352" y="2313240"/>
        <a:ext cx="78567" cy="78567"/>
      </dsp:txXfrm>
    </dsp:sp>
    <dsp:sp modelId="{BB25B067-6151-4D0A-A182-6109CFBE067F}">
      <dsp:nvSpPr>
        <dsp:cNvPr id="0" name=""/>
        <dsp:cNvSpPr/>
      </dsp:nvSpPr>
      <dsp:spPr>
        <a:xfrm>
          <a:off x="3958671" y="951253"/>
          <a:ext cx="2285996" cy="914406"/>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latin typeface="Verdana" panose="020B0604030504040204" pitchFamily="34" charset="0"/>
              <a:ea typeface="Verdana" panose="020B0604030504040204" pitchFamily="34" charset="0"/>
              <a:cs typeface="Verdana" panose="020B0604030504040204" pitchFamily="34" charset="0"/>
            </a:rPr>
            <a:t>Translational Research</a:t>
          </a:r>
          <a:endParaRPr lang="en-US" sz="1400" b="1" kern="1200" dirty="0">
            <a:latin typeface="Verdana" panose="020B0604030504040204" pitchFamily="34" charset="0"/>
            <a:ea typeface="Verdana" panose="020B0604030504040204" pitchFamily="34" charset="0"/>
            <a:cs typeface="Verdana" panose="020B0604030504040204" pitchFamily="34" charset="0"/>
          </a:endParaRPr>
        </a:p>
      </dsp:txBody>
      <dsp:txXfrm>
        <a:off x="4293447" y="1085165"/>
        <a:ext cx="1616444" cy="646582"/>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071377-9DB1-4027-92EA-BC3025F29B7D}" type="datetimeFigureOut">
              <a:rPr lang="en-US" smtClean="0"/>
              <a:t>11/3/2016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8F464C-DD5A-4F26-B9C2-248E8CDAD4D6}" type="slidenum">
              <a:rPr lang="en-US" smtClean="0"/>
              <a:t>‹#›</a:t>
            </a:fld>
            <a:endParaRPr lang="en-US"/>
          </a:p>
        </p:txBody>
      </p:sp>
    </p:spTree>
    <p:extLst>
      <p:ext uri="{BB962C8B-B14F-4D97-AF65-F5344CB8AC3E}">
        <p14:creationId xmlns:p14="http://schemas.microsoft.com/office/powerpoint/2010/main" val="15384817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Slide 0: I’m delighted to be here today.</a:t>
            </a:r>
          </a:p>
          <a:p>
            <a:endParaRPr lang="en-US" dirty="0"/>
          </a:p>
        </p:txBody>
      </p:sp>
      <p:sp>
        <p:nvSpPr>
          <p:cNvPr id="4" name="Slide Number Placeholder 3"/>
          <p:cNvSpPr>
            <a:spLocks noGrp="1"/>
          </p:cNvSpPr>
          <p:nvPr>
            <p:ph type="sldNum" sz="quarter" idx="10"/>
          </p:nvPr>
        </p:nvSpPr>
        <p:spPr/>
        <p:txBody>
          <a:bodyPr/>
          <a:lstStyle/>
          <a:p>
            <a:fld id="{308F464C-DD5A-4F26-B9C2-248E8CDAD4D6}" type="slidenum">
              <a:rPr lang="en-US" smtClean="0"/>
              <a:t>1</a:t>
            </a:fld>
            <a:endParaRPr lang="en-US"/>
          </a:p>
        </p:txBody>
      </p:sp>
    </p:spTree>
    <p:extLst>
      <p:ext uri="{BB962C8B-B14F-4D97-AF65-F5344CB8AC3E}">
        <p14:creationId xmlns:p14="http://schemas.microsoft.com/office/powerpoint/2010/main" val="30166616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Through our education and practice efforts, we are helping faculty to make their case for P&amp;T using a broader list of products (beyond the publication) and a richer selection of evidence, including altmetrics and qualitative evidence to supplement citation-based metrics. There are links to </a:t>
            </a:r>
            <a:r>
              <a:rPr lang="en-US" sz="1200" kern="1200" dirty="0" err="1" smtClean="0">
                <a:solidFill>
                  <a:schemeClr val="tx1"/>
                </a:solidFill>
                <a:effectLst/>
                <a:latin typeface="+mn-lt"/>
                <a:ea typeface="+mn-ea"/>
                <a:cs typeface="+mn-cs"/>
              </a:rPr>
              <a:t>slidedecks</a:t>
            </a:r>
            <a:r>
              <a:rPr lang="en-US" sz="1200" kern="1200" dirty="0" smtClean="0">
                <a:solidFill>
                  <a:schemeClr val="tx1"/>
                </a:solidFill>
                <a:effectLst/>
                <a:latin typeface="+mn-lt"/>
                <a:ea typeface="+mn-ea"/>
                <a:cs typeface="+mn-cs"/>
              </a:rPr>
              <a:t> and other materials related to this area at the end.</a:t>
            </a:r>
            <a:endParaRPr lang="en-US" baseline="0" dirty="0" smtClean="0"/>
          </a:p>
        </p:txBody>
      </p:sp>
      <p:sp>
        <p:nvSpPr>
          <p:cNvPr id="4" name="Slide Number Placeholder 3"/>
          <p:cNvSpPr>
            <a:spLocks noGrp="1"/>
          </p:cNvSpPr>
          <p:nvPr>
            <p:ph type="sldNum" sz="quarter" idx="10"/>
          </p:nvPr>
        </p:nvSpPr>
        <p:spPr/>
        <p:txBody>
          <a:bodyPr/>
          <a:lstStyle/>
          <a:p>
            <a:fld id="{308F464C-DD5A-4F26-B9C2-248E8CDAD4D6}" type="slidenum">
              <a:rPr lang="en-US" smtClean="0"/>
              <a:t>10</a:t>
            </a:fld>
            <a:endParaRPr lang="en-US"/>
          </a:p>
        </p:txBody>
      </p:sp>
    </p:spTree>
    <p:extLst>
      <p:ext uri="{BB962C8B-B14F-4D97-AF65-F5344CB8AC3E}">
        <p14:creationId xmlns:p14="http://schemas.microsoft.com/office/powerpoint/2010/main" val="8279463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year, two collaborators and I began developing a Metrics Toolkit with the support of FORCE11. The goal of this project is to support the responsible use of metrics by scholars, hiring committees, and P&amp;T committees in evaluating individual scholars.</a:t>
            </a:r>
            <a:endParaRPr lang="en-US" dirty="0"/>
          </a:p>
        </p:txBody>
      </p:sp>
      <p:sp>
        <p:nvSpPr>
          <p:cNvPr id="4" name="Slide Number Placeholder 3"/>
          <p:cNvSpPr>
            <a:spLocks noGrp="1"/>
          </p:cNvSpPr>
          <p:nvPr>
            <p:ph type="sldNum" sz="quarter" idx="10"/>
          </p:nvPr>
        </p:nvSpPr>
        <p:spPr/>
        <p:txBody>
          <a:bodyPr/>
          <a:lstStyle/>
          <a:p>
            <a:fld id="{308F464C-DD5A-4F26-B9C2-248E8CDAD4D6}" type="slidenum">
              <a:rPr lang="en-US" smtClean="0"/>
              <a:t>11</a:t>
            </a:fld>
            <a:endParaRPr lang="en-US"/>
          </a:p>
        </p:txBody>
      </p:sp>
    </p:spTree>
    <p:extLst>
      <p:ext uri="{BB962C8B-B14F-4D97-AF65-F5344CB8AC3E}">
        <p14:creationId xmlns:p14="http://schemas.microsoft.com/office/powerpoint/2010/main" val="22230630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Our governance and practice efforts have led to significant growth of open access at IUPUI.</a:t>
            </a:r>
            <a:endParaRPr lang="en-US" dirty="0" smtClean="0"/>
          </a:p>
        </p:txBody>
      </p:sp>
      <p:sp>
        <p:nvSpPr>
          <p:cNvPr id="4" name="Slide Number Placeholder 3"/>
          <p:cNvSpPr>
            <a:spLocks noGrp="1"/>
          </p:cNvSpPr>
          <p:nvPr>
            <p:ph type="sldNum" sz="quarter" idx="10"/>
          </p:nvPr>
        </p:nvSpPr>
        <p:spPr/>
        <p:txBody>
          <a:bodyPr/>
          <a:lstStyle/>
          <a:p>
            <a:fld id="{308F464C-DD5A-4F26-B9C2-248E8CDAD4D6}" type="slidenum">
              <a:rPr lang="en-US" smtClean="0"/>
              <a:t>12</a:t>
            </a:fld>
            <a:endParaRPr lang="en-US"/>
          </a:p>
        </p:txBody>
      </p:sp>
    </p:spTree>
    <p:extLst>
      <p:ext uri="{BB962C8B-B14F-4D97-AF65-F5344CB8AC3E}">
        <p14:creationId xmlns:p14="http://schemas.microsoft.com/office/powerpoint/2010/main" val="8017306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Open Access &amp; Open Data are not the end goals. Openness is a means to build a scholarly commons that ensures equitable access, balances rewards for processes with products, integrity with novelty, and enables attribution without obstructing reuse. We can argue about how far we have to go and how to get there, but let’s remember why openness matters. The challenge is that the priorities of researchers vary greatly. We have to be able to articulate how openness enables them to achieve their professional advancement goals. Metrics are one way to do that. </a:t>
            </a:r>
            <a:endParaRPr lang="en-US" baseline="0"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D66B4B5-9F1A-4AE9-AC2B-0799220B8EE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00908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Thanks for your attention. If you want to continue the conversation after this session, you can find me on Twitter.</a:t>
            </a:r>
            <a:endParaRPr lang="en-US" dirty="0"/>
          </a:p>
        </p:txBody>
      </p:sp>
    </p:spTree>
    <p:extLst>
      <p:ext uri="{BB962C8B-B14F-4D97-AF65-F5344CB8AC3E}">
        <p14:creationId xmlns:p14="http://schemas.microsoft.com/office/powerpoint/2010/main" val="19973223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have to acknowledge</a:t>
            </a:r>
            <a:r>
              <a:rPr lang="en-US" baseline="0" dirty="0" smtClean="0"/>
              <a:t> that much of what I will talk about today was done by my colleagues.</a:t>
            </a:r>
            <a:endParaRPr lang="en-US" dirty="0"/>
          </a:p>
        </p:txBody>
      </p:sp>
      <p:sp>
        <p:nvSpPr>
          <p:cNvPr id="4" name="Slide Number Placeholder 3"/>
          <p:cNvSpPr>
            <a:spLocks noGrp="1"/>
          </p:cNvSpPr>
          <p:nvPr>
            <p:ph type="sldNum" sz="quarter" idx="10"/>
          </p:nvPr>
        </p:nvSpPr>
        <p:spPr/>
        <p:txBody>
          <a:bodyPr/>
          <a:lstStyle/>
          <a:p>
            <a:fld id="{308F464C-DD5A-4F26-B9C2-248E8CDAD4D6}" type="slidenum">
              <a:rPr lang="en-US" smtClean="0"/>
              <a:t>2</a:t>
            </a:fld>
            <a:endParaRPr lang="en-US"/>
          </a:p>
        </p:txBody>
      </p:sp>
    </p:spTree>
    <p:extLst>
      <p:ext uri="{BB962C8B-B14F-4D97-AF65-F5344CB8AC3E}">
        <p14:creationId xmlns:p14="http://schemas.microsoft.com/office/powerpoint/2010/main" val="154161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 want to talk (briefly) today about how metrics have helped us to expand the conversation, change policy, and change practice at IUPUI. Metrics have been both a way to start the conversation and evidence for the benefits of changing practices. These activities are helping to change the narrative about what counts as scholarship &amp; how we value it. More specifically, what products, evidence, and impact can be used in P&amp;T dossiers and how they should be evaluated by committees. </a:t>
            </a:r>
            <a:endParaRPr lang="en-US" dirty="0"/>
          </a:p>
        </p:txBody>
      </p:sp>
      <p:sp>
        <p:nvSpPr>
          <p:cNvPr id="4" name="Slide Number Placeholder 3"/>
          <p:cNvSpPr>
            <a:spLocks noGrp="1"/>
          </p:cNvSpPr>
          <p:nvPr>
            <p:ph type="sldNum" sz="quarter" idx="10"/>
          </p:nvPr>
        </p:nvSpPr>
        <p:spPr/>
        <p:txBody>
          <a:bodyPr/>
          <a:lstStyle/>
          <a:p>
            <a:fld id="{308F464C-DD5A-4F26-B9C2-248E8CDAD4D6}" type="slidenum">
              <a:rPr lang="en-US" smtClean="0"/>
              <a:t>3</a:t>
            </a:fld>
            <a:endParaRPr lang="en-US"/>
          </a:p>
        </p:txBody>
      </p:sp>
    </p:spTree>
    <p:extLst>
      <p:ext uri="{BB962C8B-B14F-4D97-AF65-F5344CB8AC3E}">
        <p14:creationId xmlns:p14="http://schemas.microsoft.com/office/powerpoint/2010/main" val="1541615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is the narrative we have been working to change over the past several years.</a:t>
            </a:r>
            <a:endParaRPr lang="en-US" dirty="0"/>
          </a:p>
        </p:txBody>
      </p:sp>
      <p:sp>
        <p:nvSpPr>
          <p:cNvPr id="4" name="Slide Number Placeholder 3"/>
          <p:cNvSpPr>
            <a:spLocks noGrp="1"/>
          </p:cNvSpPr>
          <p:nvPr>
            <p:ph type="sldNum" sz="quarter" idx="10"/>
          </p:nvPr>
        </p:nvSpPr>
        <p:spPr/>
        <p:txBody>
          <a:bodyPr/>
          <a:lstStyle/>
          <a:p>
            <a:fld id="{308F464C-DD5A-4F26-B9C2-248E8CDAD4D6}" type="slidenum">
              <a:rPr lang="en-US" smtClean="0"/>
              <a:t>4</a:t>
            </a:fld>
            <a:endParaRPr lang="en-US"/>
          </a:p>
        </p:txBody>
      </p:sp>
    </p:spTree>
    <p:extLst>
      <p:ext uri="{BB962C8B-B14F-4D97-AF65-F5344CB8AC3E}">
        <p14:creationId xmlns:p14="http://schemas.microsoft.com/office/powerpoint/2010/main" val="3645748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is the rather pragmatic narrative we would like to see prevail in the next 3-5 years. </a:t>
            </a:r>
            <a:endParaRPr lang="en-US" dirty="0"/>
          </a:p>
        </p:txBody>
      </p:sp>
      <p:sp>
        <p:nvSpPr>
          <p:cNvPr id="4" name="Slide Number Placeholder 3"/>
          <p:cNvSpPr>
            <a:spLocks noGrp="1"/>
          </p:cNvSpPr>
          <p:nvPr>
            <p:ph type="sldNum" sz="quarter" idx="10"/>
          </p:nvPr>
        </p:nvSpPr>
        <p:spPr/>
        <p:txBody>
          <a:bodyPr/>
          <a:lstStyle/>
          <a:p>
            <a:fld id="{308F464C-DD5A-4F26-B9C2-248E8CDAD4D6}" type="slidenum">
              <a:rPr lang="en-US" smtClean="0"/>
              <a:t>5</a:t>
            </a:fld>
            <a:endParaRPr lang="en-US"/>
          </a:p>
        </p:txBody>
      </p:sp>
    </p:spTree>
    <p:extLst>
      <p:ext uri="{BB962C8B-B14F-4D97-AF65-F5344CB8AC3E}">
        <p14:creationId xmlns:p14="http://schemas.microsoft.com/office/powerpoint/2010/main" val="38662661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Much of our success at IUPUI has been facilitated by local support. Our context may be very different than yours. What you see here are some of the values espoused in our P&amp;T guidelines. We are supporting faculty and administration in reporting and evaluating scholarship in ways that promote and demonstrate our commitment to these values.</a:t>
            </a:r>
            <a:endParaRPr lang="en-US" dirty="0"/>
          </a:p>
        </p:txBody>
      </p:sp>
      <p:sp>
        <p:nvSpPr>
          <p:cNvPr id="4" name="Slide Number Placeholder 3"/>
          <p:cNvSpPr>
            <a:spLocks noGrp="1"/>
          </p:cNvSpPr>
          <p:nvPr>
            <p:ph type="sldNum" sz="quarter" idx="10"/>
          </p:nvPr>
        </p:nvSpPr>
        <p:spPr/>
        <p:txBody>
          <a:bodyPr/>
          <a:lstStyle/>
          <a:p>
            <a:fld id="{308F464C-DD5A-4F26-B9C2-248E8CDAD4D6}" type="slidenum">
              <a:rPr lang="en-US" smtClean="0"/>
              <a:t>6</a:t>
            </a:fld>
            <a:endParaRPr lang="en-US"/>
          </a:p>
        </p:txBody>
      </p:sp>
    </p:spTree>
    <p:extLst>
      <p:ext uri="{BB962C8B-B14F-4D97-AF65-F5344CB8AC3E}">
        <p14:creationId xmlns:p14="http://schemas.microsoft.com/office/powerpoint/2010/main" val="4785278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You can learn more about these values from our campus mission</a:t>
            </a:r>
            <a:endParaRPr lang="en-US" dirty="0"/>
          </a:p>
        </p:txBody>
      </p:sp>
      <p:sp>
        <p:nvSpPr>
          <p:cNvPr id="4" name="Slide Number Placeholder 3"/>
          <p:cNvSpPr>
            <a:spLocks noGrp="1"/>
          </p:cNvSpPr>
          <p:nvPr>
            <p:ph type="sldNum" sz="quarter" idx="10"/>
          </p:nvPr>
        </p:nvSpPr>
        <p:spPr/>
        <p:txBody>
          <a:bodyPr/>
          <a:lstStyle/>
          <a:p>
            <a:fld id="{308F464C-DD5A-4F26-B9C2-248E8CDAD4D6}" type="slidenum">
              <a:rPr lang="en-US" smtClean="0"/>
              <a:t>7</a:t>
            </a:fld>
            <a:endParaRPr lang="en-US"/>
          </a:p>
        </p:txBody>
      </p:sp>
    </p:spTree>
    <p:extLst>
      <p:ext uri="{BB962C8B-B14F-4D97-AF65-F5344CB8AC3E}">
        <p14:creationId xmlns:p14="http://schemas.microsoft.com/office/powerpoint/2010/main" val="4042900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and our P&amp;T guidelines.</a:t>
            </a:r>
            <a:endParaRPr lang="en-US" dirty="0"/>
          </a:p>
        </p:txBody>
      </p:sp>
      <p:sp>
        <p:nvSpPr>
          <p:cNvPr id="4" name="Slide Number Placeholder 3"/>
          <p:cNvSpPr>
            <a:spLocks noGrp="1"/>
          </p:cNvSpPr>
          <p:nvPr>
            <p:ph type="sldNum" sz="quarter" idx="10"/>
          </p:nvPr>
        </p:nvSpPr>
        <p:spPr/>
        <p:txBody>
          <a:bodyPr/>
          <a:lstStyle/>
          <a:p>
            <a:fld id="{308F464C-DD5A-4F26-B9C2-248E8CDAD4D6}" type="slidenum">
              <a:rPr lang="en-US" smtClean="0"/>
              <a:t>8</a:t>
            </a:fld>
            <a:endParaRPr lang="en-US"/>
          </a:p>
        </p:txBody>
      </p:sp>
    </p:spTree>
    <p:extLst>
      <p:ext uri="{BB962C8B-B14F-4D97-AF65-F5344CB8AC3E}">
        <p14:creationId xmlns:p14="http://schemas.microsoft.com/office/powerpoint/2010/main" val="40429008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How have we changed practice to support and perpetuate this narrative? Engagement in faculty governance has led to addition of OA as a campus value and we are collaborating with specific schools and departments to revise guidelines at those levels. Our education efforts include workshops &amp; consultations to help faculty make a stronger case for promotion and tenure. We have been able to change practice by modelling the practices we advocate for, openly discussing how those practices are affecting our own professional advancement, and by establishing an Open Access Fund.</a:t>
            </a:r>
            <a:endParaRPr lang="en-US" dirty="0"/>
          </a:p>
        </p:txBody>
      </p:sp>
      <p:sp>
        <p:nvSpPr>
          <p:cNvPr id="4" name="Slide Number Placeholder 3"/>
          <p:cNvSpPr>
            <a:spLocks noGrp="1"/>
          </p:cNvSpPr>
          <p:nvPr>
            <p:ph type="sldNum" sz="quarter" idx="10"/>
          </p:nvPr>
        </p:nvSpPr>
        <p:spPr/>
        <p:txBody>
          <a:bodyPr/>
          <a:lstStyle/>
          <a:p>
            <a:fld id="{308F464C-DD5A-4F26-B9C2-248E8CDAD4D6}" type="slidenum">
              <a:rPr lang="en-US" smtClean="0"/>
              <a:t>9</a:t>
            </a:fld>
            <a:endParaRPr lang="en-US"/>
          </a:p>
        </p:txBody>
      </p:sp>
    </p:spTree>
    <p:extLst>
      <p:ext uri="{BB962C8B-B14F-4D97-AF65-F5344CB8AC3E}">
        <p14:creationId xmlns:p14="http://schemas.microsoft.com/office/powerpoint/2010/main" val="1074154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0">
                      <a:schemeClr val="tx1"/>
                    </a:gs>
                    <a:gs pos="68000">
                      <a:srgbClr val="F1F1F1"/>
                    </a:gs>
                    <a:gs pos="100000">
                      <a:schemeClr val="bg1">
                        <a:lumMod val="11000"/>
                        <a:lumOff val="89000"/>
                      </a:schemeClr>
                    </a:gs>
                  </a:gsLst>
                  <a:lin ang="5400000" scaled="1"/>
                  <a:tileRect/>
                </a:gradFill>
                <a:effectLst>
                  <a:outerShdw blurRad="469900" dist="342900" dir="5400000" sy="-20000" rotWithShape="0">
                    <a:prstClr val="black">
                      <a:alpha val="66000"/>
                    </a:prstClr>
                  </a:outerShdw>
                </a:effectLst>
              </a:defRPr>
            </a:lvl1pPr>
          </a:lstStyle>
          <a:p>
            <a:pPr lvl="0" algn="r"/>
            <a:r>
              <a:rPr lang="en-US" smtClean="0"/>
              <a:t>Click to edit Master title style</a:t>
            </a:r>
            <a:endParaRPr lang="en-US" dirty="0"/>
          </a:p>
        </p:txBody>
      </p:sp>
      <p:sp>
        <p:nvSpPr>
          <p:cNvPr id="3" name="Subtitle 2"/>
          <p:cNvSpPr>
            <a:spLocks noGrp="1"/>
          </p:cNvSpPr>
          <p:nvPr>
            <p:ph type="subTitle" idx="1"/>
          </p:nvPr>
        </p:nvSpPr>
        <p:spPr>
          <a:xfrm>
            <a:off x="2209799" y="3694375"/>
            <a:ext cx="9144000" cy="754025"/>
          </a:xfrm>
        </p:spPr>
        <p:txBody>
          <a:bodyPr vert="horz" lIns="91440" tIns="45720" rIns="91440" bIns="45720" rtlCol="0"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stStyle>
          <a:p>
            <a:pPr marL="0" lvl="0" indent="0" algn="r">
              <a:buNone/>
            </a:pPr>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dirty="0"/>
              <a:t>11/3/2016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0C674-7DFC-42FE-B9CD-82963CDB1557}" type="datetimeFigureOut">
              <a:rPr lang="en-US" dirty="0"/>
              <a:t>11/3/2016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76456F-F47D-4F25-8053-2A695DA0CA7D}" type="datetimeFigureOut">
              <a:rPr lang="en-US" dirty="0"/>
              <a:t>11/3/2016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6C7379-69CC-4837-9905-BEBA22830C8A}" type="datetimeFigureOut">
              <a:rPr lang="en-US" dirty="0"/>
              <a:t>11/3/2016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n-US" smtClean="0"/>
              <a:t>Click to edit Master title style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EB8B7E-8AEE-4F10-BFEE-C999AD004D36}" type="datetimeFigureOut">
              <a:rPr lang="en-US" dirty="0"/>
              <a:t>11/3/2016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668F3F9-58BC-440B-B37B-805B9055EF92}" type="datetimeFigureOut">
              <a:rPr lang="en-US" dirty="0"/>
              <a:t>11/3/2016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0D5A53AF-48EA-489D-8260-9DCAB666386A}" type="datetimeFigureOut">
              <a:rPr lang="en-US" dirty="0"/>
              <a:t>11/3/2016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dirty="0"/>
              <a:t>11/3/2016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dirty="0"/>
              <a:t>11/3/2016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B5D8019-2EFE-4E5A-8B2E-672A6393FB5E}" type="datetimeFigureOut">
              <a:rPr lang="en-US" smtClean="0"/>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27FBF8-503B-44A9-9BD3-974BAB8BA31F}" type="slidenum">
              <a:rPr lang="en-US" smtClean="0"/>
              <a:t>‹#›</a:t>
            </a:fld>
            <a:endParaRPr lang="en-US"/>
          </a:p>
        </p:txBody>
      </p:sp>
    </p:spTree>
    <p:extLst>
      <p:ext uri="{BB962C8B-B14F-4D97-AF65-F5344CB8AC3E}">
        <p14:creationId xmlns:p14="http://schemas.microsoft.com/office/powerpoint/2010/main" val="27980062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5D8019-2EFE-4E5A-8B2E-672A6393FB5E}" type="datetimeFigureOut">
              <a:rPr lang="en-US" smtClean="0"/>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27FBF8-503B-44A9-9BD3-974BAB8BA31F}" type="slidenum">
              <a:rPr lang="en-US" smtClean="0"/>
              <a:t>‹#›</a:t>
            </a:fld>
            <a:endParaRPr lang="en-US"/>
          </a:p>
        </p:txBody>
      </p:sp>
    </p:spTree>
    <p:extLst>
      <p:ext uri="{BB962C8B-B14F-4D97-AF65-F5344CB8AC3E}">
        <p14:creationId xmlns:p14="http://schemas.microsoft.com/office/powerpoint/2010/main" val="590048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dirty="0"/>
              <a:t>11/3/2016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B5D8019-2EFE-4E5A-8B2E-672A6393FB5E}" type="datetimeFigureOut">
              <a:rPr lang="en-US" smtClean="0"/>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27FBF8-503B-44A9-9BD3-974BAB8BA31F}" type="slidenum">
              <a:rPr lang="en-US" smtClean="0"/>
              <a:t>‹#›</a:t>
            </a:fld>
            <a:endParaRPr lang="en-US"/>
          </a:p>
        </p:txBody>
      </p:sp>
    </p:spTree>
    <p:extLst>
      <p:ext uri="{BB962C8B-B14F-4D97-AF65-F5344CB8AC3E}">
        <p14:creationId xmlns:p14="http://schemas.microsoft.com/office/powerpoint/2010/main" val="475329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B5D8019-2EFE-4E5A-8B2E-672A6393FB5E}" type="datetimeFigureOut">
              <a:rPr lang="en-US" smtClean="0"/>
              <a:t>11/3/2016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27FBF8-503B-44A9-9BD3-974BAB8BA31F}" type="slidenum">
              <a:rPr lang="en-US" smtClean="0"/>
              <a:t>‹#›</a:t>
            </a:fld>
            <a:endParaRPr lang="en-US"/>
          </a:p>
        </p:txBody>
      </p:sp>
    </p:spTree>
    <p:extLst>
      <p:ext uri="{BB962C8B-B14F-4D97-AF65-F5344CB8AC3E}">
        <p14:creationId xmlns:p14="http://schemas.microsoft.com/office/powerpoint/2010/main" val="26844431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B5D8019-2EFE-4E5A-8B2E-672A6393FB5E}" type="datetimeFigureOut">
              <a:rPr lang="en-US" smtClean="0"/>
              <a:t>11/3/2016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27FBF8-503B-44A9-9BD3-974BAB8BA31F}" type="slidenum">
              <a:rPr lang="en-US" smtClean="0"/>
              <a:t>‹#›</a:t>
            </a:fld>
            <a:endParaRPr lang="en-US"/>
          </a:p>
        </p:txBody>
      </p:sp>
    </p:spTree>
    <p:extLst>
      <p:ext uri="{BB962C8B-B14F-4D97-AF65-F5344CB8AC3E}">
        <p14:creationId xmlns:p14="http://schemas.microsoft.com/office/powerpoint/2010/main" val="38109520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5D8019-2EFE-4E5A-8B2E-672A6393FB5E}" type="datetimeFigureOut">
              <a:rPr lang="en-US" smtClean="0"/>
              <a:t>11/3/2016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27FBF8-503B-44A9-9BD3-974BAB8BA31F}" type="slidenum">
              <a:rPr lang="en-US" smtClean="0"/>
              <a:t>‹#›</a:t>
            </a:fld>
            <a:endParaRPr lang="en-US"/>
          </a:p>
        </p:txBody>
      </p:sp>
    </p:spTree>
    <p:extLst>
      <p:ext uri="{BB962C8B-B14F-4D97-AF65-F5344CB8AC3E}">
        <p14:creationId xmlns:p14="http://schemas.microsoft.com/office/powerpoint/2010/main" val="37590822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5D8019-2EFE-4E5A-8B2E-672A6393FB5E}" type="datetimeFigureOut">
              <a:rPr lang="en-US" smtClean="0"/>
              <a:t>11/3/2016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27FBF8-503B-44A9-9BD3-974BAB8BA31F}" type="slidenum">
              <a:rPr lang="en-US" smtClean="0"/>
              <a:t>‹#›</a:t>
            </a:fld>
            <a:endParaRPr lang="en-US"/>
          </a:p>
        </p:txBody>
      </p:sp>
    </p:spTree>
    <p:extLst>
      <p:ext uri="{BB962C8B-B14F-4D97-AF65-F5344CB8AC3E}">
        <p14:creationId xmlns:p14="http://schemas.microsoft.com/office/powerpoint/2010/main" val="30285956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B5D8019-2EFE-4E5A-8B2E-672A6393FB5E}" type="datetimeFigureOut">
              <a:rPr lang="en-US" smtClean="0"/>
              <a:t>11/3/2016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27FBF8-503B-44A9-9BD3-974BAB8BA31F}" type="slidenum">
              <a:rPr lang="en-US" smtClean="0"/>
              <a:t>‹#›</a:t>
            </a:fld>
            <a:endParaRPr lang="en-US"/>
          </a:p>
        </p:txBody>
      </p:sp>
    </p:spTree>
    <p:extLst>
      <p:ext uri="{BB962C8B-B14F-4D97-AF65-F5344CB8AC3E}">
        <p14:creationId xmlns:p14="http://schemas.microsoft.com/office/powerpoint/2010/main" val="9319345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B5D8019-2EFE-4E5A-8B2E-672A6393FB5E}" type="datetimeFigureOut">
              <a:rPr lang="en-US" smtClean="0"/>
              <a:t>11/3/2016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27FBF8-503B-44A9-9BD3-974BAB8BA31F}" type="slidenum">
              <a:rPr lang="en-US" smtClean="0"/>
              <a:t>‹#›</a:t>
            </a:fld>
            <a:endParaRPr lang="en-US"/>
          </a:p>
        </p:txBody>
      </p:sp>
    </p:spTree>
    <p:extLst>
      <p:ext uri="{BB962C8B-B14F-4D97-AF65-F5344CB8AC3E}">
        <p14:creationId xmlns:p14="http://schemas.microsoft.com/office/powerpoint/2010/main" val="13476532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5D8019-2EFE-4E5A-8B2E-672A6393FB5E}" type="datetimeFigureOut">
              <a:rPr lang="en-US" smtClean="0"/>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27FBF8-503B-44A9-9BD3-974BAB8BA31F}" type="slidenum">
              <a:rPr lang="en-US" smtClean="0"/>
              <a:t>‹#›</a:t>
            </a:fld>
            <a:endParaRPr lang="en-US"/>
          </a:p>
        </p:txBody>
      </p:sp>
    </p:spTree>
    <p:extLst>
      <p:ext uri="{BB962C8B-B14F-4D97-AF65-F5344CB8AC3E}">
        <p14:creationId xmlns:p14="http://schemas.microsoft.com/office/powerpoint/2010/main" val="418034350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5D8019-2EFE-4E5A-8B2E-672A6393FB5E}" type="datetimeFigureOut">
              <a:rPr lang="en-US" smtClean="0"/>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27FBF8-503B-44A9-9BD3-974BAB8BA31F}" type="slidenum">
              <a:rPr lang="en-US" smtClean="0"/>
              <a:t>‹#›</a:t>
            </a:fld>
            <a:endParaRPr lang="en-US"/>
          </a:p>
        </p:txBody>
      </p:sp>
    </p:spTree>
    <p:extLst>
      <p:ext uri="{BB962C8B-B14F-4D97-AF65-F5344CB8AC3E}">
        <p14:creationId xmlns:p14="http://schemas.microsoft.com/office/powerpoint/2010/main" val="2966414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32000"/>
                        <a:lumOff val="68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dirty="0"/>
              <a:t>11/3/2016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dirty="0"/>
              <a:t>11/3/2016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000" y="2505075"/>
            <a:ext cx="502521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Click to edit Master text styles</a:t>
            </a:r>
          </a:p>
        </p:txBody>
      </p:sp>
      <p:sp>
        <p:nvSpPr>
          <p:cNvPr id="6" name="Content Placeholder 5"/>
          <p:cNvSpPr>
            <a:spLocks noGrp="1"/>
          </p:cNvSpPr>
          <p:nvPr>
            <p:ph sz="quarter" idx="4"/>
          </p:nvPr>
        </p:nvSpPr>
        <p:spPr>
          <a:xfrm>
            <a:off x="6319840" y="2505075"/>
            <a:ext cx="503554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dirty="0"/>
              <a:t>11/3/2016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dirty="0"/>
              <a:t>11/3/2016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dirty="0"/>
              <a:t>11/3/2016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D1BD23-6E54-4D9D-AD88-A2813C73CC25}" type="datetimeFigureOut">
              <a:rPr lang="en-US" dirty="0"/>
              <a:t>11/3/2016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71A834-4F3C-4AF9-9C74-05EC35A0F292}" type="datetimeFigureOut">
              <a:rPr lang="en-US" dirty="0"/>
              <a:t>11/3/2016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dirty="0"/>
              <a:t>11/3/2016</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13000"/>
                  <a:lumOff val="87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5D8019-2EFE-4E5A-8B2E-672A6393FB5E}" type="datetimeFigureOut">
              <a:rPr lang="en-US" smtClean="0"/>
              <a:t>11/3/2016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27FBF8-503B-44A9-9BD3-974BAB8BA31F}" type="slidenum">
              <a:rPr lang="en-US" smtClean="0"/>
              <a:t>‹#›</a:t>
            </a:fld>
            <a:endParaRPr lang="en-US"/>
          </a:p>
        </p:txBody>
      </p:sp>
    </p:spTree>
    <p:extLst>
      <p:ext uri="{BB962C8B-B14F-4D97-AF65-F5344CB8AC3E}">
        <p14:creationId xmlns:p14="http://schemas.microsoft.com/office/powerpoint/2010/main" val="1923927241"/>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jpg"/><Relationship Id="rId3" Type="http://schemas.openxmlformats.org/officeDocument/2006/relationships/image" Target="../media/image6.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notesSlide" Target="../notesSlides/notesSlide10.xml"/><Relationship Id="rId16" Type="http://schemas.openxmlformats.org/officeDocument/2006/relationships/image" Target="../media/image21.png"/><Relationship Id="rId20"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jpg"/><Relationship Id="rId10" Type="http://schemas.openxmlformats.org/officeDocument/2006/relationships/image" Target="../media/image15.png"/><Relationship Id="rId19" Type="http://schemas.openxmlformats.org/officeDocument/2006/relationships/image" Target="../media/image24.png"/><Relationship Id="rId4" Type="http://schemas.openxmlformats.org/officeDocument/2006/relationships/image" Target="../media/image9.png"/><Relationship Id="rId9" Type="http://schemas.openxmlformats.org/officeDocument/2006/relationships/image" Target="../media/image14.jpg"/><Relationship Id="rId14" Type="http://schemas.openxmlformats.org/officeDocument/2006/relationships/image" Target="../media/image19.jpg"/></Relationships>
</file>

<file path=ppt/slides/_rels/slide11.xml.rels><?xml version="1.0" encoding="UTF-8" standalone="yes"?>
<Relationships xmlns="http://schemas.openxmlformats.org/package/2006/relationships"><Relationship Id="rId3" Type="http://schemas.openxmlformats.org/officeDocument/2006/relationships/hyperlink" Target="https://elevator.jisc.ac.uk/e/force2016/idea/metric-toolkit"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3" Type="http://schemas.openxmlformats.org/officeDocument/2006/relationships/hyperlink" Target="https://twitter.com/iandpangurban"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hyperlink" Target="http://ulib.iupui.edu/digitalscholarship/"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dx.doi.org/10.6084/m9.figshare.3413698.v2" TargetMode="External"/><Relationship Id="rId7" Type="http://schemas.openxmlformats.org/officeDocument/2006/relationships/hyperlink" Target="https://www.fosteropenscience.eu/" TargetMode="External"/><Relationship Id="rId2" Type="http://schemas.openxmlformats.org/officeDocument/2006/relationships/hyperlink" Target="http://www.slideshare.net/goldenphizzwizards/metrics-for-team-science" TargetMode="External"/><Relationship Id="rId1" Type="http://schemas.openxmlformats.org/officeDocument/2006/relationships/slideLayout" Target="../slideLayouts/slideLayout2.xml"/><Relationship Id="rId6" Type="http://schemas.openxmlformats.org/officeDocument/2006/relationships/hyperlink" Target="http://whyopenresearch.org/" TargetMode="External"/><Relationship Id="rId5" Type="http://schemas.openxmlformats.org/officeDocument/2006/relationships/hyperlink" Target="http://hdl.handle.net/1805/10179" TargetMode="External"/><Relationship Id="rId4" Type="http://schemas.openxmlformats.org/officeDocument/2006/relationships/hyperlink" Target="http://ulib.iupui.edu/digitalscholarship/blog/gold-open-access-rise-iupui-leads-indiana-oa-articles"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thenounproject.com/search/?q=peer+review&amp;i=210141" TargetMode="External"/><Relationship Id="rId2" Type="http://schemas.openxmlformats.org/officeDocument/2006/relationships/hyperlink" Target="https://thenounproject.com/search/?q=article&amp;i=74762" TargetMode="External"/><Relationship Id="rId1" Type="http://schemas.openxmlformats.org/officeDocument/2006/relationships/slideLayout" Target="../slideLayouts/slideLayout2.xml"/><Relationship Id="rId6" Type="http://schemas.openxmlformats.org/officeDocument/2006/relationships/hyperlink" Target="https://thenounproject.com/search/?q=data+stream&amp;i=160443" TargetMode="External"/><Relationship Id="rId5" Type="http://schemas.openxmlformats.org/officeDocument/2006/relationships/hyperlink" Target="https://thenounproject.com/search/?q=binary+code&amp;i=177042" TargetMode="External"/><Relationship Id="rId4" Type="http://schemas.openxmlformats.org/officeDocument/2006/relationships/hyperlink" Target="https://thenounproject.com/search/?q=book&amp;i=547809"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ulib.iupui.edu/digitalscholarship/people/kristipalmer"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jpg"/><Relationship Id="rId5" Type="http://schemas.openxmlformats.org/officeDocument/2006/relationships/hyperlink" Target="https://ulib.iupui.edu/digitalscholarship/people/jereodell" TargetMode="Externa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04673" y="2790676"/>
            <a:ext cx="10549128" cy="1641490"/>
          </a:xfrm>
        </p:spPr>
        <p:txBody>
          <a:bodyPr>
            <a:normAutofit/>
          </a:bodyPr>
          <a:lstStyle/>
          <a:p>
            <a:r>
              <a:rPr lang="en-US" sz="6000" dirty="0" smtClean="0"/>
              <a:t>Using metrics to change the narrative</a:t>
            </a:r>
            <a:endParaRPr lang="en-US" sz="6000" dirty="0"/>
          </a:p>
        </p:txBody>
      </p:sp>
      <p:sp>
        <p:nvSpPr>
          <p:cNvPr id="3" name="Subtitle 2"/>
          <p:cNvSpPr>
            <a:spLocks noGrp="1"/>
          </p:cNvSpPr>
          <p:nvPr>
            <p:ph type="subTitle" idx="1"/>
          </p:nvPr>
        </p:nvSpPr>
        <p:spPr>
          <a:xfrm>
            <a:off x="2209800" y="4480560"/>
            <a:ext cx="9144000" cy="1536191"/>
          </a:xfrm>
        </p:spPr>
        <p:txBody>
          <a:bodyPr>
            <a:noAutofit/>
          </a:bodyPr>
          <a:lstStyle/>
          <a:p>
            <a:r>
              <a:rPr lang="en-US" sz="2400" b="1" dirty="0">
                <a:solidFill>
                  <a:schemeClr val="accent2"/>
                </a:solidFill>
              </a:rPr>
              <a:t>The Charleston Conference</a:t>
            </a:r>
          </a:p>
          <a:p>
            <a:r>
              <a:rPr lang="en-US" sz="2400" dirty="0">
                <a:solidFill>
                  <a:schemeClr val="accent2"/>
                </a:solidFill>
              </a:rPr>
              <a:t>November 3, 2016</a:t>
            </a:r>
          </a:p>
          <a:p>
            <a:r>
              <a:rPr lang="en-US" sz="2000" dirty="0">
                <a:solidFill>
                  <a:schemeClr val="accent2"/>
                </a:solidFill>
              </a:rPr>
              <a:t>Heather L. Coates, MLS, MS  | @</a:t>
            </a:r>
            <a:r>
              <a:rPr lang="en-US" sz="2000" dirty="0" err="1">
                <a:solidFill>
                  <a:schemeClr val="accent2"/>
                </a:solidFill>
              </a:rPr>
              <a:t>IandPangurBan</a:t>
            </a:r>
            <a:r>
              <a:rPr lang="en-US" sz="2000" dirty="0">
                <a:solidFill>
                  <a:schemeClr val="accent2"/>
                </a:solidFill>
              </a:rPr>
              <a:t>  |  #</a:t>
            </a:r>
            <a:r>
              <a:rPr lang="en-US" sz="2000" dirty="0" err="1" smtClean="0">
                <a:solidFill>
                  <a:schemeClr val="accent2"/>
                </a:solidFill>
              </a:rPr>
              <a:t>changethenarrative</a:t>
            </a:r>
            <a:endParaRPr lang="en-US" sz="2000" dirty="0">
              <a:solidFill>
                <a:schemeClr val="accent2"/>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873" y="6401598"/>
            <a:ext cx="838317" cy="295316"/>
          </a:xfrm>
          <a:prstGeom prst="rect">
            <a:avLst/>
          </a:prstGeom>
        </p:spPr>
      </p:pic>
    </p:spTree>
    <p:extLst>
      <p:ext uri="{BB962C8B-B14F-4D97-AF65-F5344CB8AC3E}">
        <p14:creationId xmlns:p14="http://schemas.microsoft.com/office/powerpoint/2010/main" val="31389390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3034" r="10470" b="13128"/>
          <a:stretch/>
        </p:blipFill>
        <p:spPr>
          <a:xfrm>
            <a:off x="6226630" y="3828064"/>
            <a:ext cx="1207777" cy="1371600"/>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9677" t="11978" r="7796" b="25657"/>
          <a:stretch/>
        </p:blipFill>
        <p:spPr>
          <a:xfrm>
            <a:off x="4441373" y="4163144"/>
            <a:ext cx="1371600" cy="1036520"/>
          </a:xfrm>
          <a:prstGeom prst="rect">
            <a:avLst/>
          </a:prstGeom>
        </p:spPr>
      </p:pic>
      <p:pic>
        <p:nvPicPr>
          <p:cNvPr id="4" name="Picture 3"/>
          <p:cNvPicPr>
            <a:picLocks noChangeAspect="1"/>
          </p:cNvPicPr>
          <p:nvPr/>
        </p:nvPicPr>
        <p:blipFill rotWithShape="1">
          <a:blip r:embed="rId5">
            <a:extLst>
              <a:ext uri="{28A0092B-C50C-407E-A947-70E740481C1C}">
                <a14:useLocalDpi xmlns:a14="http://schemas.microsoft.com/office/drawing/2010/main" val="0"/>
              </a:ext>
            </a:extLst>
          </a:blip>
          <a:srcRect l="18944" r="20264" b="17335"/>
          <a:stretch/>
        </p:blipFill>
        <p:spPr>
          <a:xfrm>
            <a:off x="6326181" y="2242457"/>
            <a:ext cx="1008674" cy="1371600"/>
          </a:xfrm>
          <a:prstGeom prst="rect">
            <a:avLst/>
          </a:prstGeom>
        </p:spPr>
      </p:pic>
      <p:pic>
        <p:nvPicPr>
          <p:cNvPr id="5" name="Picture 4"/>
          <p:cNvPicPr>
            <a:picLocks noChangeAspect="1"/>
          </p:cNvPicPr>
          <p:nvPr/>
        </p:nvPicPr>
        <p:blipFill rotWithShape="1">
          <a:blip r:embed="rId6">
            <a:extLst>
              <a:ext uri="{28A0092B-C50C-407E-A947-70E740481C1C}">
                <a14:useLocalDpi xmlns:a14="http://schemas.microsoft.com/office/drawing/2010/main" val="0"/>
              </a:ext>
            </a:extLst>
          </a:blip>
          <a:srcRect l="14445" r="13810" b="12857"/>
          <a:stretch/>
        </p:blipFill>
        <p:spPr>
          <a:xfrm>
            <a:off x="4683714" y="2242457"/>
            <a:ext cx="1129259" cy="1371600"/>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7203" y="2922395"/>
            <a:ext cx="2432050" cy="838200"/>
          </a:xfrm>
          <a:prstGeom prst="rect">
            <a:avLst/>
          </a:prstGeom>
        </p:spPr>
      </p:pic>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6400" y="4221041"/>
            <a:ext cx="3049419" cy="807199"/>
          </a:xfrm>
          <a:prstGeom prst="rect">
            <a:avLst/>
          </a:prstGeom>
        </p:spPr>
      </p:pic>
      <p:pic>
        <p:nvPicPr>
          <p:cNvPr id="10" name="Picture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87850" y="5704844"/>
            <a:ext cx="2497864" cy="977937"/>
          </a:xfrm>
          <a:prstGeom prst="rect">
            <a:avLst/>
          </a:prstGeom>
        </p:spPr>
      </p:pic>
      <p:pic>
        <p:nvPicPr>
          <p:cNvPr id="11" name="Picture 1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820615" y="299706"/>
            <a:ext cx="867292" cy="867292"/>
          </a:xfrm>
          <a:prstGeom prst="rect">
            <a:avLst/>
          </a:prstGeom>
        </p:spPr>
      </p:pic>
      <p:pic>
        <p:nvPicPr>
          <p:cNvPr id="12" name="Picture 1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930140" y="299706"/>
            <a:ext cx="1473502" cy="1473502"/>
          </a:xfrm>
          <a:prstGeom prst="rect">
            <a:avLst/>
          </a:prstGeom>
        </p:spPr>
      </p:pic>
      <p:pic>
        <p:nvPicPr>
          <p:cNvPr id="13" name="Picture 1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902328" y="5760005"/>
            <a:ext cx="2785579" cy="922777"/>
          </a:xfrm>
          <a:prstGeom prst="rect">
            <a:avLst/>
          </a:prstGeom>
        </p:spPr>
      </p:pic>
      <p:pic>
        <p:nvPicPr>
          <p:cNvPr id="14" name="Picture 1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397466" y="4637504"/>
            <a:ext cx="2250751" cy="723092"/>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826391" y="536957"/>
            <a:ext cx="1998000" cy="999000"/>
          </a:xfrm>
          <a:prstGeom prst="rect">
            <a:avLst/>
          </a:prstGeom>
        </p:spPr>
      </p:pic>
      <p:pic>
        <p:nvPicPr>
          <p:cNvPr id="16" name="Picture 15"/>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199562" y="119395"/>
            <a:ext cx="1124946" cy="1124946"/>
          </a:xfrm>
          <a:prstGeom prst="rect">
            <a:avLst/>
          </a:prstGeom>
        </p:spPr>
      </p:pic>
      <p:pic>
        <p:nvPicPr>
          <p:cNvPr id="17" name="Picture 16"/>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99573" y="271901"/>
            <a:ext cx="1981200" cy="2274417"/>
          </a:xfrm>
          <a:prstGeom prst="rect">
            <a:avLst/>
          </a:prstGeom>
        </p:spPr>
      </p:pic>
      <p:pic>
        <p:nvPicPr>
          <p:cNvPr id="18" name="Picture 17"/>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357816" y="2928257"/>
            <a:ext cx="2411630" cy="1266106"/>
          </a:xfrm>
          <a:prstGeom prst="rect">
            <a:avLst/>
          </a:prstGeom>
        </p:spPr>
      </p:pic>
      <p:pic>
        <p:nvPicPr>
          <p:cNvPr id="19" name="Picture 18"/>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420603" y="5693806"/>
            <a:ext cx="4677267" cy="988975"/>
          </a:xfrm>
          <a:prstGeom prst="rect">
            <a:avLst/>
          </a:prstGeom>
        </p:spPr>
      </p:pic>
      <p:pic>
        <p:nvPicPr>
          <p:cNvPr id="20" name="Picture 19"/>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9058326" y="271901"/>
            <a:ext cx="1180123" cy="1180123"/>
          </a:xfrm>
          <a:prstGeom prst="rect">
            <a:avLst/>
          </a:prstGeom>
        </p:spPr>
      </p:pic>
      <p:pic>
        <p:nvPicPr>
          <p:cNvPr id="21" name="Picture 20"/>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8616746" y="1773208"/>
            <a:ext cx="2616200" cy="774700"/>
          </a:xfrm>
          <a:prstGeom prst="rect">
            <a:avLst/>
          </a:prstGeom>
        </p:spPr>
      </p:pic>
      <p:pic>
        <p:nvPicPr>
          <p:cNvPr id="6" name="Picture 5"/>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8068454" y="2984245"/>
            <a:ext cx="1289362" cy="1289362"/>
          </a:xfrm>
          <a:prstGeom prst="rect">
            <a:avLst/>
          </a:prstGeom>
        </p:spPr>
      </p:pic>
    </p:spTree>
    <p:extLst>
      <p:ext uri="{BB962C8B-B14F-4D97-AF65-F5344CB8AC3E}">
        <p14:creationId xmlns:p14="http://schemas.microsoft.com/office/powerpoint/2010/main" val="24317134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a:hlinkClick r:id="rId3"/>
          </p:cNvPr>
          <p:cNvPicPr>
            <a:picLocks noChangeAspect="1"/>
          </p:cNvPicPr>
          <p:nvPr/>
        </p:nvPicPr>
        <p:blipFill rotWithShape="1">
          <a:blip r:embed="rId4"/>
          <a:srcRect l="53108" t="8259" r="9270" b="15664"/>
          <a:stretch/>
        </p:blipFill>
        <p:spPr>
          <a:xfrm>
            <a:off x="1122920" y="-38100"/>
            <a:ext cx="10307080" cy="7034437"/>
          </a:xfrm>
          <a:prstGeom prst="rect">
            <a:avLst/>
          </a:prstGeom>
        </p:spPr>
      </p:pic>
    </p:spTree>
    <p:extLst>
      <p:ext uri="{BB962C8B-B14F-4D97-AF65-F5344CB8AC3E}">
        <p14:creationId xmlns:p14="http://schemas.microsoft.com/office/powerpoint/2010/main" val="6905481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35" y="222739"/>
            <a:ext cx="8003339" cy="423075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p:spPr>
      </p:pic>
      <p:graphicFrame>
        <p:nvGraphicFramePr>
          <p:cNvPr id="8" name="Table 7"/>
          <p:cNvGraphicFramePr>
            <a:graphicFrameLocks noGrp="1"/>
          </p:cNvGraphicFramePr>
          <p:nvPr>
            <p:extLst>
              <p:ext uri="{D42A27DB-BD31-4B8C-83A1-F6EECF244321}">
                <p14:modId xmlns:p14="http://schemas.microsoft.com/office/powerpoint/2010/main" val="528784064"/>
              </p:ext>
            </p:extLst>
          </p:nvPr>
        </p:nvGraphicFramePr>
        <p:xfrm>
          <a:off x="3232816" y="4876801"/>
          <a:ext cx="6110475" cy="1787828"/>
        </p:xfrm>
        <a:graphic>
          <a:graphicData uri="http://schemas.openxmlformats.org/drawingml/2006/table">
            <a:tbl>
              <a:tblPr firstRow="1" bandRow="1">
                <a:tableStyleId>{F2DE63D5-997A-4646-A377-4702673A728D}</a:tableStyleId>
              </a:tblPr>
              <a:tblGrid>
                <a:gridCol w="3103824"/>
                <a:gridCol w="1959069"/>
                <a:gridCol w="1047582"/>
              </a:tblGrid>
              <a:tr h="671628">
                <a:tc gridSpan="3">
                  <a:txBody>
                    <a:bodyPr/>
                    <a:lstStyle/>
                    <a:p>
                      <a:pPr algn="ctr"/>
                      <a:r>
                        <a:rPr lang="en-US" sz="2800" dirty="0" smtClean="0">
                          <a:solidFill>
                            <a:schemeClr val="tx1"/>
                          </a:solidFill>
                        </a:rPr>
                        <a:t>OA Policy Participation Rate</a:t>
                      </a:r>
                      <a:endParaRPr lang="en-US" sz="2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endParaRPr lang="en-US" dirty="0"/>
                    </a:p>
                  </a:txBody>
                  <a:tcPr/>
                </a:tc>
                <a:tc hMerge="1">
                  <a:txBody>
                    <a:bodyPr/>
                    <a:lstStyle/>
                    <a:p>
                      <a:endParaRPr lang="en-US" dirty="0"/>
                    </a:p>
                  </a:txBody>
                  <a:tcPr/>
                </a:tc>
              </a:tr>
              <a:tr h="535848">
                <a:tc>
                  <a:txBody>
                    <a:bodyPr/>
                    <a:lstStyle/>
                    <a:p>
                      <a:r>
                        <a:rPr lang="en-US" sz="2400" dirty="0" smtClean="0">
                          <a:solidFill>
                            <a:schemeClr val="bg1"/>
                          </a:solidFill>
                        </a:rPr>
                        <a:t>2015-2016</a:t>
                      </a:r>
                      <a:endParaRPr lang="en-US" sz="2400"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nchor="b"/>
                </a:tc>
                <a:tc>
                  <a:txBody>
                    <a:bodyPr/>
                    <a:lstStyle/>
                    <a:p>
                      <a:r>
                        <a:rPr lang="en-US" sz="2400" dirty="0" smtClean="0">
                          <a:solidFill>
                            <a:schemeClr val="bg1"/>
                          </a:solidFill>
                        </a:rPr>
                        <a:t>2582/4914</a:t>
                      </a:r>
                      <a:endParaRPr lang="en-US" sz="2400"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nchor="b"/>
                </a:tc>
                <a:tc>
                  <a:txBody>
                    <a:bodyPr/>
                    <a:lstStyle/>
                    <a:p>
                      <a:r>
                        <a:rPr lang="en-US" sz="2400" dirty="0" smtClean="0">
                          <a:solidFill>
                            <a:schemeClr val="bg1"/>
                          </a:solidFill>
                        </a:rPr>
                        <a:t>53%</a:t>
                      </a:r>
                      <a:endParaRPr lang="en-US" sz="2400"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nchor="b"/>
                </a:tc>
              </a:tr>
              <a:tr h="580352">
                <a:tc>
                  <a:txBody>
                    <a:bodyPr/>
                    <a:lstStyle/>
                    <a:p>
                      <a:r>
                        <a:rPr lang="en-US" sz="2400" dirty="0" smtClean="0">
                          <a:solidFill>
                            <a:schemeClr val="bg1"/>
                          </a:solidFill>
                        </a:rPr>
                        <a:t>2016 (projected)</a:t>
                      </a:r>
                      <a:endParaRPr lang="en-US" sz="2400"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nchor="b"/>
                </a:tc>
                <a:tc>
                  <a:txBody>
                    <a:bodyPr/>
                    <a:lstStyle/>
                    <a:p>
                      <a:r>
                        <a:rPr lang="en-US" sz="2400" dirty="0" smtClean="0">
                          <a:solidFill>
                            <a:schemeClr val="bg1"/>
                          </a:solidFill>
                        </a:rPr>
                        <a:t>1936/2800</a:t>
                      </a:r>
                      <a:endParaRPr lang="en-US" sz="2400"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nchor="b"/>
                </a:tc>
                <a:tc>
                  <a:txBody>
                    <a:bodyPr/>
                    <a:lstStyle/>
                    <a:p>
                      <a:r>
                        <a:rPr lang="en-US" sz="2400" dirty="0" smtClean="0">
                          <a:solidFill>
                            <a:schemeClr val="bg1"/>
                          </a:solidFill>
                        </a:rPr>
                        <a:t>69%</a:t>
                      </a:r>
                      <a:endParaRPr lang="en-US" sz="2400"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nchor="b"/>
                </a:tc>
              </a:tr>
            </a:tbl>
          </a:graphicData>
        </a:graphic>
      </p:graphicFrame>
      <p:grpSp>
        <p:nvGrpSpPr>
          <p:cNvPr id="13" name="Group 12"/>
          <p:cNvGrpSpPr/>
          <p:nvPr/>
        </p:nvGrpSpPr>
        <p:grpSpPr>
          <a:xfrm>
            <a:off x="8405611" y="1299983"/>
            <a:ext cx="3587096" cy="2287277"/>
            <a:chOff x="8405611" y="1299983"/>
            <a:chExt cx="3587096" cy="2287277"/>
          </a:xfrm>
        </p:grpSpPr>
        <p:sp>
          <p:nvSpPr>
            <p:cNvPr id="9" name="Rectangle 8"/>
            <p:cNvSpPr/>
            <p:nvPr/>
          </p:nvSpPr>
          <p:spPr>
            <a:xfrm>
              <a:off x="8405611" y="1299983"/>
              <a:ext cx="3587096" cy="2287277"/>
            </a:xfrm>
            <a:prstGeom prst="rect">
              <a:avLst/>
            </a:prstGeom>
          </p:spPr>
          <p:style>
            <a:lnRef idx="0">
              <a:schemeClr val="accent3"/>
            </a:lnRef>
            <a:fillRef idx="3">
              <a:schemeClr val="accent3"/>
            </a:fillRef>
            <a:effectRef idx="3">
              <a:schemeClr val="accent3"/>
            </a:effectRef>
            <a:fontRef idx="minor">
              <a:schemeClr val="lt1"/>
            </a:fontRef>
          </p:style>
          <p:txBody>
            <a:bodyPr rtlCol="0" anchor="t"/>
            <a:lstStyle/>
            <a:p>
              <a:endParaRPr lang="en-US" sz="2000" dirty="0"/>
            </a:p>
          </p:txBody>
        </p:sp>
        <p:sp>
          <p:nvSpPr>
            <p:cNvPr id="10" name="TextBox 9"/>
            <p:cNvSpPr txBox="1"/>
            <p:nvPr/>
          </p:nvSpPr>
          <p:spPr>
            <a:xfrm>
              <a:off x="8488937" y="1512597"/>
              <a:ext cx="3420443" cy="1862048"/>
            </a:xfrm>
            <a:prstGeom prst="rect">
              <a:avLst/>
            </a:prstGeom>
            <a:noFill/>
          </p:spPr>
          <p:txBody>
            <a:bodyPr wrap="square" rtlCol="0">
              <a:spAutoFit/>
            </a:bodyPr>
            <a:lstStyle/>
            <a:p>
              <a:pPr>
                <a:spcAft>
                  <a:spcPts val="1200"/>
                </a:spcAft>
              </a:pPr>
              <a:r>
                <a:rPr lang="en-US" sz="2800" b="1" dirty="0"/>
                <a:t>IUPUI </a:t>
              </a:r>
              <a:r>
                <a:rPr lang="en-US" sz="2800" b="1" dirty="0" err="1"/>
                <a:t>ScholarWorks</a:t>
              </a:r>
              <a:endParaRPr lang="en-US" sz="2800" b="1" dirty="0"/>
            </a:p>
            <a:p>
              <a:pPr marL="342900" indent="-342900">
                <a:spcAft>
                  <a:spcPts val="300"/>
                </a:spcAft>
                <a:buFont typeface="Arial" panose="020B0604020202020204" pitchFamily="34" charset="0"/>
                <a:buChar char="•"/>
              </a:pPr>
              <a:r>
                <a:rPr lang="en-US" sz="2400" dirty="0"/>
                <a:t>10,000 items deposited</a:t>
              </a:r>
            </a:p>
            <a:p>
              <a:pPr marL="342900" indent="-342900">
                <a:spcAft>
                  <a:spcPts val="300"/>
                </a:spcAft>
                <a:buFont typeface="Arial" panose="020B0604020202020204" pitchFamily="34" charset="0"/>
                <a:buChar char="•"/>
              </a:pPr>
              <a:r>
                <a:rPr lang="en-US" sz="2400" dirty="0"/>
                <a:t>48,022 downloads</a:t>
              </a:r>
            </a:p>
            <a:p>
              <a:pPr marL="342900" indent="-342900">
                <a:spcAft>
                  <a:spcPts val="300"/>
                </a:spcAft>
                <a:buFont typeface="Arial" panose="020B0604020202020204" pitchFamily="34" charset="0"/>
                <a:buChar char="•"/>
              </a:pPr>
              <a:r>
                <a:rPr lang="en-US" sz="2400" dirty="0"/>
                <a:t>70,261 abstract </a:t>
              </a:r>
              <a:r>
                <a:rPr lang="en-US" sz="2400" dirty="0" smtClean="0"/>
                <a:t>views</a:t>
              </a:r>
              <a:endParaRPr lang="en-US" sz="2400" dirty="0"/>
            </a:p>
          </p:txBody>
        </p:sp>
      </p:grpSp>
    </p:spTree>
    <p:extLst>
      <p:ext uri="{BB962C8B-B14F-4D97-AF65-F5344CB8AC3E}">
        <p14:creationId xmlns:p14="http://schemas.microsoft.com/office/powerpoint/2010/main" val="18038414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p:cNvSpPr>
            <a:spLocks noGrp="1"/>
          </p:cNvSpPr>
          <p:nvPr>
            <p:ph sz="half" idx="1"/>
          </p:nvPr>
        </p:nvSpPr>
        <p:spPr>
          <a:xfrm>
            <a:off x="551873" y="1374140"/>
            <a:ext cx="5257800" cy="5029200"/>
          </a:xfrm>
          <a:ln w="12700">
            <a:solidFill>
              <a:srgbClr val="0070C0"/>
            </a:solidFill>
          </a:ln>
        </p:spPr>
        <p:txBody>
          <a:bodyPr>
            <a:normAutofit/>
          </a:bodyPr>
          <a:lstStyle/>
          <a:p>
            <a:pPr marL="457200" lvl="1">
              <a:lnSpc>
                <a:spcPct val="100000"/>
              </a:lnSpc>
              <a:spcBef>
                <a:spcPts val="1800"/>
              </a:spcBef>
            </a:pPr>
            <a:r>
              <a:rPr lang="en-US" dirty="0" smtClean="0">
                <a:latin typeface="Garamond" panose="02020404030301010803" pitchFamily="18" charset="0"/>
              </a:rPr>
              <a:t>Increase </a:t>
            </a:r>
            <a:r>
              <a:rPr lang="en-US" dirty="0">
                <a:latin typeface="Garamond" panose="02020404030301010803" pitchFamily="18" charset="0"/>
              </a:rPr>
              <a:t>your visibility</a:t>
            </a:r>
          </a:p>
          <a:p>
            <a:pPr marL="457200" lvl="1">
              <a:lnSpc>
                <a:spcPct val="100000"/>
              </a:lnSpc>
            </a:pPr>
            <a:r>
              <a:rPr lang="en-US" dirty="0">
                <a:latin typeface="Garamond" panose="02020404030301010803" pitchFamily="18" charset="0"/>
              </a:rPr>
              <a:t>Control dissemination of your scholarly products</a:t>
            </a:r>
          </a:p>
          <a:p>
            <a:pPr marL="457200" lvl="1">
              <a:lnSpc>
                <a:spcPct val="100000"/>
              </a:lnSpc>
            </a:pPr>
            <a:r>
              <a:rPr lang="en-US" dirty="0">
                <a:latin typeface="Garamond" panose="02020404030301010803" pitchFamily="18" charset="0"/>
              </a:rPr>
              <a:t>Get credit for all your </a:t>
            </a:r>
            <a:r>
              <a:rPr lang="en-US" dirty="0" smtClean="0">
                <a:latin typeface="Garamond" panose="02020404030301010803" pitchFamily="18" charset="0"/>
              </a:rPr>
              <a:t>scholarship</a:t>
            </a:r>
          </a:p>
          <a:p>
            <a:pPr marL="457200" lvl="1">
              <a:lnSpc>
                <a:spcPct val="100000"/>
              </a:lnSpc>
            </a:pPr>
            <a:r>
              <a:rPr lang="en-US" dirty="0" smtClean="0">
                <a:latin typeface="Garamond" panose="02020404030301010803" pitchFamily="18" charset="0"/>
              </a:rPr>
              <a:t>Select from a broader and richer array of evidence to indicate the attention, discussion, engagement, and reuse</a:t>
            </a:r>
            <a:endParaRPr lang="en-US" dirty="0">
              <a:latin typeface="Garamond" panose="02020404030301010803" pitchFamily="18" charset="0"/>
            </a:endParaRPr>
          </a:p>
          <a:p>
            <a:pPr marL="685800" indent="-457200">
              <a:lnSpc>
                <a:spcPct val="100000"/>
              </a:lnSpc>
            </a:pPr>
            <a:endParaRPr lang="en-US" sz="2000" dirty="0">
              <a:latin typeface="Garamond" panose="02020404030301010803" pitchFamily="18" charset="0"/>
            </a:endParaRPr>
          </a:p>
        </p:txBody>
      </p:sp>
      <p:sp>
        <p:nvSpPr>
          <p:cNvPr id="13" name="Content Placeholder 12"/>
          <p:cNvSpPr>
            <a:spLocks noGrp="1"/>
          </p:cNvSpPr>
          <p:nvPr>
            <p:ph sz="half" idx="2"/>
          </p:nvPr>
        </p:nvSpPr>
        <p:spPr>
          <a:xfrm>
            <a:off x="6371936" y="1374140"/>
            <a:ext cx="5257800" cy="5029200"/>
          </a:xfrm>
          <a:ln w="12700">
            <a:solidFill>
              <a:schemeClr val="accent6"/>
            </a:solidFill>
          </a:ln>
        </p:spPr>
        <p:txBody>
          <a:bodyPr>
            <a:normAutofit/>
          </a:bodyPr>
          <a:lstStyle/>
          <a:p>
            <a:pPr marL="457200" lvl="1">
              <a:lnSpc>
                <a:spcPct val="100000"/>
              </a:lnSpc>
              <a:spcBef>
                <a:spcPts val="0"/>
              </a:spcBef>
            </a:pPr>
            <a:r>
              <a:rPr lang="en-US" dirty="0">
                <a:latin typeface="Garamond" panose="02020404030301010803" pitchFamily="18" charset="0"/>
              </a:rPr>
              <a:t>Transparency</a:t>
            </a:r>
          </a:p>
          <a:p>
            <a:pPr marL="457200" lvl="1">
              <a:lnSpc>
                <a:spcPct val="100000"/>
              </a:lnSpc>
              <a:spcBef>
                <a:spcPts val="0"/>
              </a:spcBef>
            </a:pPr>
            <a:r>
              <a:rPr lang="en-US" dirty="0">
                <a:latin typeface="Garamond" panose="02020404030301010803" pitchFamily="18" charset="0"/>
              </a:rPr>
              <a:t>Public participation and engagement</a:t>
            </a:r>
          </a:p>
          <a:p>
            <a:pPr marL="457200" lvl="1">
              <a:lnSpc>
                <a:spcPct val="100000"/>
              </a:lnSpc>
              <a:spcBef>
                <a:spcPts val="0"/>
              </a:spcBef>
            </a:pPr>
            <a:r>
              <a:rPr lang="en-US" dirty="0">
                <a:latin typeface="Garamond" panose="02020404030301010803" pitchFamily="18" charset="0"/>
              </a:rPr>
              <a:t>Improved or new products and services</a:t>
            </a:r>
          </a:p>
          <a:p>
            <a:pPr marL="457200" lvl="1">
              <a:lnSpc>
                <a:spcPct val="100000"/>
              </a:lnSpc>
              <a:spcBef>
                <a:spcPts val="0"/>
              </a:spcBef>
            </a:pPr>
            <a:r>
              <a:rPr lang="en-US" dirty="0">
                <a:latin typeface="Garamond" panose="02020404030301010803" pitchFamily="18" charset="0"/>
              </a:rPr>
              <a:t>Innovation</a:t>
            </a:r>
          </a:p>
          <a:p>
            <a:pPr marL="457200" lvl="1">
              <a:lnSpc>
                <a:spcPct val="100000"/>
              </a:lnSpc>
              <a:spcBef>
                <a:spcPts val="0"/>
              </a:spcBef>
            </a:pPr>
            <a:r>
              <a:rPr lang="en-US" dirty="0">
                <a:latin typeface="Garamond" panose="02020404030301010803" pitchFamily="18" charset="0"/>
              </a:rPr>
              <a:t>Enable validation of published findings</a:t>
            </a:r>
          </a:p>
          <a:p>
            <a:pPr marL="457200" lvl="1">
              <a:lnSpc>
                <a:spcPct val="100000"/>
              </a:lnSpc>
              <a:spcBef>
                <a:spcPts val="0"/>
              </a:spcBef>
            </a:pPr>
            <a:r>
              <a:rPr lang="en-US" dirty="0">
                <a:latin typeface="Garamond" panose="02020404030301010803" pitchFamily="18" charset="0"/>
              </a:rPr>
              <a:t>Improved efficiency of public services</a:t>
            </a:r>
          </a:p>
          <a:p>
            <a:pPr marL="457200" lvl="1">
              <a:lnSpc>
                <a:spcPct val="100000"/>
              </a:lnSpc>
              <a:spcBef>
                <a:spcPts val="0"/>
              </a:spcBef>
            </a:pPr>
            <a:r>
              <a:rPr lang="en-US" dirty="0">
                <a:latin typeface="Garamond" panose="02020404030301010803" pitchFamily="18" charset="0"/>
              </a:rPr>
              <a:t>Evaluation of public policy</a:t>
            </a:r>
          </a:p>
          <a:p>
            <a:pPr marL="457200" lvl="1">
              <a:lnSpc>
                <a:spcPct val="100000"/>
              </a:lnSpc>
              <a:spcBef>
                <a:spcPts val="0"/>
              </a:spcBef>
            </a:pPr>
            <a:r>
              <a:rPr lang="en-US" dirty="0">
                <a:latin typeface="Garamond" panose="02020404030301010803" pitchFamily="18" charset="0"/>
              </a:rPr>
              <a:t>New knowledge</a:t>
            </a:r>
          </a:p>
        </p:txBody>
      </p:sp>
      <p:sp>
        <p:nvSpPr>
          <p:cNvPr id="14" name="Snip and Round Single Corner Rectangle 13"/>
          <p:cNvSpPr/>
          <p:nvPr/>
        </p:nvSpPr>
        <p:spPr>
          <a:xfrm>
            <a:off x="437573" y="596900"/>
            <a:ext cx="5486400" cy="777240"/>
          </a:xfrm>
          <a:prstGeom prst="snipRoundRect">
            <a:avLst/>
          </a:prstGeom>
        </p:spPr>
        <p:style>
          <a:lnRef idx="1">
            <a:schemeClr val="accent5"/>
          </a:lnRef>
          <a:fillRef idx="3">
            <a:schemeClr val="accent5"/>
          </a:fillRef>
          <a:effectRef idx="2">
            <a:schemeClr val="accent5"/>
          </a:effectRef>
          <a:fontRef idx="minor">
            <a:schemeClr val="lt1"/>
          </a:fontRef>
        </p:style>
        <p:txBody>
          <a:bodyPr rtlCol="0" anchor="ctr"/>
          <a:lstStyle/>
          <a:p>
            <a:pPr lvl="0" algn="ctr"/>
            <a:r>
              <a:rPr lang="en-US" sz="4000" b="1" dirty="0">
                <a:effectLst>
                  <a:outerShdw blurRad="38100" dist="38100" dir="2700000" algn="tl">
                    <a:srgbClr val="000000">
                      <a:alpha val="43137"/>
                    </a:srgbClr>
                  </a:outerShdw>
                </a:effectLst>
                <a:latin typeface="Candara" panose="020E0502030303020204" pitchFamily="34" charset="0"/>
              </a:rPr>
              <a:t>Personal </a:t>
            </a:r>
            <a:r>
              <a:rPr lang="en-US" sz="4000" b="1" dirty="0" smtClean="0">
                <a:effectLst>
                  <a:outerShdw blurRad="38100" dist="38100" dir="2700000" algn="tl">
                    <a:srgbClr val="000000">
                      <a:alpha val="43137"/>
                    </a:srgbClr>
                  </a:outerShdw>
                </a:effectLst>
                <a:latin typeface="Candara" panose="020E0502030303020204" pitchFamily="34" charset="0"/>
              </a:rPr>
              <a:t>Good</a:t>
            </a:r>
            <a:endParaRPr lang="en-US" sz="4000" b="1" dirty="0">
              <a:effectLst>
                <a:outerShdw blurRad="38100" dist="38100" dir="2700000" algn="tl">
                  <a:srgbClr val="000000">
                    <a:alpha val="43137"/>
                  </a:srgbClr>
                </a:outerShdw>
              </a:effectLst>
              <a:latin typeface="Candara" panose="020E0502030303020204" pitchFamily="34" charset="0"/>
            </a:endParaRPr>
          </a:p>
        </p:txBody>
      </p:sp>
      <p:sp>
        <p:nvSpPr>
          <p:cNvPr id="15" name="Snip and Round Single Corner Rectangle 14"/>
          <p:cNvSpPr/>
          <p:nvPr/>
        </p:nvSpPr>
        <p:spPr>
          <a:xfrm>
            <a:off x="6257636" y="596900"/>
            <a:ext cx="5486400" cy="777240"/>
          </a:xfrm>
          <a:prstGeom prst="snipRoundRect">
            <a:avLst/>
          </a:prstGeom>
        </p:spPr>
        <p:style>
          <a:lnRef idx="1">
            <a:schemeClr val="accent6"/>
          </a:lnRef>
          <a:fillRef idx="3">
            <a:schemeClr val="accent6"/>
          </a:fillRef>
          <a:effectRef idx="2">
            <a:schemeClr val="accent6"/>
          </a:effectRef>
          <a:fontRef idx="minor">
            <a:schemeClr val="lt1"/>
          </a:fontRef>
        </p:style>
        <p:txBody>
          <a:bodyPr rtlCol="0" anchor="ctr"/>
          <a:lstStyle/>
          <a:p>
            <a:pPr lvl="0" algn="ctr"/>
            <a:r>
              <a:rPr lang="en-US" sz="4000" b="1" dirty="0" smtClean="0">
                <a:effectLst>
                  <a:outerShdw blurRad="38100" dist="38100" dir="2700000" algn="tl">
                    <a:srgbClr val="000000">
                      <a:alpha val="43137"/>
                    </a:srgbClr>
                  </a:outerShdw>
                </a:effectLst>
                <a:latin typeface="Candara" panose="020E0502030303020204" pitchFamily="34" charset="0"/>
              </a:rPr>
              <a:t>Public Good</a:t>
            </a:r>
            <a:endParaRPr lang="en-US" sz="4000" b="1" dirty="0">
              <a:effectLst>
                <a:outerShdw blurRad="38100" dist="38100" dir="2700000" algn="tl">
                  <a:srgbClr val="000000">
                    <a:alpha val="43137"/>
                  </a:srgbClr>
                </a:outerShdw>
              </a:effectLst>
              <a:latin typeface="Candara" panose="020E0502030303020204" pitchFamily="34" charset="0"/>
            </a:endParaRPr>
          </a:p>
        </p:txBody>
      </p:sp>
    </p:spTree>
    <p:extLst>
      <p:ext uri="{BB962C8B-B14F-4D97-AF65-F5344CB8AC3E}">
        <p14:creationId xmlns:p14="http://schemas.microsoft.com/office/powerpoint/2010/main" val="3119287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0" y="1371600"/>
            <a:ext cx="9144000" cy="4114800"/>
          </a:xfrm>
          <a:prstGeom prst="rect">
            <a:avLst/>
          </a:prstGeom>
          <a:noFill/>
          <a:ln w="76200">
            <a:noFill/>
          </a:ln>
          <a:effectLst>
            <a:outerShdw blurRad="50800" dist="38100" dir="5400000" algn="t" rotWithShape="0">
              <a:prstClr val="black">
                <a:alpha val="40000"/>
              </a:prstClr>
            </a:outerShdw>
          </a:effectLst>
        </p:spPr>
        <p:txBody>
          <a:bodyPr wrap="square" rtlCol="0">
            <a:spAutoFit/>
          </a:bodyPr>
          <a:lstStyle/>
          <a:p>
            <a:pPr algn="ctr"/>
            <a:r>
              <a:rPr lang="en-US" sz="3200" dirty="0" smtClean="0">
                <a:latin typeface="Garamond" panose="02020404030301010803" pitchFamily="18" charset="0"/>
              </a:rPr>
              <a:t>Heather L. Coates</a:t>
            </a:r>
            <a:endParaRPr lang="en-US" sz="3200" dirty="0">
              <a:latin typeface="Garamond" panose="02020404030301010803" pitchFamily="18" charset="0"/>
            </a:endParaRPr>
          </a:p>
          <a:p>
            <a:pPr algn="ctr"/>
            <a:r>
              <a:rPr lang="en-US" sz="3200" dirty="0">
                <a:latin typeface="Garamond" panose="02020404030301010803" pitchFamily="18" charset="0"/>
              </a:rPr>
              <a:t>Digital Scholarship &amp; Data Management Librarian</a:t>
            </a:r>
          </a:p>
          <a:p>
            <a:pPr algn="ctr"/>
            <a:r>
              <a:rPr lang="en-US" sz="3200" dirty="0">
                <a:latin typeface="Garamond" panose="02020404030301010803" pitchFamily="18" charset="0"/>
              </a:rPr>
              <a:t>IUPUI University Library Center for Digital </a:t>
            </a:r>
            <a:r>
              <a:rPr lang="en-US" sz="3200" dirty="0" smtClean="0">
                <a:latin typeface="Garamond" panose="02020404030301010803" pitchFamily="18" charset="0"/>
              </a:rPr>
              <a:t>Scholarship</a:t>
            </a:r>
          </a:p>
          <a:p>
            <a:pPr algn="ctr"/>
            <a:endParaRPr lang="en-US" sz="3200" dirty="0">
              <a:latin typeface="Garamond" panose="02020404030301010803" pitchFamily="18" charset="0"/>
            </a:endParaRPr>
          </a:p>
          <a:p>
            <a:pPr algn="ctr"/>
            <a:endParaRPr lang="en-US" sz="2800" dirty="0">
              <a:solidFill>
                <a:schemeClr val="bg1"/>
              </a:solidFill>
            </a:endParaRPr>
          </a:p>
          <a:p>
            <a:pPr algn="ctr"/>
            <a:r>
              <a:rPr lang="en-US" sz="2800" b="1" dirty="0" smtClean="0">
                <a:solidFill>
                  <a:schemeClr val="accent2">
                    <a:lumMod val="50000"/>
                  </a:schemeClr>
                </a:solidFill>
                <a:hlinkClick r:id="rId3"/>
              </a:rPr>
              <a:t>@</a:t>
            </a:r>
            <a:r>
              <a:rPr lang="en-US" sz="2800" b="1" dirty="0" err="1" smtClean="0">
                <a:solidFill>
                  <a:schemeClr val="accent2">
                    <a:lumMod val="50000"/>
                  </a:schemeClr>
                </a:solidFill>
                <a:hlinkClick r:id="rId3"/>
              </a:rPr>
              <a:t>IandPangurBan</a:t>
            </a:r>
            <a:endParaRPr lang="en-US" sz="2800" b="1" dirty="0" smtClean="0">
              <a:solidFill>
                <a:schemeClr val="accent2">
                  <a:lumMod val="50000"/>
                </a:schemeClr>
              </a:solidFill>
              <a:hlinkClick r:id=""/>
            </a:endParaRPr>
          </a:p>
          <a:p>
            <a:pPr algn="ctr"/>
            <a:r>
              <a:rPr lang="en-US" sz="2800" b="1" dirty="0" smtClean="0">
                <a:solidFill>
                  <a:schemeClr val="accent2">
                    <a:lumMod val="50000"/>
                  </a:schemeClr>
                </a:solidFill>
                <a:hlinkClick r:id=""/>
              </a:rPr>
              <a:t>coateshl.wordpress.com</a:t>
            </a:r>
            <a:endParaRPr lang="en-US" sz="2800" b="1" dirty="0">
              <a:solidFill>
                <a:schemeClr val="accent2">
                  <a:lumMod val="50000"/>
                </a:schemeClr>
              </a:solidFill>
            </a:endParaRPr>
          </a:p>
          <a:p>
            <a:pPr algn="ctr"/>
            <a:r>
              <a:rPr lang="en-US" sz="2800" b="1" dirty="0">
                <a:solidFill>
                  <a:schemeClr val="accent2">
                    <a:lumMod val="50000"/>
                  </a:schemeClr>
                </a:solidFill>
                <a:hlinkClick r:id="rId4"/>
              </a:rPr>
              <a:t>http://</a:t>
            </a:r>
            <a:r>
              <a:rPr lang="en-US" sz="2800" b="1" dirty="0" smtClean="0">
                <a:solidFill>
                  <a:schemeClr val="accent2">
                    <a:lumMod val="50000"/>
                  </a:schemeClr>
                </a:solidFill>
                <a:hlinkClick r:id="rId4"/>
              </a:rPr>
              <a:t>ulib.iupui.edu/digitalscholarship/</a:t>
            </a:r>
            <a:r>
              <a:rPr lang="en-US" sz="2800" b="1" dirty="0" smtClean="0">
                <a:solidFill>
                  <a:schemeClr val="accent2">
                    <a:lumMod val="50000"/>
                  </a:schemeClr>
                </a:solidFill>
              </a:rPr>
              <a:t> </a:t>
            </a:r>
            <a:endParaRPr lang="en-US" sz="3600" b="1" dirty="0">
              <a:solidFill>
                <a:schemeClr val="bg1"/>
              </a:solidFill>
            </a:endParaRPr>
          </a:p>
        </p:txBody>
      </p:sp>
    </p:spTree>
    <p:extLst>
      <p:ext uri="{BB962C8B-B14F-4D97-AF65-F5344CB8AC3E}">
        <p14:creationId xmlns:p14="http://schemas.microsoft.com/office/powerpoint/2010/main" val="15079886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23011"/>
          </a:xfrm>
        </p:spPr>
        <p:txBody>
          <a:bodyPr>
            <a:normAutofit/>
          </a:bodyPr>
          <a:lstStyle/>
          <a:p>
            <a:r>
              <a:rPr lang="en-US" sz="4000" dirty="0" smtClean="0"/>
              <a:t>More Information</a:t>
            </a:r>
            <a:endParaRPr lang="en-US" sz="4000" dirty="0"/>
          </a:p>
        </p:txBody>
      </p:sp>
      <p:sp>
        <p:nvSpPr>
          <p:cNvPr id="3" name="Content Placeholder 2"/>
          <p:cNvSpPr>
            <a:spLocks noGrp="1"/>
          </p:cNvSpPr>
          <p:nvPr>
            <p:ph idx="1"/>
          </p:nvPr>
        </p:nvSpPr>
        <p:spPr>
          <a:xfrm>
            <a:off x="1120000" y="1339702"/>
            <a:ext cx="10233800" cy="5199321"/>
          </a:xfrm>
        </p:spPr>
        <p:txBody>
          <a:bodyPr>
            <a:normAutofit lnSpcReduction="10000"/>
          </a:bodyPr>
          <a:lstStyle/>
          <a:p>
            <a:pPr marL="457200" indent="-457200">
              <a:buFont typeface="+mj-lt"/>
              <a:buAutoNum type="arabicPeriod"/>
            </a:pPr>
            <a:r>
              <a:rPr lang="en-US" sz="2400" dirty="0" smtClean="0"/>
              <a:t>Odell</a:t>
            </a:r>
            <a:r>
              <a:rPr lang="en-US" sz="2400" dirty="0"/>
              <a:t>, J., Coates, H., &amp; Palmer, K. (2016). Rewarding open access scholarship in promotion and tenure Driving institutional change. </a:t>
            </a:r>
            <a:r>
              <a:rPr lang="en-US" sz="2400" i="1" dirty="0"/>
              <a:t>College &amp; Research Libraries News</a:t>
            </a:r>
            <a:r>
              <a:rPr lang="en-US" sz="2400" dirty="0"/>
              <a:t>, </a:t>
            </a:r>
            <a:r>
              <a:rPr lang="en-US" sz="2400" i="1" dirty="0"/>
              <a:t>77</a:t>
            </a:r>
            <a:r>
              <a:rPr lang="en-US" sz="2400" dirty="0"/>
              <a:t>(7), 322-325</a:t>
            </a:r>
            <a:r>
              <a:rPr lang="en-US" sz="2400" dirty="0" smtClean="0"/>
              <a:t>.</a:t>
            </a:r>
          </a:p>
          <a:p>
            <a:pPr marL="457200" indent="-457200">
              <a:buFont typeface="+mj-lt"/>
              <a:buAutoNum type="arabicPeriod"/>
            </a:pPr>
            <a:r>
              <a:rPr lang="en-US" sz="2400" dirty="0" smtClean="0"/>
              <a:t>Altmetrics for </a:t>
            </a:r>
            <a:r>
              <a:rPr lang="en-US" sz="2400" dirty="0"/>
              <a:t>Team Science: </a:t>
            </a:r>
            <a:r>
              <a:rPr lang="en-US" sz="2400" dirty="0">
                <a:hlinkClick r:id="rId2"/>
              </a:rPr>
              <a:t>http://</a:t>
            </a:r>
            <a:r>
              <a:rPr lang="en-US" sz="2400" dirty="0" smtClean="0">
                <a:hlinkClick r:id="rId2"/>
              </a:rPr>
              <a:t>www.slideshare.net/goldenphizzwizards/metrics-for-team-science</a:t>
            </a:r>
            <a:r>
              <a:rPr lang="en-US" sz="2400" dirty="0" smtClean="0"/>
              <a:t> </a:t>
            </a:r>
            <a:endParaRPr lang="en-US" sz="2400" dirty="0"/>
          </a:p>
          <a:p>
            <a:pPr marL="457200" indent="-457200">
              <a:buFont typeface="+mj-lt"/>
              <a:buAutoNum type="arabicPeriod"/>
            </a:pPr>
            <a:r>
              <a:rPr lang="en-US" sz="2400" dirty="0"/>
              <a:t>Coates, Heather (2016): Heather Coates dossier for promotion &amp; tenure at </a:t>
            </a:r>
            <a:r>
              <a:rPr lang="en-US" sz="2400" dirty="0" smtClean="0"/>
              <a:t>IUPUI (</a:t>
            </a:r>
            <a:r>
              <a:rPr lang="en-US" sz="2400" dirty="0" err="1" smtClean="0"/>
              <a:t>figshare</a:t>
            </a:r>
            <a:r>
              <a:rPr lang="en-US" sz="2400" dirty="0" smtClean="0"/>
              <a:t>). doi:</a:t>
            </a:r>
            <a:r>
              <a:rPr lang="en-US" sz="2400" dirty="0" smtClean="0">
                <a:hlinkClick r:id="rId3"/>
              </a:rPr>
              <a:t>10.6084/m9.figshare.3413698.v2</a:t>
            </a:r>
            <a:r>
              <a:rPr lang="en-US" sz="2400" dirty="0" smtClean="0"/>
              <a:t> </a:t>
            </a:r>
            <a:endParaRPr lang="en-US" sz="2400" dirty="0"/>
          </a:p>
          <a:p>
            <a:pPr marL="457200" indent="-457200">
              <a:buFont typeface="+mj-lt"/>
              <a:buAutoNum type="arabicPeriod"/>
            </a:pPr>
            <a:r>
              <a:rPr lang="en-US" sz="2400" dirty="0" smtClean="0"/>
              <a:t>On the “inevitable rise” of gold OA at </a:t>
            </a:r>
            <a:r>
              <a:rPr lang="en-US" sz="2400" dirty="0"/>
              <a:t>IUPUI: </a:t>
            </a:r>
            <a:r>
              <a:rPr lang="en-US" sz="2400" dirty="0">
                <a:hlinkClick r:id="rId4"/>
              </a:rPr>
              <a:t>http://</a:t>
            </a:r>
            <a:r>
              <a:rPr lang="en-US" sz="2400" dirty="0" smtClean="0">
                <a:hlinkClick r:id="rId4"/>
              </a:rPr>
              <a:t>ulib.iupui.edu/digitalscholarship/blog/gold-open-access-rise-iupui-leads-indiana-oa-articles</a:t>
            </a:r>
            <a:endParaRPr lang="en-US" sz="2400" dirty="0" smtClean="0"/>
          </a:p>
          <a:p>
            <a:pPr marL="457200" indent="-457200">
              <a:buFont typeface="+mj-lt"/>
              <a:buAutoNum type="arabicPeriod"/>
            </a:pPr>
            <a:r>
              <a:rPr lang="en-US" sz="2400" dirty="0"/>
              <a:t>IUPUI Open Access Publishing Fund Report: July 2013-June 2015: </a:t>
            </a:r>
            <a:r>
              <a:rPr lang="en-US" sz="2400" dirty="0">
                <a:hlinkClick r:id="rId5"/>
              </a:rPr>
              <a:t>http://</a:t>
            </a:r>
            <a:r>
              <a:rPr lang="en-US" sz="2400" dirty="0" smtClean="0">
                <a:hlinkClick r:id="rId5"/>
              </a:rPr>
              <a:t>hdl.handle.net/1805/10179</a:t>
            </a:r>
            <a:r>
              <a:rPr lang="en-US" sz="2400" dirty="0" smtClean="0"/>
              <a:t> </a:t>
            </a:r>
          </a:p>
          <a:p>
            <a:pPr marL="457200" indent="-457200">
              <a:buFont typeface="+mj-lt"/>
              <a:buAutoNum type="arabicPeriod"/>
            </a:pPr>
            <a:r>
              <a:rPr lang="en-US" sz="2400" dirty="0" smtClean="0"/>
              <a:t>Why Open Research? </a:t>
            </a:r>
            <a:r>
              <a:rPr lang="en-US" sz="2400" dirty="0" smtClean="0">
                <a:hlinkClick r:id="rId6"/>
              </a:rPr>
              <a:t>http</a:t>
            </a:r>
            <a:r>
              <a:rPr lang="en-US" sz="2400" dirty="0">
                <a:hlinkClick r:id="rId6"/>
              </a:rPr>
              <a:t>://whyopenresearch.org</a:t>
            </a:r>
            <a:r>
              <a:rPr lang="en-US" sz="2400" dirty="0" smtClean="0">
                <a:hlinkClick r:id="rId6"/>
              </a:rPr>
              <a:t>/</a:t>
            </a:r>
            <a:endParaRPr lang="en-US" sz="2400" dirty="0" smtClean="0"/>
          </a:p>
          <a:p>
            <a:pPr marL="457200" indent="-457200">
              <a:buFont typeface="+mj-lt"/>
              <a:buAutoNum type="arabicPeriod"/>
            </a:pPr>
            <a:r>
              <a:rPr lang="en-US" sz="2400" dirty="0" smtClean="0"/>
              <a:t>FOSTER </a:t>
            </a:r>
            <a:r>
              <a:rPr lang="en-US" sz="2400" dirty="0"/>
              <a:t>EU Project: </a:t>
            </a:r>
            <a:r>
              <a:rPr lang="en-US" sz="2400" dirty="0">
                <a:hlinkClick r:id="rId7"/>
              </a:rPr>
              <a:t>https://www.fosteropenscience.eu</a:t>
            </a:r>
            <a:r>
              <a:rPr lang="en-US" sz="2400" dirty="0" smtClean="0">
                <a:hlinkClick r:id="rId7"/>
              </a:rPr>
              <a:t>/</a:t>
            </a:r>
            <a:r>
              <a:rPr lang="en-US" sz="2400" dirty="0" smtClean="0"/>
              <a:t> </a:t>
            </a:r>
          </a:p>
          <a:p>
            <a:pPr marL="457200" indent="-457200">
              <a:buFont typeface="+mj-lt"/>
              <a:buAutoNum type="arabicPeriod"/>
            </a:pPr>
            <a:endParaRPr lang="en-US" sz="2400" dirty="0"/>
          </a:p>
        </p:txBody>
      </p:sp>
    </p:spTree>
    <p:extLst>
      <p:ext uri="{BB962C8B-B14F-4D97-AF65-F5344CB8AC3E}">
        <p14:creationId xmlns:p14="http://schemas.microsoft.com/office/powerpoint/2010/main" val="5057198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23011"/>
          </a:xfrm>
        </p:spPr>
        <p:txBody>
          <a:bodyPr>
            <a:normAutofit/>
          </a:bodyPr>
          <a:lstStyle/>
          <a:p>
            <a:r>
              <a:rPr lang="en-US" sz="4000" dirty="0" smtClean="0"/>
              <a:t>Image Credits</a:t>
            </a:r>
            <a:endParaRPr lang="en-US" sz="4000" dirty="0"/>
          </a:p>
        </p:txBody>
      </p:sp>
      <p:sp>
        <p:nvSpPr>
          <p:cNvPr id="3" name="Content Placeholder 2"/>
          <p:cNvSpPr>
            <a:spLocks noGrp="1"/>
          </p:cNvSpPr>
          <p:nvPr>
            <p:ph idx="1"/>
          </p:nvPr>
        </p:nvSpPr>
        <p:spPr>
          <a:xfrm>
            <a:off x="1120000" y="1399032"/>
            <a:ext cx="10233800" cy="4777931"/>
          </a:xfrm>
        </p:spPr>
        <p:txBody>
          <a:bodyPr>
            <a:normAutofit/>
          </a:bodyPr>
          <a:lstStyle/>
          <a:p>
            <a:r>
              <a:rPr lang="en-US" sz="2400" dirty="0" smtClean="0"/>
              <a:t>Publish: </a:t>
            </a:r>
            <a:r>
              <a:rPr lang="en-US" sz="2400" dirty="0">
                <a:hlinkClick r:id="rId2"/>
              </a:rPr>
              <a:t>https://thenounproject.com/search/?</a:t>
            </a:r>
            <a:r>
              <a:rPr lang="en-US" sz="2400" dirty="0" smtClean="0">
                <a:hlinkClick r:id="rId2"/>
              </a:rPr>
              <a:t>q=article&amp;i=74762</a:t>
            </a:r>
            <a:endParaRPr lang="en-US" sz="2400" dirty="0" smtClean="0"/>
          </a:p>
          <a:p>
            <a:r>
              <a:rPr lang="en-US" sz="2400" dirty="0" smtClean="0"/>
              <a:t>Evaluate</a:t>
            </a:r>
            <a:r>
              <a:rPr lang="en-US" sz="2400" dirty="0"/>
              <a:t>: </a:t>
            </a:r>
            <a:r>
              <a:rPr lang="en-US" sz="2400" dirty="0">
                <a:hlinkClick r:id="rId3"/>
              </a:rPr>
              <a:t>https://thenounproject.com/search/?</a:t>
            </a:r>
            <a:r>
              <a:rPr lang="en-US" sz="2400" dirty="0" smtClean="0">
                <a:hlinkClick r:id="rId3"/>
              </a:rPr>
              <a:t>q=peer+review&amp;i=210141</a:t>
            </a:r>
            <a:r>
              <a:rPr lang="en-US" sz="2400" dirty="0" smtClean="0"/>
              <a:t> </a:t>
            </a:r>
          </a:p>
          <a:p>
            <a:r>
              <a:rPr lang="en-US" sz="2400" dirty="0" smtClean="0"/>
              <a:t>Article</a:t>
            </a:r>
            <a:r>
              <a:rPr lang="en-US" sz="2400" dirty="0"/>
              <a:t>: </a:t>
            </a:r>
            <a:r>
              <a:rPr lang="en-US" sz="2400" dirty="0">
                <a:hlinkClick r:id="rId2"/>
              </a:rPr>
              <a:t>https://thenounproject.com/search/?</a:t>
            </a:r>
            <a:r>
              <a:rPr lang="en-US" sz="2400" dirty="0" smtClean="0">
                <a:hlinkClick r:id="rId2"/>
              </a:rPr>
              <a:t>q=article&amp;i=74762</a:t>
            </a:r>
            <a:r>
              <a:rPr lang="en-US" sz="2400" dirty="0" smtClean="0"/>
              <a:t> </a:t>
            </a:r>
          </a:p>
          <a:p>
            <a:r>
              <a:rPr lang="en-US" sz="2400" dirty="0"/>
              <a:t>Book: </a:t>
            </a:r>
            <a:r>
              <a:rPr lang="en-US" sz="2400" dirty="0">
                <a:hlinkClick r:id="rId4"/>
              </a:rPr>
              <a:t>https://thenounproject.com/search/?</a:t>
            </a:r>
            <a:r>
              <a:rPr lang="en-US" sz="2400" dirty="0" smtClean="0">
                <a:hlinkClick r:id="rId4"/>
              </a:rPr>
              <a:t>q=book&amp;i=547809</a:t>
            </a:r>
            <a:endParaRPr lang="en-US" sz="2400" dirty="0" smtClean="0"/>
          </a:p>
          <a:p>
            <a:r>
              <a:rPr lang="en-US" sz="2400" dirty="0" smtClean="0"/>
              <a:t>Binary </a:t>
            </a:r>
            <a:r>
              <a:rPr lang="en-US" sz="2400" dirty="0"/>
              <a:t>code: </a:t>
            </a:r>
            <a:r>
              <a:rPr lang="en-US" sz="2400" dirty="0">
                <a:hlinkClick r:id="rId5"/>
              </a:rPr>
              <a:t>https://thenounproject.com/search/?</a:t>
            </a:r>
            <a:r>
              <a:rPr lang="en-US" sz="2400" dirty="0" smtClean="0">
                <a:hlinkClick r:id="rId5"/>
              </a:rPr>
              <a:t>q=binary+code&amp;i=177042</a:t>
            </a:r>
            <a:r>
              <a:rPr lang="en-US" sz="2400" dirty="0" smtClean="0"/>
              <a:t> </a:t>
            </a:r>
          </a:p>
          <a:p>
            <a:r>
              <a:rPr lang="en-US" sz="2400" dirty="0" smtClean="0"/>
              <a:t>Data stream</a:t>
            </a:r>
            <a:r>
              <a:rPr lang="en-US" sz="2400" dirty="0"/>
              <a:t>: </a:t>
            </a:r>
            <a:r>
              <a:rPr lang="en-US" sz="2400" dirty="0">
                <a:hlinkClick r:id="rId6"/>
              </a:rPr>
              <a:t>https://thenounproject.com/search/?</a:t>
            </a:r>
            <a:r>
              <a:rPr lang="en-US" sz="2400" dirty="0" smtClean="0">
                <a:hlinkClick r:id="rId6"/>
              </a:rPr>
              <a:t>q=data+stream&amp;i=160443</a:t>
            </a:r>
            <a:r>
              <a:rPr lang="en-US" sz="2400" dirty="0" smtClean="0"/>
              <a:t> </a:t>
            </a:r>
          </a:p>
          <a:p>
            <a:endParaRPr lang="en-US" sz="2400" dirty="0" smtClean="0"/>
          </a:p>
          <a:p>
            <a:endParaRPr lang="en-US" sz="2400" dirty="0"/>
          </a:p>
        </p:txBody>
      </p:sp>
    </p:spTree>
    <p:extLst>
      <p:ext uri="{BB962C8B-B14F-4D97-AF65-F5344CB8AC3E}">
        <p14:creationId xmlns:p14="http://schemas.microsoft.com/office/powerpoint/2010/main" val="3595998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739553" y="818176"/>
            <a:ext cx="4986670" cy="5384749"/>
            <a:chOff x="606056" y="818176"/>
            <a:chExt cx="4986670" cy="5384749"/>
          </a:xfrm>
        </p:grpSpPr>
        <p:sp>
          <p:nvSpPr>
            <p:cNvPr id="4" name="TextBox 3"/>
            <p:cNvSpPr txBox="1"/>
            <p:nvPr/>
          </p:nvSpPr>
          <p:spPr>
            <a:xfrm>
              <a:off x="606056" y="4817930"/>
              <a:ext cx="4986670" cy="1384995"/>
            </a:xfrm>
            <a:prstGeom prst="rect">
              <a:avLst/>
            </a:prstGeom>
            <a:noFill/>
          </p:spPr>
          <p:txBody>
            <a:bodyPr wrap="square" rtlCol="0">
              <a:spAutoFit/>
            </a:bodyPr>
            <a:lstStyle/>
            <a:p>
              <a:r>
                <a:rPr lang="en-US" sz="2400" dirty="0" smtClean="0">
                  <a:latin typeface="+mj-lt"/>
                </a:rPr>
                <a:t>Kristi Palmer</a:t>
              </a:r>
            </a:p>
            <a:p>
              <a:r>
                <a:rPr lang="en-US" sz="2000" dirty="0" smtClean="0">
                  <a:latin typeface="+mj-lt"/>
                </a:rPr>
                <a:t>Associate Dean of Digital Scholarship</a:t>
              </a:r>
            </a:p>
            <a:p>
              <a:r>
                <a:rPr lang="en-US" sz="2000" dirty="0">
                  <a:solidFill>
                    <a:schemeClr val="bg1"/>
                  </a:solidFill>
                  <a:latin typeface="+mj-lt"/>
                  <a:hlinkClick r:id="rId3"/>
                </a:rPr>
                <a:t>https://</a:t>
              </a:r>
              <a:r>
                <a:rPr lang="en-US" sz="2000" dirty="0" smtClean="0">
                  <a:solidFill>
                    <a:schemeClr val="bg1"/>
                  </a:solidFill>
                  <a:latin typeface="+mj-lt"/>
                  <a:hlinkClick r:id="rId3"/>
                </a:rPr>
                <a:t>ulib.iupui.edu/digitalscholarship/people/kristipalmer</a:t>
              </a:r>
              <a:r>
                <a:rPr lang="en-US" sz="2000" dirty="0" smtClean="0">
                  <a:solidFill>
                    <a:schemeClr val="bg1"/>
                  </a:solidFill>
                  <a:latin typeface="+mj-lt"/>
                </a:rPr>
                <a:t> </a:t>
              </a:r>
              <a:endParaRPr lang="en-US" sz="2000" dirty="0">
                <a:solidFill>
                  <a:schemeClr val="bg1"/>
                </a:solidFill>
                <a:latin typeface="+mj-lt"/>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2837" y="818176"/>
              <a:ext cx="3093108" cy="3657600"/>
            </a:xfrm>
            <a:prstGeom prst="rect">
              <a:avLst/>
            </a:prstGeom>
          </p:spPr>
        </p:pic>
      </p:grpSp>
      <p:grpSp>
        <p:nvGrpSpPr>
          <p:cNvPr id="9" name="Group 8"/>
          <p:cNvGrpSpPr/>
          <p:nvPr/>
        </p:nvGrpSpPr>
        <p:grpSpPr>
          <a:xfrm>
            <a:off x="6465776" y="818176"/>
            <a:ext cx="4986670" cy="5384749"/>
            <a:chOff x="6361814" y="818176"/>
            <a:chExt cx="4986670" cy="5384749"/>
          </a:xfrm>
        </p:grpSpPr>
        <p:sp>
          <p:nvSpPr>
            <p:cNvPr id="5" name="TextBox 4"/>
            <p:cNvSpPr txBox="1"/>
            <p:nvPr/>
          </p:nvSpPr>
          <p:spPr>
            <a:xfrm>
              <a:off x="6361814" y="4817930"/>
              <a:ext cx="4986670" cy="1384995"/>
            </a:xfrm>
            <a:prstGeom prst="rect">
              <a:avLst/>
            </a:prstGeom>
            <a:noFill/>
          </p:spPr>
          <p:txBody>
            <a:bodyPr wrap="square" rtlCol="0">
              <a:spAutoFit/>
            </a:bodyPr>
            <a:lstStyle/>
            <a:p>
              <a:r>
                <a:rPr lang="en-US" sz="2400" dirty="0" smtClean="0">
                  <a:latin typeface="+mj-lt"/>
                </a:rPr>
                <a:t>Jere Odell</a:t>
              </a:r>
            </a:p>
            <a:p>
              <a:r>
                <a:rPr lang="en-US" sz="2000" dirty="0" smtClean="0">
                  <a:latin typeface="+mj-lt"/>
                </a:rPr>
                <a:t>Scholarly Communication Librarian</a:t>
              </a:r>
            </a:p>
            <a:p>
              <a:r>
                <a:rPr lang="en-US" sz="2000" dirty="0">
                  <a:solidFill>
                    <a:schemeClr val="bg1"/>
                  </a:solidFill>
                  <a:latin typeface="+mj-lt"/>
                  <a:hlinkClick r:id="rId5"/>
                </a:rPr>
                <a:t>https://</a:t>
              </a:r>
              <a:r>
                <a:rPr lang="en-US" sz="2000" dirty="0" smtClean="0">
                  <a:solidFill>
                    <a:schemeClr val="bg1"/>
                  </a:solidFill>
                  <a:latin typeface="+mj-lt"/>
                  <a:hlinkClick r:id="rId5"/>
                </a:rPr>
                <a:t>ulib.iupui.edu/digitalscholarship/people/jereodell</a:t>
              </a:r>
              <a:r>
                <a:rPr lang="en-US" sz="2000" dirty="0" smtClean="0">
                  <a:solidFill>
                    <a:schemeClr val="bg1"/>
                  </a:solidFill>
                  <a:latin typeface="+mj-lt"/>
                </a:rPr>
                <a:t> </a:t>
              </a:r>
              <a:endParaRPr lang="en-US" sz="2000" dirty="0">
                <a:solidFill>
                  <a:schemeClr val="bg1"/>
                </a:solidFill>
                <a:latin typeface="+mj-lt"/>
              </a:endParaRPr>
            </a:p>
          </p:txBody>
        </p:sp>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97012" y="818176"/>
              <a:ext cx="3116275" cy="3657600"/>
            </a:xfrm>
            <a:prstGeom prst="rect">
              <a:avLst/>
            </a:prstGeom>
          </p:spPr>
        </p:pic>
      </p:grpSp>
    </p:spTree>
    <p:extLst>
      <p:ext uri="{BB962C8B-B14F-4D97-AF65-F5344CB8AC3E}">
        <p14:creationId xmlns:p14="http://schemas.microsoft.com/office/powerpoint/2010/main" val="19972030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8446" t="3067" r="8755" b="15333"/>
          <a:stretch/>
        </p:blipFill>
        <p:spPr>
          <a:xfrm>
            <a:off x="6345725" y="1259619"/>
            <a:ext cx="4639236" cy="4572000"/>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12711" t="-1334" r="11155" b="12800"/>
          <a:stretch/>
        </p:blipFill>
        <p:spPr>
          <a:xfrm>
            <a:off x="1207040" y="1259619"/>
            <a:ext cx="3931645" cy="4572000"/>
          </a:xfrm>
          <a:prstGeom prst="rect">
            <a:avLst/>
          </a:prstGeom>
        </p:spPr>
      </p:pic>
    </p:spTree>
    <p:extLst>
      <p:ext uri="{BB962C8B-B14F-4D97-AF65-F5344CB8AC3E}">
        <p14:creationId xmlns:p14="http://schemas.microsoft.com/office/powerpoint/2010/main" val="3742144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9" name="TextBox 8"/>
          <p:cNvSpPr txBox="1"/>
          <p:nvPr/>
        </p:nvSpPr>
        <p:spPr>
          <a:xfrm>
            <a:off x="774569" y="1443841"/>
            <a:ext cx="10642862" cy="3970318"/>
          </a:xfrm>
          <a:prstGeom prst="rect">
            <a:avLst/>
          </a:prstGeom>
          <a:noFill/>
        </p:spPr>
        <p:txBody>
          <a:bodyPr wrap="square" rtlCol="0">
            <a:spAutoFit/>
          </a:bodyPr>
          <a:lstStyle/>
          <a:p>
            <a:pPr marL="457200" indent="-457200">
              <a:spcAft>
                <a:spcPts val="1200"/>
              </a:spcAft>
              <a:buFont typeface="Wingdings" panose="05000000000000000000" pitchFamily="2" charset="2"/>
              <a:buChar char="q"/>
            </a:pPr>
            <a:r>
              <a:rPr lang="en-US" sz="2400" dirty="0">
                <a:latin typeface="Verdana" panose="020B0604030504040204" pitchFamily="34" charset="0"/>
                <a:ea typeface="Verdana" panose="020B0604030504040204" pitchFamily="34" charset="0"/>
                <a:cs typeface="Verdana" panose="020B0604030504040204" pitchFamily="34" charset="0"/>
              </a:rPr>
              <a:t>Open Access =/= poor quality or lack of peer </a:t>
            </a:r>
            <a:r>
              <a:rPr lang="en-US" sz="2400" dirty="0" smtClean="0">
                <a:latin typeface="Verdana" panose="020B0604030504040204" pitchFamily="34" charset="0"/>
                <a:ea typeface="Verdana" panose="020B0604030504040204" pitchFamily="34" charset="0"/>
                <a:cs typeface="Verdana" panose="020B0604030504040204" pitchFamily="34" charset="0"/>
              </a:rPr>
              <a:t>review</a:t>
            </a:r>
          </a:p>
          <a:p>
            <a:pPr marL="457200" indent="-457200">
              <a:spcAft>
                <a:spcPts val="1200"/>
              </a:spcAft>
              <a:buFont typeface="Wingdings" panose="05000000000000000000" pitchFamily="2" charset="2"/>
              <a:buChar char="q"/>
            </a:pPr>
            <a:r>
              <a:rPr lang="en-US" sz="2400" dirty="0" smtClean="0">
                <a:latin typeface="Verdana" panose="020B0604030504040204" pitchFamily="34" charset="0"/>
                <a:ea typeface="Verdana" panose="020B0604030504040204" pitchFamily="34" charset="0"/>
                <a:cs typeface="Verdana" panose="020B0604030504040204" pitchFamily="34" charset="0"/>
              </a:rPr>
              <a:t>Publications are the only product that counts for getting a job and P&amp;T</a:t>
            </a:r>
          </a:p>
          <a:p>
            <a:pPr marL="457200" indent="-457200">
              <a:spcAft>
                <a:spcPts val="1200"/>
              </a:spcAft>
              <a:buFont typeface="Wingdings" panose="05000000000000000000" pitchFamily="2" charset="2"/>
              <a:buChar char="q"/>
            </a:pPr>
            <a:r>
              <a:rPr lang="en-US" sz="2400" dirty="0">
                <a:latin typeface="Verdana" panose="020B0604030504040204" pitchFamily="34" charset="0"/>
                <a:ea typeface="Verdana" panose="020B0604030504040204" pitchFamily="34" charset="0"/>
                <a:cs typeface="Verdana" panose="020B0604030504040204" pitchFamily="34" charset="0"/>
              </a:rPr>
              <a:t>Publications are our scholarly </a:t>
            </a:r>
            <a:r>
              <a:rPr lang="en-US" sz="2400" dirty="0" smtClean="0">
                <a:latin typeface="Verdana" panose="020B0604030504040204" pitchFamily="34" charset="0"/>
                <a:ea typeface="Verdana" panose="020B0604030504040204" pitchFamily="34" charset="0"/>
                <a:cs typeface="Verdana" panose="020B0604030504040204" pitchFamily="34" charset="0"/>
              </a:rPr>
              <a:t>record</a:t>
            </a:r>
          </a:p>
          <a:p>
            <a:pPr marL="457200" indent="-457200">
              <a:spcAft>
                <a:spcPts val="1200"/>
              </a:spcAft>
              <a:buFont typeface="Wingdings" panose="05000000000000000000" pitchFamily="2" charset="2"/>
              <a:buChar char="q"/>
            </a:pPr>
            <a:r>
              <a:rPr lang="en-US" sz="2400" dirty="0" smtClean="0">
                <a:latin typeface="Verdana" panose="020B0604030504040204" pitchFamily="34" charset="0"/>
                <a:ea typeface="Verdana" panose="020B0604030504040204" pitchFamily="34" charset="0"/>
                <a:cs typeface="Verdana" panose="020B0604030504040204" pitchFamily="34" charset="0"/>
              </a:rPr>
              <a:t>Impact =/= Journal Impact Factor</a:t>
            </a:r>
            <a:endParaRPr lang="en-US" sz="2400" dirty="0">
              <a:latin typeface="Verdana" panose="020B0604030504040204" pitchFamily="34" charset="0"/>
              <a:ea typeface="Verdana" panose="020B0604030504040204" pitchFamily="34" charset="0"/>
              <a:cs typeface="Verdana" panose="020B0604030504040204" pitchFamily="34" charset="0"/>
            </a:endParaRPr>
          </a:p>
          <a:p>
            <a:pPr marL="457200" indent="-457200">
              <a:spcAft>
                <a:spcPts val="1200"/>
              </a:spcAft>
              <a:buFont typeface="Wingdings" panose="05000000000000000000" pitchFamily="2" charset="2"/>
              <a:buChar char="q"/>
            </a:pPr>
            <a:r>
              <a:rPr lang="en-US" sz="2400" dirty="0" smtClean="0">
                <a:latin typeface="Verdana" panose="020B0604030504040204" pitchFamily="34" charset="0"/>
                <a:ea typeface="Verdana" panose="020B0604030504040204" pitchFamily="34" charset="0"/>
                <a:cs typeface="Verdana" panose="020B0604030504040204" pitchFamily="34" charset="0"/>
              </a:rPr>
              <a:t>Metrics measure </a:t>
            </a:r>
            <a:r>
              <a:rPr lang="en-US" sz="2400" dirty="0">
                <a:latin typeface="Verdana" panose="020B0604030504040204" pitchFamily="34" charset="0"/>
                <a:ea typeface="Verdana" panose="020B0604030504040204" pitchFamily="34" charset="0"/>
                <a:cs typeface="Verdana" panose="020B0604030504040204" pitchFamily="34" charset="0"/>
              </a:rPr>
              <a:t>the quality of scholarship</a:t>
            </a:r>
          </a:p>
          <a:p>
            <a:pPr marL="457200" indent="-457200">
              <a:spcAft>
                <a:spcPts val="1200"/>
              </a:spcAft>
              <a:buFont typeface="Wingdings" panose="05000000000000000000" pitchFamily="2" charset="2"/>
              <a:buChar char="q"/>
            </a:pPr>
            <a:r>
              <a:rPr lang="en-US" sz="2400" dirty="0">
                <a:latin typeface="Verdana" panose="020B0604030504040204" pitchFamily="34" charset="0"/>
                <a:ea typeface="Verdana" panose="020B0604030504040204" pitchFamily="34" charset="0"/>
                <a:cs typeface="Verdana" panose="020B0604030504040204" pitchFamily="34" charset="0"/>
              </a:rPr>
              <a:t>Metrics alone </a:t>
            </a:r>
            <a:r>
              <a:rPr lang="en-US" sz="2400" dirty="0" smtClean="0">
                <a:latin typeface="Verdana" panose="020B0604030504040204" pitchFamily="34" charset="0"/>
                <a:ea typeface="Verdana" panose="020B0604030504040204" pitchFamily="34" charset="0"/>
                <a:cs typeface="Verdana" panose="020B0604030504040204" pitchFamily="34" charset="0"/>
              </a:rPr>
              <a:t>measure </a:t>
            </a:r>
            <a:r>
              <a:rPr lang="en-US" sz="2400" dirty="0">
                <a:latin typeface="Verdana" panose="020B0604030504040204" pitchFamily="34" charset="0"/>
                <a:ea typeface="Verdana" panose="020B0604030504040204" pitchFamily="34" charset="0"/>
                <a:cs typeface="Verdana" panose="020B0604030504040204" pitchFamily="34" charset="0"/>
              </a:rPr>
              <a:t>the value or impact of </a:t>
            </a:r>
            <a:r>
              <a:rPr lang="en-US" sz="2400" dirty="0" smtClean="0">
                <a:latin typeface="Verdana" panose="020B0604030504040204" pitchFamily="34" charset="0"/>
                <a:ea typeface="Verdana" panose="020B0604030504040204" pitchFamily="34" charset="0"/>
                <a:cs typeface="Verdana" panose="020B0604030504040204" pitchFamily="34" charset="0"/>
              </a:rPr>
              <a:t>scholarship</a:t>
            </a:r>
          </a:p>
          <a:p>
            <a:pPr marL="457200" indent="-457200">
              <a:spcAft>
                <a:spcPts val="1200"/>
              </a:spcAft>
              <a:buFont typeface="Wingdings" panose="05000000000000000000" pitchFamily="2" charset="2"/>
              <a:buChar char="q"/>
            </a:pPr>
            <a:r>
              <a:rPr lang="en-US" sz="2400" dirty="0">
                <a:latin typeface="Verdana" panose="020B0604030504040204" pitchFamily="34" charset="0"/>
                <a:ea typeface="Verdana" panose="020B0604030504040204" pitchFamily="34" charset="0"/>
                <a:cs typeface="Verdana" panose="020B0604030504040204" pitchFamily="34" charset="0"/>
              </a:rPr>
              <a:t>Professional practice and service are not real </a:t>
            </a:r>
            <a:r>
              <a:rPr lang="en-US" sz="2400" dirty="0" smtClean="0">
                <a:latin typeface="Verdana" panose="020B0604030504040204" pitchFamily="34" charset="0"/>
                <a:ea typeface="Verdana" panose="020B0604030504040204" pitchFamily="34" charset="0"/>
                <a:cs typeface="Verdana" panose="020B0604030504040204" pitchFamily="34" charset="0"/>
              </a:rPr>
              <a:t>scholarship</a:t>
            </a:r>
            <a:endParaRPr lang="en-US" sz="2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398467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9" name="TextBox 8"/>
          <p:cNvSpPr txBox="1"/>
          <p:nvPr/>
        </p:nvSpPr>
        <p:spPr>
          <a:xfrm>
            <a:off x="774569" y="889844"/>
            <a:ext cx="10642862" cy="5078313"/>
          </a:xfrm>
          <a:prstGeom prst="rect">
            <a:avLst/>
          </a:prstGeom>
          <a:noFill/>
        </p:spPr>
        <p:txBody>
          <a:bodyPr wrap="square" rtlCol="0">
            <a:spAutoFit/>
          </a:bodyPr>
          <a:lstStyle/>
          <a:p>
            <a:pPr marL="457200" indent="-457200">
              <a:spcAft>
                <a:spcPts val="1200"/>
              </a:spcAft>
              <a:buFont typeface="Wingdings" panose="05000000000000000000" pitchFamily="2" charset="2"/>
              <a:buChar char="q"/>
            </a:pPr>
            <a:r>
              <a:rPr lang="en-US" sz="2400" dirty="0" smtClean="0">
                <a:latin typeface="Verdana" panose="020B0604030504040204" pitchFamily="34" charset="0"/>
                <a:ea typeface="Verdana" panose="020B0604030504040204" pitchFamily="34" charset="0"/>
                <a:cs typeface="Verdana" panose="020B0604030504040204" pitchFamily="34" charset="0"/>
              </a:rPr>
              <a:t>Open </a:t>
            </a:r>
            <a:r>
              <a:rPr lang="en-US" sz="2400" dirty="0">
                <a:latin typeface="Verdana" panose="020B0604030504040204" pitchFamily="34" charset="0"/>
                <a:ea typeface="Verdana" panose="020B0604030504040204" pitchFamily="34" charset="0"/>
                <a:cs typeface="Verdana" panose="020B0604030504040204" pitchFamily="34" charset="0"/>
              </a:rPr>
              <a:t>Access </a:t>
            </a:r>
            <a:r>
              <a:rPr lang="en-US" sz="2400" dirty="0" smtClean="0">
                <a:latin typeface="Verdana" panose="020B0604030504040204" pitchFamily="34" charset="0"/>
                <a:ea typeface="Verdana" panose="020B0604030504040204" pitchFamily="34" charset="0"/>
                <a:cs typeface="Verdana" panose="020B0604030504040204" pitchFamily="34" charset="0"/>
              </a:rPr>
              <a:t>is a way to </a:t>
            </a:r>
            <a:r>
              <a:rPr lang="en-US" sz="2400" dirty="0">
                <a:latin typeface="Verdana" panose="020B0604030504040204" pitchFamily="34" charset="0"/>
                <a:ea typeface="Verdana" panose="020B0604030504040204" pitchFamily="34" charset="0"/>
                <a:cs typeface="Verdana" panose="020B0604030504040204" pitchFamily="34" charset="0"/>
              </a:rPr>
              <a:t>ensure everyone has access to scholarship</a:t>
            </a:r>
          </a:p>
          <a:p>
            <a:pPr marL="457200" indent="-457200">
              <a:spcAft>
                <a:spcPts val="1200"/>
              </a:spcAft>
              <a:buFont typeface="Wingdings" panose="05000000000000000000" pitchFamily="2" charset="2"/>
              <a:buChar char="q"/>
            </a:pPr>
            <a:r>
              <a:rPr lang="en-US" sz="2400" dirty="0" smtClean="0">
                <a:latin typeface="Verdana" panose="020B0604030504040204" pitchFamily="34" charset="0"/>
                <a:ea typeface="Verdana" panose="020B0604030504040204" pitchFamily="34" charset="0"/>
                <a:cs typeface="Verdana" panose="020B0604030504040204" pitchFamily="34" charset="0"/>
              </a:rPr>
              <a:t>All </a:t>
            </a:r>
            <a:r>
              <a:rPr lang="en-US" sz="2400" dirty="0">
                <a:latin typeface="Verdana" panose="020B0604030504040204" pitchFamily="34" charset="0"/>
                <a:ea typeface="Verdana" panose="020B0604030504040204" pitchFamily="34" charset="0"/>
                <a:cs typeface="Verdana" panose="020B0604030504040204" pitchFamily="34" charset="0"/>
              </a:rPr>
              <a:t>the scholarship we produce has </a:t>
            </a:r>
            <a:r>
              <a:rPr lang="en-US" sz="2400" dirty="0" smtClean="0">
                <a:latin typeface="Verdana" panose="020B0604030504040204" pitchFamily="34" charset="0"/>
                <a:ea typeface="Verdana" panose="020B0604030504040204" pitchFamily="34" charset="0"/>
                <a:cs typeface="Verdana" panose="020B0604030504040204" pitchFamily="34" charset="0"/>
              </a:rPr>
              <a:t>value</a:t>
            </a:r>
          </a:p>
          <a:p>
            <a:pPr marL="457200" indent="-457200">
              <a:spcAft>
                <a:spcPts val="1200"/>
              </a:spcAft>
              <a:buFont typeface="Wingdings" panose="05000000000000000000" pitchFamily="2" charset="2"/>
              <a:buChar char="q"/>
            </a:pPr>
            <a:r>
              <a:rPr lang="en-US" sz="2400" dirty="0">
                <a:latin typeface="Verdana" panose="020B0604030504040204" pitchFamily="34" charset="0"/>
                <a:ea typeface="Verdana" panose="020B0604030504040204" pitchFamily="34" charset="0"/>
                <a:cs typeface="Verdana" panose="020B0604030504040204" pitchFamily="34" charset="0"/>
              </a:rPr>
              <a:t>All the scholarship we produce is part of the scholarly record</a:t>
            </a:r>
          </a:p>
          <a:p>
            <a:pPr marL="457200" indent="-457200">
              <a:spcAft>
                <a:spcPts val="1200"/>
              </a:spcAft>
              <a:buFont typeface="Wingdings" panose="05000000000000000000" pitchFamily="2" charset="2"/>
              <a:buChar char="q"/>
            </a:pPr>
            <a:r>
              <a:rPr lang="en-US" sz="2400" dirty="0" smtClean="0">
                <a:latin typeface="Verdana" panose="020B0604030504040204" pitchFamily="34" charset="0"/>
                <a:ea typeface="Verdana" panose="020B0604030504040204" pitchFamily="34" charset="0"/>
                <a:cs typeface="Verdana" panose="020B0604030504040204" pitchFamily="34" charset="0"/>
              </a:rPr>
              <a:t>Metrics </a:t>
            </a:r>
            <a:r>
              <a:rPr lang="en-US" sz="2400" dirty="0">
                <a:latin typeface="Verdana" panose="020B0604030504040204" pitchFamily="34" charset="0"/>
                <a:ea typeface="Verdana" panose="020B0604030504040204" pitchFamily="34" charset="0"/>
                <a:cs typeface="Verdana" panose="020B0604030504040204" pitchFamily="34" charset="0"/>
              </a:rPr>
              <a:t>are useful indicators for different flavors of impact</a:t>
            </a:r>
          </a:p>
          <a:p>
            <a:pPr marL="457200" indent="-457200">
              <a:spcAft>
                <a:spcPts val="1200"/>
              </a:spcAft>
              <a:buFont typeface="Wingdings" panose="05000000000000000000" pitchFamily="2" charset="2"/>
              <a:buChar char="q"/>
            </a:pPr>
            <a:r>
              <a:rPr lang="en-US" sz="2400" dirty="0">
                <a:latin typeface="Verdana" panose="020B0604030504040204" pitchFamily="34" charset="0"/>
                <a:ea typeface="Verdana" panose="020B0604030504040204" pitchFamily="34" charset="0"/>
                <a:cs typeface="Verdana" panose="020B0604030504040204" pitchFamily="34" charset="0"/>
              </a:rPr>
              <a:t>Metrics + expert review can the speak to the value and impact of </a:t>
            </a:r>
            <a:r>
              <a:rPr lang="en-US" sz="2400" dirty="0" smtClean="0">
                <a:latin typeface="Verdana" panose="020B0604030504040204" pitchFamily="34" charset="0"/>
                <a:ea typeface="Verdana" panose="020B0604030504040204" pitchFamily="34" charset="0"/>
                <a:cs typeface="Verdana" panose="020B0604030504040204" pitchFamily="34" charset="0"/>
              </a:rPr>
              <a:t>scholarship</a:t>
            </a:r>
          </a:p>
          <a:p>
            <a:pPr marL="457200" indent="-457200">
              <a:spcAft>
                <a:spcPts val="1200"/>
              </a:spcAft>
              <a:buFont typeface="Wingdings" panose="05000000000000000000" pitchFamily="2" charset="2"/>
              <a:buChar char="q"/>
            </a:pPr>
            <a:r>
              <a:rPr lang="en-US" sz="2400" dirty="0">
                <a:latin typeface="Verdana" panose="020B0604030504040204" pitchFamily="34" charset="0"/>
                <a:ea typeface="Verdana" panose="020B0604030504040204" pitchFamily="34" charset="0"/>
                <a:cs typeface="Verdana" panose="020B0604030504040204" pitchFamily="34" charset="0"/>
              </a:rPr>
              <a:t>Impact is complex and best indicated by a mix of metrics &amp; qualitative evidence presented in context</a:t>
            </a:r>
          </a:p>
          <a:p>
            <a:pPr marL="457200" indent="-457200">
              <a:spcAft>
                <a:spcPts val="1200"/>
              </a:spcAft>
              <a:buFont typeface="Wingdings" panose="05000000000000000000" pitchFamily="2" charset="2"/>
              <a:buChar char="q"/>
            </a:pPr>
            <a:r>
              <a:rPr lang="en-US" sz="2400" dirty="0" smtClean="0">
                <a:latin typeface="Verdana" panose="020B0604030504040204" pitchFamily="34" charset="0"/>
                <a:ea typeface="Verdana" panose="020B0604030504040204" pitchFamily="34" charset="0"/>
                <a:cs typeface="Verdana" panose="020B0604030504040204" pitchFamily="34" charset="0"/>
              </a:rPr>
              <a:t>Professional </a:t>
            </a:r>
            <a:r>
              <a:rPr lang="en-US" sz="2400" dirty="0">
                <a:latin typeface="Verdana" panose="020B0604030504040204" pitchFamily="34" charset="0"/>
                <a:ea typeface="Verdana" panose="020B0604030504040204" pitchFamily="34" charset="0"/>
                <a:cs typeface="Verdana" panose="020B0604030504040204" pitchFamily="34" charset="0"/>
              </a:rPr>
              <a:t>practice and service enhance scholarship and expand its </a:t>
            </a:r>
            <a:r>
              <a:rPr lang="en-US" sz="2400" dirty="0" smtClean="0">
                <a:latin typeface="Verdana" panose="020B0604030504040204" pitchFamily="34" charset="0"/>
                <a:ea typeface="Verdana" panose="020B0604030504040204" pitchFamily="34" charset="0"/>
                <a:cs typeface="Verdana" panose="020B0604030504040204" pitchFamily="34" charset="0"/>
              </a:rPr>
              <a:t>value</a:t>
            </a:r>
            <a:endParaRPr lang="en-US" sz="2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407124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208126419"/>
              </p:ext>
            </p:extLst>
          </p:nvPr>
        </p:nvGraphicFramePr>
        <p:xfrm>
          <a:off x="-1231231" y="13716"/>
          <a:ext cx="14654463" cy="6830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183293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8661" t="18413" r="9643" b="13016"/>
          <a:stretch/>
        </p:blipFill>
        <p:spPr bwMode="auto">
          <a:xfrm>
            <a:off x="493259" y="370103"/>
            <a:ext cx="11205483" cy="52904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5941076" y="6161706"/>
            <a:ext cx="5757666" cy="400110"/>
          </a:xfrm>
          <a:prstGeom prst="rect">
            <a:avLst/>
          </a:prstGeom>
        </p:spPr>
        <p:txBody>
          <a:bodyPr wrap="none">
            <a:spAutoFit/>
          </a:bodyPr>
          <a:lstStyle/>
          <a:p>
            <a:r>
              <a:rPr lang="en-US" sz="2000" b="1" dirty="0">
                <a:solidFill>
                  <a:schemeClr val="bg1"/>
                </a:solidFill>
              </a:rPr>
              <a:t>https://www.iupui.edu/about/vision-mission.html</a:t>
            </a:r>
          </a:p>
        </p:txBody>
      </p:sp>
    </p:spTree>
    <p:extLst>
      <p:ext uri="{BB962C8B-B14F-4D97-AF65-F5344CB8AC3E}">
        <p14:creationId xmlns:p14="http://schemas.microsoft.com/office/powerpoint/2010/main" val="4534923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500" t="17460" r="5714" b="9021"/>
          <a:stretch/>
        </p:blipFill>
        <p:spPr bwMode="auto">
          <a:xfrm>
            <a:off x="242036" y="236290"/>
            <a:ext cx="11707929" cy="52750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3747617" y="6153511"/>
            <a:ext cx="8202348" cy="400110"/>
          </a:xfrm>
          <a:prstGeom prst="rect">
            <a:avLst/>
          </a:prstGeom>
          <a:noFill/>
        </p:spPr>
        <p:txBody>
          <a:bodyPr wrap="square" rtlCol="0">
            <a:spAutoFit/>
          </a:bodyPr>
          <a:lstStyle/>
          <a:p>
            <a:r>
              <a:rPr lang="en-US" sz="2000" b="1" dirty="0">
                <a:solidFill>
                  <a:schemeClr val="bg1"/>
                </a:solidFill>
              </a:rPr>
              <a:t>https://</a:t>
            </a:r>
            <a:r>
              <a:rPr lang="en-US" sz="2000" b="1" dirty="0" smtClean="0">
                <a:solidFill>
                  <a:schemeClr val="bg1"/>
                </a:solidFill>
              </a:rPr>
              <a:t>academicaffairs.iupui.edu/PromotionTenure/IUPUI-Guidelines </a:t>
            </a:r>
            <a:endParaRPr lang="en-US" sz="2000" b="1" dirty="0">
              <a:solidFill>
                <a:schemeClr val="bg1"/>
              </a:solidFill>
            </a:endParaRPr>
          </a:p>
        </p:txBody>
      </p:sp>
    </p:spTree>
    <p:extLst>
      <p:ext uri="{BB962C8B-B14F-4D97-AF65-F5344CB8AC3E}">
        <p14:creationId xmlns:p14="http://schemas.microsoft.com/office/powerpoint/2010/main" val="16781938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4" name="Group 3"/>
          <p:cNvGrpSpPr/>
          <p:nvPr/>
        </p:nvGrpSpPr>
        <p:grpSpPr>
          <a:xfrm>
            <a:off x="819193" y="474424"/>
            <a:ext cx="10553615" cy="1653435"/>
            <a:chOff x="1014608" y="739036"/>
            <a:chExt cx="10553615" cy="1653435"/>
          </a:xfrm>
        </p:grpSpPr>
        <p:sp>
          <p:nvSpPr>
            <p:cNvPr id="2" name="Rectangle 1"/>
            <p:cNvSpPr/>
            <p:nvPr/>
          </p:nvSpPr>
          <p:spPr>
            <a:xfrm>
              <a:off x="1014608" y="739036"/>
              <a:ext cx="3344450" cy="1653435"/>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lvl="0" algn="ctr"/>
              <a:r>
                <a:rPr lang="en-US" sz="3600" b="1" dirty="0">
                  <a:latin typeface="+mj-lt"/>
                </a:rPr>
                <a:t>Faculty </a:t>
              </a:r>
              <a:r>
                <a:rPr lang="en-US" sz="3600" b="1" dirty="0" smtClean="0">
                  <a:latin typeface="+mj-lt"/>
                </a:rPr>
                <a:t>Governance</a:t>
              </a:r>
              <a:endParaRPr lang="en-US" sz="3600" dirty="0">
                <a:latin typeface="+mj-lt"/>
              </a:endParaRPr>
            </a:p>
          </p:txBody>
        </p:sp>
        <p:sp>
          <p:nvSpPr>
            <p:cNvPr id="3" name="Rectangle 2"/>
            <p:cNvSpPr/>
            <p:nvPr/>
          </p:nvSpPr>
          <p:spPr>
            <a:xfrm>
              <a:off x="4359058" y="739036"/>
              <a:ext cx="7209165" cy="165343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457200" lvl="0">
                <a:spcAft>
                  <a:spcPts val="1200"/>
                </a:spcAft>
              </a:pPr>
              <a:r>
                <a:rPr lang="en-US" sz="2400" dirty="0"/>
                <a:t>Promotion &amp; Tenure Guidelines – campus, school, &amp; departmental levels</a:t>
              </a:r>
            </a:p>
            <a:p>
              <a:pPr marL="457200" lvl="0">
                <a:spcAft>
                  <a:spcPts val="1200"/>
                </a:spcAft>
              </a:pPr>
              <a:r>
                <a:rPr lang="en-US" sz="2400" dirty="0"/>
                <a:t>Open Access Policy (Fall 2014</a:t>
              </a:r>
              <a:r>
                <a:rPr lang="en-US" sz="2400" dirty="0" smtClean="0"/>
                <a:t>)</a:t>
              </a:r>
              <a:endParaRPr lang="en-US" sz="2400" dirty="0"/>
            </a:p>
          </p:txBody>
        </p:sp>
      </p:grpSp>
      <p:grpSp>
        <p:nvGrpSpPr>
          <p:cNvPr id="8" name="Group 7"/>
          <p:cNvGrpSpPr/>
          <p:nvPr/>
        </p:nvGrpSpPr>
        <p:grpSpPr>
          <a:xfrm>
            <a:off x="819193" y="2602283"/>
            <a:ext cx="10553615" cy="1653435"/>
            <a:chOff x="1014608" y="2826561"/>
            <a:chExt cx="10553615" cy="1653435"/>
          </a:xfrm>
        </p:grpSpPr>
        <p:sp>
          <p:nvSpPr>
            <p:cNvPr id="5" name="Rectangle 4"/>
            <p:cNvSpPr/>
            <p:nvPr/>
          </p:nvSpPr>
          <p:spPr>
            <a:xfrm>
              <a:off x="1014608" y="2826561"/>
              <a:ext cx="3344450" cy="1653435"/>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lvl="0" algn="ctr"/>
              <a:r>
                <a:rPr lang="en-US" sz="3600" b="1" dirty="0" smtClean="0"/>
                <a:t>Education</a:t>
              </a:r>
              <a:endParaRPr lang="en-US" sz="3600" dirty="0"/>
            </a:p>
          </p:txBody>
        </p:sp>
        <p:sp>
          <p:nvSpPr>
            <p:cNvPr id="6" name="Rectangle 5"/>
            <p:cNvSpPr/>
            <p:nvPr/>
          </p:nvSpPr>
          <p:spPr>
            <a:xfrm>
              <a:off x="4359058" y="2826561"/>
              <a:ext cx="7209165" cy="165343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457200" lvl="0">
                <a:spcAft>
                  <a:spcPts val="1800"/>
                </a:spcAft>
              </a:pPr>
              <a:r>
                <a:rPr lang="en-US" sz="2400" dirty="0" smtClean="0"/>
                <a:t>Workshops</a:t>
              </a:r>
            </a:p>
            <a:p>
              <a:pPr marL="457200" lvl="0">
                <a:spcAft>
                  <a:spcPts val="1800"/>
                </a:spcAft>
              </a:pPr>
              <a:r>
                <a:rPr lang="en-US" sz="2400" dirty="0" smtClean="0"/>
                <a:t>Consultations</a:t>
              </a:r>
              <a:endParaRPr lang="en-US" sz="2400" dirty="0"/>
            </a:p>
          </p:txBody>
        </p:sp>
      </p:grpSp>
      <p:grpSp>
        <p:nvGrpSpPr>
          <p:cNvPr id="9" name="Group 8"/>
          <p:cNvGrpSpPr/>
          <p:nvPr/>
        </p:nvGrpSpPr>
        <p:grpSpPr>
          <a:xfrm>
            <a:off x="819193" y="4730142"/>
            <a:ext cx="10553615" cy="1653435"/>
            <a:chOff x="1014608" y="2826561"/>
            <a:chExt cx="10553615" cy="1653435"/>
          </a:xfrm>
        </p:grpSpPr>
        <p:sp>
          <p:nvSpPr>
            <p:cNvPr id="10" name="Rectangle 9"/>
            <p:cNvSpPr/>
            <p:nvPr/>
          </p:nvSpPr>
          <p:spPr>
            <a:xfrm>
              <a:off x="1014608" y="2826561"/>
              <a:ext cx="3344450" cy="1653435"/>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lvl="0" algn="ctr"/>
              <a:r>
                <a:rPr lang="en-US" sz="3600" b="1" dirty="0" smtClean="0"/>
                <a:t>Practice</a:t>
              </a:r>
              <a:endParaRPr lang="en-US" sz="3600" dirty="0"/>
            </a:p>
          </p:txBody>
        </p:sp>
        <p:sp>
          <p:nvSpPr>
            <p:cNvPr id="11" name="Rectangle 10"/>
            <p:cNvSpPr/>
            <p:nvPr/>
          </p:nvSpPr>
          <p:spPr>
            <a:xfrm>
              <a:off x="4359058" y="2826561"/>
              <a:ext cx="7209165" cy="165343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457200" lvl="0">
                <a:spcAft>
                  <a:spcPts val="1200"/>
                </a:spcAft>
              </a:pPr>
              <a:r>
                <a:rPr lang="en-US" sz="2400" dirty="0"/>
                <a:t>Modelling the practices we want to see</a:t>
              </a:r>
            </a:p>
            <a:p>
              <a:pPr marL="457200" lvl="0">
                <a:spcAft>
                  <a:spcPts val="1200"/>
                </a:spcAft>
              </a:pPr>
              <a:r>
                <a:rPr lang="en-US" sz="2400" dirty="0" smtClean="0"/>
                <a:t>Discuss impact on professional advancement</a:t>
              </a:r>
              <a:endParaRPr lang="en-US" sz="2400" dirty="0"/>
            </a:p>
            <a:p>
              <a:pPr marL="457200" lvl="0">
                <a:spcAft>
                  <a:spcPts val="1200"/>
                </a:spcAft>
              </a:pPr>
              <a:r>
                <a:rPr lang="en-US" sz="2400" dirty="0"/>
                <a:t>Open Access </a:t>
              </a:r>
              <a:r>
                <a:rPr lang="en-US" sz="2400" dirty="0" smtClean="0"/>
                <a:t>Fund</a:t>
              </a:r>
              <a:endParaRPr lang="en-US" sz="2400" dirty="0"/>
            </a:p>
          </p:txBody>
        </p:sp>
      </p:grpSp>
    </p:spTree>
    <p:extLst>
      <p:ext uri="{BB962C8B-B14F-4D97-AF65-F5344CB8AC3E}">
        <p14:creationId xmlns:p14="http://schemas.microsoft.com/office/powerpoint/2010/main" val="3012241524"/>
      </p:ext>
    </p:extLst>
  </p:cSld>
  <p:clrMapOvr>
    <a:masterClrMapping/>
  </p:clrMapOvr>
  <p:timing>
    <p:tnLst>
      <p:par>
        <p:cTn id="1" dur="indefinite" restart="never" nodeType="tmRoot"/>
      </p:par>
    </p:tnLst>
  </p:timing>
</p:sld>
</file>

<file path=ppt/theme/theme1.xml><?xml version="1.0" encoding="utf-8"?>
<a:theme xmlns:a="http://schemas.openxmlformats.org/drawingml/2006/main" name="Depth">
  <a:themeElements>
    <a:clrScheme name="Depth">
      <a:dk1>
        <a:sysClr val="windowText" lastClr="000000"/>
      </a:dk1>
      <a:lt1>
        <a:sysClr val="window" lastClr="FFFFFF"/>
      </a:lt1>
      <a:dk2>
        <a:srgbClr val="4B4B4B"/>
      </a:dk2>
      <a:lt2>
        <a:srgbClr val="8ED5C1"/>
      </a:lt2>
      <a:accent1>
        <a:srgbClr val="73CBB2"/>
      </a:accent1>
      <a:accent2>
        <a:srgbClr val="AACD5B"/>
      </a:accent2>
      <a:accent3>
        <a:srgbClr val="65A9E1"/>
      </a:accent3>
      <a:accent4>
        <a:srgbClr val="6274D8"/>
      </a:accent4>
      <a:accent5>
        <a:srgbClr val="AB54D7"/>
      </a:accent5>
      <a:accent6>
        <a:srgbClr val="D15B37"/>
      </a:accent6>
      <a:hlink>
        <a:srgbClr val="BFE962"/>
      </a:hlink>
      <a:folHlink>
        <a:srgbClr val="C0D591"/>
      </a:folHlink>
    </a:clrScheme>
    <a:fontScheme name="Custom 1">
      <a:majorFont>
        <a:latin typeface="Candara"/>
        <a:ea typeface=""/>
        <a:cs typeface=""/>
      </a:majorFont>
      <a:minorFont>
        <a:latin typeface="Garamond"/>
        <a:ea typeface=""/>
        <a:cs typeface=""/>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Depth" id="{7BEAFC2A-325C-49C4-AC08-2B765DA903F9}" vid="{47428100-C732-4B2E-A30A-5273F581A0F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TM04033923[[fn=Depth]]</Template>
  <TotalTime>798</TotalTime>
  <Words>1122</Words>
  <Application>Microsoft Office PowerPoint</Application>
  <PresentationFormat>Custom</PresentationFormat>
  <Paragraphs>122</Paragraphs>
  <Slides>16</Slides>
  <Notes>14</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Depth</vt:lpstr>
      <vt:lpstr>Office Theme</vt:lpstr>
      <vt:lpstr>Using metrics to change the narrative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More Information</vt:lpstr>
      <vt:lpstr>Image Credits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Heather Coates</dc:creator>
  <cp:lastModifiedBy>Heather Coates</cp:lastModifiedBy>
  <cp:revision>208</cp:revision>
  <dcterms:created xsi:type="dcterms:W3CDTF">2016-10-21T18:07:58Z</dcterms:created>
  <dcterms:modified xsi:type="dcterms:W3CDTF">2016-11-03T13:39:50Z</dcterms:modified>
</cp:coreProperties>
</file>