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</p:sldIdLst>
  <p:sldSz cy="5143500" cx="9144000"/>
  <p:notesSz cx="6858000" cy="9144000"/>
  <p:embeddedFontLst>
    <p:embeddedFont>
      <p:font typeface="Roboto"/>
      <p:regular r:id="rId39"/>
      <p:bold r:id="rId40"/>
      <p:italic r:id="rId41"/>
      <p:boldItalic r:id="rId42"/>
    </p:embeddedFont>
    <p:embeddedFont>
      <p:font typeface="Roboto Medium"/>
      <p:regular r:id="rId43"/>
      <p:bold r:id="rId44"/>
      <p:italic r:id="rId45"/>
      <p:boldItalic r:id="rId46"/>
    </p:embeddedFont>
    <p:embeddedFont>
      <p:font typeface="Merriweather"/>
      <p:regular r:id="rId47"/>
      <p:bold r:id="rId48"/>
      <p:italic r:id="rId49"/>
      <p:boldItalic r:id="rId5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62949F7-C411-4152-82A7-00B998580DE7}">
  <a:tblStyle styleId="{562949F7-C411-4152-82A7-00B998580DE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oboto-bold.fntdata"/><Relationship Id="rId42" Type="http://schemas.openxmlformats.org/officeDocument/2006/relationships/font" Target="fonts/Roboto-boldItalic.fntdata"/><Relationship Id="rId41" Type="http://schemas.openxmlformats.org/officeDocument/2006/relationships/font" Target="fonts/Roboto-italic.fntdata"/><Relationship Id="rId44" Type="http://schemas.openxmlformats.org/officeDocument/2006/relationships/font" Target="fonts/RobotoMedium-bold.fntdata"/><Relationship Id="rId43" Type="http://schemas.openxmlformats.org/officeDocument/2006/relationships/font" Target="fonts/RobotoMedium-regular.fntdata"/><Relationship Id="rId46" Type="http://schemas.openxmlformats.org/officeDocument/2006/relationships/font" Target="fonts/RobotoMedium-boldItalic.fntdata"/><Relationship Id="rId45" Type="http://schemas.openxmlformats.org/officeDocument/2006/relationships/font" Target="fonts/RobotoMedium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48" Type="http://schemas.openxmlformats.org/officeDocument/2006/relationships/font" Target="fonts/Merriweather-bold.fntdata"/><Relationship Id="rId47" Type="http://schemas.openxmlformats.org/officeDocument/2006/relationships/font" Target="fonts/Merriweather-regular.fntdata"/><Relationship Id="rId49" Type="http://schemas.openxmlformats.org/officeDocument/2006/relationships/font" Target="fonts/Merriweather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font" Target="fonts/Roboto-regular.fntdata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0" Type="http://schemas.openxmlformats.org/officeDocument/2006/relationships/font" Target="fonts/Merriweather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c6f90357f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c6f90357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24720b0eb6_1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24720b0eb6_1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c6f90357f_0_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c6f90357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our goals in getting ready for this new policy?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Considerations or things to think about for your institution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24720b0eb6_1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24720b0eb6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24720b0eb6_1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124720b0eb6_1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24720b0eb6_1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124720b0eb6_1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24720b0eb6_1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24720b0eb6_1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24720b0eb6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24720b0eb6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Typical duration = 25-50 business days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25de9a614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25de9a614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1253a7c9f92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1253a7c9f92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25de9a614d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125de9a614d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22f4182113_0_2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22f4182113_0_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22f4182113_0_2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122f4182113_0_2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122f4182113_0_28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122f4182113_0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22f4182113_0_2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122f4182113_0_2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125de9a614d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125de9a614d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Currently capturing structured information that could be actionable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1260b0e96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1260b0e96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24720b0eb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124720b0eb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-consider out loud how we can structure this very loose template from NIH to provide clear guidance and enable machine actions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-end on data storage to set up Nicole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122f4182113_0_2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122f4182113_0_2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End on providing some ‘visioning’ — my ideas for the future of this. </a:t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1260b0e96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1260b0e96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End on providing some ‘visioning’ — my ideas for the future of this. </a:t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1260b0e96c8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1260b0e96c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End on providing some ‘visioning’ — my ideas for the future of this. </a:t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122f4182113_0_29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122f4182113_0_2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End on providing some ‘visioning’ — my ideas for the future of this.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24720b0eb6_1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24720b0eb6_1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-get the relevant information to the right people at the right time</a:t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260b0e96c8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1260b0e96c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124720b0eb6_1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124720b0eb6_1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124720b0eb6_1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124720b0eb6_1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24720b0eb6_1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24720b0eb6_1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-get the relevant information to the right people at the right time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24720b0eb6_1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24720b0eb6_1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-get the relevant information to the right people at the right time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22f4182113_0_2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22f4182113_0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24720b0eb6_1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24720b0eb6_1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24720b0eb6_1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24720b0eb6_1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24720b0eb6_1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24720b0eb6_1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Google Shape;22;p4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Google Shape;23;p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9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www.rd-alliance.org/group/dmp-common-standards-wg/outcomes/rda-dmp-common-standard-machine-actionable-data-management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2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www.rd-alliance.org/group/dmp-common-standards-wg/outcomes/rda-dmp-common-standard-machine-actionable-data-management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Practitioner</a:t>
            </a:r>
            <a:r>
              <a:rPr lang="en"/>
              <a:t> Perspectives: NIH Data Management and Sharing Policy</a:t>
            </a:r>
            <a:endParaRPr/>
          </a:p>
        </p:txBody>
      </p:sp>
      <p:sp>
        <p:nvSpPr>
          <p:cNvPr id="65" name="Google Shape;65;p13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Infrastructure</a:t>
            </a:r>
            <a:endParaRPr sz="2400"/>
          </a:p>
        </p:txBody>
      </p:sp>
      <p:sp>
        <p:nvSpPr>
          <p:cNvPr id="66" name="Google Shape;66;p13"/>
          <p:cNvSpPr txBox="1"/>
          <p:nvPr/>
        </p:nvSpPr>
        <p:spPr>
          <a:xfrm>
            <a:off x="507775" y="4222000"/>
            <a:ext cx="3648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Nicole Contaxis</a:t>
            </a:r>
            <a:endParaRPr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Data Librarian &amp; Lead of Data Discovery</a:t>
            </a:r>
            <a:endParaRPr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NYU Health Sciences Library</a:t>
            </a:r>
            <a:endParaRPr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Google Shape;67;p13"/>
          <p:cNvSpPr txBox="1"/>
          <p:nvPr/>
        </p:nvSpPr>
        <p:spPr>
          <a:xfrm>
            <a:off x="4946025" y="4270975"/>
            <a:ext cx="40641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Heather Coates</a:t>
            </a:r>
            <a:endParaRPr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Digital Scholarship &amp; Management Librarian</a:t>
            </a:r>
            <a:endParaRPr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IUPUI University Library</a:t>
            </a:r>
            <a:endParaRPr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2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maDMPs </a:t>
            </a:r>
            <a:endParaRPr/>
          </a:p>
        </p:txBody>
      </p:sp>
      <p:sp>
        <p:nvSpPr>
          <p:cNvPr id="121" name="Google Shape;121;p22"/>
          <p:cNvSpPr txBox="1"/>
          <p:nvPr>
            <p:ph idx="1" type="body"/>
          </p:nvPr>
        </p:nvSpPr>
        <p:spPr>
          <a:xfrm>
            <a:off x="311725" y="1307475"/>
            <a:ext cx="8657100" cy="327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/>
              <a:t>maDMP is a conceptual </a:t>
            </a:r>
            <a:r>
              <a:rPr b="1" lang="en" sz="1700"/>
              <a:t>framework</a:t>
            </a:r>
            <a:r>
              <a:rPr b="1" lang="en" sz="1700"/>
              <a:t> that turns DMPs from free text, static documents into machine actionable information. </a:t>
            </a:r>
            <a:endParaRPr b="1"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It leverages tools like </a:t>
            </a:r>
            <a:r>
              <a:rPr lang="en" sz="1700"/>
              <a:t>unique</a:t>
            </a:r>
            <a:r>
              <a:rPr lang="en" sz="1700"/>
              <a:t> identifies (e.g., ORCID id’s), common data models (</a:t>
            </a:r>
            <a:r>
              <a:rPr lang="en" sz="1700" u="sng">
                <a:solidFill>
                  <a:schemeClr val="hlink"/>
                </a:solidFill>
                <a:hlinkClick r:id="rId3"/>
              </a:rPr>
              <a:t>RDA DMP Common Standard for maDMP</a:t>
            </a:r>
            <a:r>
              <a:rPr lang="en" sz="1700"/>
              <a:t>) and controlled vocabularies </a:t>
            </a:r>
            <a:r>
              <a:rPr lang="en" sz="1700"/>
              <a:t>to more </a:t>
            </a:r>
            <a:r>
              <a:rPr lang="en" sz="1700"/>
              <a:t>readily</a:t>
            </a:r>
            <a:r>
              <a:rPr lang="en" sz="1700"/>
              <a:t> exchange information in a DMP across the diverse systems that constitute our research data infrastructure. It can help:</a:t>
            </a:r>
            <a:endParaRPr sz="1700"/>
          </a:p>
          <a:p>
            <a:pPr indent="-328453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700"/>
              <a:t>Better guide researchers through different tools and services they rely on</a:t>
            </a:r>
            <a:endParaRPr sz="1700"/>
          </a:p>
          <a:p>
            <a:pPr indent="-328453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700"/>
              <a:t>Better track data provenance, attribution, and publication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7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700"/>
          </a:p>
        </p:txBody>
      </p:sp>
      <p:sp>
        <p:nvSpPr>
          <p:cNvPr id="122" name="Google Shape;122;p22"/>
          <p:cNvSpPr txBox="1"/>
          <p:nvPr/>
        </p:nvSpPr>
        <p:spPr>
          <a:xfrm>
            <a:off x="1906275" y="3577250"/>
            <a:ext cx="1415400" cy="1477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rPr>
              <a:t>Michelle Yee</a:t>
            </a:r>
            <a:endParaRPr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rPr>
              <a:t>DMP</a:t>
            </a:r>
            <a:endParaRPr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Google Shape;123;p22"/>
          <p:cNvSpPr txBox="1"/>
          <p:nvPr/>
        </p:nvSpPr>
        <p:spPr>
          <a:xfrm>
            <a:off x="4554800" y="3577250"/>
            <a:ext cx="1415400" cy="1477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rPr>
              <a:t>0000-0003-3756-6780</a:t>
            </a:r>
            <a:endParaRPr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rPr>
              <a:t>DMP</a:t>
            </a:r>
            <a:endParaRPr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Google Shape;124;p22"/>
          <p:cNvSpPr txBox="1"/>
          <p:nvPr/>
        </p:nvSpPr>
        <p:spPr>
          <a:xfrm>
            <a:off x="3710825" y="4172100"/>
            <a:ext cx="65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or…</a:t>
            </a:r>
            <a:endParaRPr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Google Shape;125;p22"/>
          <p:cNvSpPr txBox="1"/>
          <p:nvPr/>
        </p:nvSpPr>
        <p:spPr>
          <a:xfrm>
            <a:off x="6539675" y="3577250"/>
            <a:ext cx="1210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ORCID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Google Shape;126;p22"/>
          <p:cNvSpPr txBox="1"/>
          <p:nvPr/>
        </p:nvSpPr>
        <p:spPr>
          <a:xfrm>
            <a:off x="6539675" y="4115900"/>
            <a:ext cx="1210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DataCite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Google Shape;127;p22"/>
          <p:cNvSpPr txBox="1"/>
          <p:nvPr/>
        </p:nvSpPr>
        <p:spPr>
          <a:xfrm>
            <a:off x="6539600" y="4654550"/>
            <a:ext cx="213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Institutional Resources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28" name="Google Shape;128;p22"/>
          <p:cNvCxnSpPr>
            <a:stCxn id="123" idx="3"/>
            <a:endCxn id="125" idx="1"/>
          </p:cNvCxnSpPr>
          <p:nvPr/>
        </p:nvCxnSpPr>
        <p:spPr>
          <a:xfrm flipH="1" rot="10800000">
            <a:off x="5970200" y="3777200"/>
            <a:ext cx="569400" cy="538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9" name="Google Shape;129;p22"/>
          <p:cNvCxnSpPr>
            <a:stCxn id="123" idx="3"/>
            <a:endCxn id="126" idx="1"/>
          </p:cNvCxnSpPr>
          <p:nvPr/>
        </p:nvCxnSpPr>
        <p:spPr>
          <a:xfrm>
            <a:off x="5970200" y="4316000"/>
            <a:ext cx="5694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0" name="Google Shape;130;p22"/>
          <p:cNvCxnSpPr>
            <a:stCxn id="123" idx="3"/>
            <a:endCxn id="127" idx="1"/>
          </p:cNvCxnSpPr>
          <p:nvPr/>
        </p:nvCxnSpPr>
        <p:spPr>
          <a:xfrm>
            <a:off x="5970200" y="4316000"/>
            <a:ext cx="569400" cy="5388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Where we want to be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4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maDMPs at NYU Langone Health </a:t>
            </a:r>
            <a:endParaRPr/>
          </a:p>
        </p:txBody>
      </p:sp>
      <p:sp>
        <p:nvSpPr>
          <p:cNvPr id="141" name="Google Shape;141;p24"/>
          <p:cNvSpPr txBox="1"/>
          <p:nvPr>
            <p:ph idx="1" type="body"/>
          </p:nvPr>
        </p:nvSpPr>
        <p:spPr>
          <a:xfrm>
            <a:off x="311725" y="1451675"/>
            <a:ext cx="85206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/>
              <a:t>How I want it to work: </a:t>
            </a:r>
            <a:endParaRPr b="1"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/>
              <a:t>Using DMPs generated as a part of the grant application process to: </a:t>
            </a:r>
            <a:endParaRPr sz="14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AutoNum type="arabicParenR"/>
            </a:pPr>
            <a:r>
              <a:rPr lang="en" sz="1400"/>
              <a:t>Ease communication between research support departments (e.g., the library, IT, Office of Science and Research, Office of Sponsored Projects) by generating automatic alerts and tasks when grants are funded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en" sz="1400"/>
              <a:t>Ease communication between research support and researchers by alerting researchers to tools, trainings, and workflows for their research and data practices 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maDMPs at NYU Langone Health </a:t>
            </a:r>
            <a:endParaRPr/>
          </a:p>
        </p:txBody>
      </p:sp>
      <p:sp>
        <p:nvSpPr>
          <p:cNvPr id="147" name="Google Shape;147;p25"/>
          <p:cNvSpPr txBox="1"/>
          <p:nvPr>
            <p:ph idx="1" type="body"/>
          </p:nvPr>
        </p:nvSpPr>
        <p:spPr>
          <a:xfrm>
            <a:off x="311725" y="1451675"/>
            <a:ext cx="85206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/>
              <a:t>How I want it to work: </a:t>
            </a:r>
            <a:endParaRPr b="1"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/>
              <a:t>Using DMPs generated as a part of the grant application process to: </a:t>
            </a:r>
            <a:endParaRPr sz="14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AutoNum type="arabicParenR"/>
            </a:pPr>
            <a:r>
              <a:rPr lang="en" sz="1400"/>
              <a:t>Ease communication between research support departments (e.g., the library, IT, Office of Science and Research, Office of Sponsored Projects) by generating automatic alerts and tasks when grants are funded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arenR"/>
            </a:pPr>
            <a:r>
              <a:rPr lang="en" sz="1400"/>
              <a:t>Ease communication between research support and researchers by alerting researchers to tools, trainings, and workflows for their research and data practices 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400"/>
              <a:t>I think we can do this by: </a:t>
            </a:r>
            <a:endParaRPr b="1" sz="14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Understanding and leveraging legacy systems wherever possible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Prioritizing what gets made ‘machine actionable’ and when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Demonstrating to departments and leadership the value of maDMPs within their own realms 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Research</a:t>
            </a:r>
            <a:r>
              <a:rPr lang="en"/>
              <a:t> Processes &amp; </a:t>
            </a:r>
            <a:r>
              <a:rPr lang="en"/>
              <a:t>maDMPs at NYU </a:t>
            </a:r>
            <a:endParaRPr/>
          </a:p>
        </p:txBody>
      </p:sp>
      <p:sp>
        <p:nvSpPr>
          <p:cNvPr id="153" name="Google Shape;153;p26"/>
          <p:cNvSpPr txBox="1"/>
          <p:nvPr>
            <p:ph idx="1" type="body"/>
          </p:nvPr>
        </p:nvSpPr>
        <p:spPr>
          <a:xfrm>
            <a:off x="311725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Current Process for Request Research-Related Software</a:t>
            </a:r>
            <a:endParaRPr b="1"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Researcher contacts Research IT requesting a specific piece of software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Research IT begins process of acquiring and implementing the software, an average 35 </a:t>
            </a:r>
            <a:r>
              <a:rPr lang="en"/>
              <a:t>business</a:t>
            </a:r>
            <a:r>
              <a:rPr lang="en"/>
              <a:t> day process 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Involves legal if contacts are involved as well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Researcher complains because they need the software within a week 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No one is happy 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7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Research Processes &amp; maDMPs at NYU </a:t>
            </a:r>
            <a:endParaRPr/>
          </a:p>
        </p:txBody>
      </p:sp>
      <p:sp>
        <p:nvSpPr>
          <p:cNvPr id="159" name="Google Shape;159;p27"/>
          <p:cNvSpPr txBox="1"/>
          <p:nvPr>
            <p:ph idx="1" type="body"/>
          </p:nvPr>
        </p:nvSpPr>
        <p:spPr>
          <a:xfrm>
            <a:off x="311725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Current Process for Request Research-Related Software</a:t>
            </a:r>
            <a:endParaRPr b="1"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Researcher contacts Research IT requesting a specific piece of software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Research IT begins process of acquiring and implementing the software, an average 35 business day process 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/>
              <a:t>Involves legal if contracts are involved as well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Researcher complains because they need the software within a week 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No one is happy </a:t>
            </a:r>
            <a:endParaRPr/>
          </a:p>
        </p:txBody>
      </p:sp>
      <p:sp>
        <p:nvSpPr>
          <p:cNvPr id="160" name="Google Shape;160;p27"/>
          <p:cNvSpPr txBox="1"/>
          <p:nvPr>
            <p:ph idx="1" type="body"/>
          </p:nvPr>
        </p:nvSpPr>
        <p:spPr>
          <a:xfrm>
            <a:off x="4832425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Future Process for Request Research-Related Software</a:t>
            </a:r>
            <a:endParaRPr b="1"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Researcher notes required tools for accessing and manipulating data in their NIH DMP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Relevant sections from that NIH DMP are sent to Research IT, as well as other research service departments, when the grant is funded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en"/>
              <a:t>Research IT contacts the researcher with questions on their specific needs to get started on IT acquisition ahead of the 35 business day turnaround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0600" y="1798800"/>
            <a:ext cx="3208251" cy="3208251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8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Research processes at IU</a:t>
            </a:r>
            <a:endParaRPr/>
          </a:p>
        </p:txBody>
      </p:sp>
      <p:sp>
        <p:nvSpPr>
          <p:cNvPr id="167" name="Google Shape;167;p28"/>
          <p:cNvSpPr/>
          <p:nvPr/>
        </p:nvSpPr>
        <p:spPr>
          <a:xfrm>
            <a:off x="431575" y="1452000"/>
            <a:ext cx="834900" cy="346800"/>
          </a:xfrm>
          <a:prstGeom prst="rect">
            <a:avLst/>
          </a:prstGeom>
          <a:solidFill>
            <a:srgbClr val="9E9E9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SSSP</a:t>
            </a:r>
            <a:endParaRPr/>
          </a:p>
        </p:txBody>
      </p:sp>
      <p:cxnSp>
        <p:nvCxnSpPr>
          <p:cNvPr id="168" name="Google Shape;168;p28"/>
          <p:cNvCxnSpPr>
            <a:stCxn id="167" idx="3"/>
            <a:endCxn id="169" idx="1"/>
          </p:cNvCxnSpPr>
          <p:nvPr/>
        </p:nvCxnSpPr>
        <p:spPr>
          <a:xfrm>
            <a:off x="1266475" y="1625400"/>
            <a:ext cx="446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69" name="Google Shape;169;p28"/>
          <p:cNvSpPr/>
          <p:nvPr/>
        </p:nvSpPr>
        <p:spPr>
          <a:xfrm>
            <a:off x="1713111" y="1452000"/>
            <a:ext cx="834900" cy="346800"/>
          </a:xfrm>
          <a:prstGeom prst="rect">
            <a:avLst/>
          </a:prstGeom>
          <a:solidFill>
            <a:srgbClr val="9E9E9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3PA</a:t>
            </a:r>
            <a:endParaRPr/>
          </a:p>
        </p:txBody>
      </p:sp>
      <p:sp>
        <p:nvSpPr>
          <p:cNvPr id="170" name="Google Shape;170;p28"/>
          <p:cNvSpPr/>
          <p:nvPr/>
        </p:nvSpPr>
        <p:spPr>
          <a:xfrm>
            <a:off x="2994646" y="1452000"/>
            <a:ext cx="1135200" cy="346800"/>
          </a:xfrm>
          <a:prstGeom prst="rect">
            <a:avLst/>
          </a:prstGeom>
          <a:solidFill>
            <a:srgbClr val="9E9E9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Purchasing</a:t>
            </a:r>
            <a:endParaRPr/>
          </a:p>
        </p:txBody>
      </p:sp>
      <p:cxnSp>
        <p:nvCxnSpPr>
          <p:cNvPr id="171" name="Google Shape;171;p28"/>
          <p:cNvCxnSpPr>
            <a:stCxn id="169" idx="3"/>
            <a:endCxn id="170" idx="1"/>
          </p:cNvCxnSpPr>
          <p:nvPr/>
        </p:nvCxnSpPr>
        <p:spPr>
          <a:xfrm>
            <a:off x="2548011" y="1625400"/>
            <a:ext cx="446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0600" y="1798800"/>
            <a:ext cx="3208251" cy="3208251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29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Research processes at IU</a:t>
            </a:r>
            <a:endParaRPr/>
          </a:p>
        </p:txBody>
      </p:sp>
      <p:sp>
        <p:nvSpPr>
          <p:cNvPr id="178" name="Google Shape;178;p29"/>
          <p:cNvSpPr txBox="1"/>
          <p:nvPr>
            <p:ph idx="2" type="body"/>
          </p:nvPr>
        </p:nvSpPr>
        <p:spPr>
          <a:xfrm>
            <a:off x="4365250" y="1505700"/>
            <a:ext cx="4467300" cy="350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Software &amp; Services Selection Process (SSSP) 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Guide users to already approved and licensed tools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Gather information about new use cases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Third-Party Assessment (3PA)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Identify &amp; prioritize high-risk scenarios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Purchasing Process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Include data protection tools like Data Security Addendum, Master Services Agreement, Business Associate Agreements, etc.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Pain points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Processes are built for all data domains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Researcher expectations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Terminology is unclear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Data classification is not always obvious; inaccurate information frequently submitted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Form does not elicit the information needed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Describing key details about use case and data workflows is challenging</a:t>
            </a:r>
            <a:endParaRPr/>
          </a:p>
        </p:txBody>
      </p:sp>
      <p:sp>
        <p:nvSpPr>
          <p:cNvPr id="179" name="Google Shape;179;p29"/>
          <p:cNvSpPr/>
          <p:nvPr/>
        </p:nvSpPr>
        <p:spPr>
          <a:xfrm>
            <a:off x="431575" y="1452000"/>
            <a:ext cx="834900" cy="346800"/>
          </a:xfrm>
          <a:prstGeom prst="rect">
            <a:avLst/>
          </a:prstGeom>
          <a:solidFill>
            <a:srgbClr val="9E9E9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SSSP</a:t>
            </a:r>
            <a:endParaRPr/>
          </a:p>
        </p:txBody>
      </p:sp>
      <p:cxnSp>
        <p:nvCxnSpPr>
          <p:cNvPr id="180" name="Google Shape;180;p29"/>
          <p:cNvCxnSpPr>
            <a:stCxn id="179" idx="3"/>
            <a:endCxn id="181" idx="1"/>
          </p:cNvCxnSpPr>
          <p:nvPr/>
        </p:nvCxnSpPr>
        <p:spPr>
          <a:xfrm>
            <a:off x="1266475" y="1625400"/>
            <a:ext cx="446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1" name="Google Shape;181;p29"/>
          <p:cNvSpPr/>
          <p:nvPr/>
        </p:nvSpPr>
        <p:spPr>
          <a:xfrm>
            <a:off x="1713111" y="1452000"/>
            <a:ext cx="834900" cy="346800"/>
          </a:xfrm>
          <a:prstGeom prst="rect">
            <a:avLst/>
          </a:prstGeom>
          <a:solidFill>
            <a:srgbClr val="9E9E9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3PA</a:t>
            </a:r>
            <a:endParaRPr/>
          </a:p>
        </p:txBody>
      </p:sp>
      <p:sp>
        <p:nvSpPr>
          <p:cNvPr id="182" name="Google Shape;182;p29"/>
          <p:cNvSpPr/>
          <p:nvPr/>
        </p:nvSpPr>
        <p:spPr>
          <a:xfrm>
            <a:off x="2994646" y="1452000"/>
            <a:ext cx="1135200" cy="346800"/>
          </a:xfrm>
          <a:prstGeom prst="rect">
            <a:avLst/>
          </a:prstGeom>
          <a:solidFill>
            <a:srgbClr val="9E9E9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Purchasing</a:t>
            </a:r>
            <a:endParaRPr/>
          </a:p>
        </p:txBody>
      </p:sp>
      <p:cxnSp>
        <p:nvCxnSpPr>
          <p:cNvPr id="183" name="Google Shape;183;p29"/>
          <p:cNvCxnSpPr>
            <a:stCxn id="181" idx="3"/>
            <a:endCxn id="182" idx="1"/>
          </p:cNvCxnSpPr>
          <p:nvPr/>
        </p:nvCxnSpPr>
        <p:spPr>
          <a:xfrm>
            <a:off x="2548011" y="1625400"/>
            <a:ext cx="446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0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Research processes at IU</a:t>
            </a:r>
            <a:endParaRPr/>
          </a:p>
        </p:txBody>
      </p:sp>
      <p:pic>
        <p:nvPicPr>
          <p:cNvPr id="189" name="Google Shape;18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5700" y="1320550"/>
            <a:ext cx="3714075" cy="371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1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Research processes at IU</a:t>
            </a:r>
            <a:endParaRPr/>
          </a:p>
        </p:txBody>
      </p:sp>
      <p:pic>
        <p:nvPicPr>
          <p:cNvPr id="195" name="Google Shape;19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5700" y="1320550"/>
            <a:ext cx="3714075" cy="3714075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31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does this pilot process for research &amp; health data differ from the standard 3PA?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Not requester-initiated &gt; Human Subjects Office sends information to Health Data Steward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Allows us to connect with researchers much earlier in the study startup process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High-touch approach improves communication and reduces delay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Agenda:</a:t>
            </a:r>
            <a:endParaRPr/>
          </a:p>
        </p:txBody>
      </p:sp>
      <p:sp>
        <p:nvSpPr>
          <p:cNvPr id="73" name="Google Shape;73;p14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Infrastructure &amp; the NIH Policy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</a:t>
            </a:r>
            <a:r>
              <a:rPr lang="en" sz="1800"/>
              <a:t>here we want to be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Where we actually are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Moving forward</a:t>
            </a:r>
            <a:endParaRPr sz="1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/>
          <p:nvPr>
            <p:ph idx="2" type="body"/>
          </p:nvPr>
        </p:nvSpPr>
        <p:spPr>
          <a:xfrm>
            <a:off x="4832400" y="1505700"/>
            <a:ext cx="3999900" cy="33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DMS </a:t>
            </a:r>
            <a:r>
              <a:rPr lang="en" sz="1600"/>
              <a:t>Implementation</a:t>
            </a:r>
            <a:endParaRPr sz="16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Notify service groups of awards and associated commitments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Make commitments more visible to PI (and Department Chairs, AD/VC for Research)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Provide customized action-oriented prompts when the </a:t>
            </a:r>
            <a:r>
              <a:rPr lang="en" sz="1400"/>
              <a:t>Notice of Award is received </a:t>
            </a:r>
            <a:endParaRPr sz="14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Match PID of DMS Plan associated with NoA to populate Denodo dashboard for services</a:t>
            </a:r>
            <a:endParaRPr sz="1200"/>
          </a:p>
        </p:txBody>
      </p:sp>
      <p:sp>
        <p:nvSpPr>
          <p:cNvPr id="202" name="Google Shape;202;p32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maDMPs at IU</a:t>
            </a:r>
            <a:endParaRPr/>
          </a:p>
        </p:txBody>
      </p:sp>
      <p:sp>
        <p:nvSpPr>
          <p:cNvPr id="203" name="Google Shape;203;p32"/>
          <p:cNvSpPr txBox="1"/>
          <p:nvPr>
            <p:ph idx="1" type="body"/>
          </p:nvPr>
        </p:nvSpPr>
        <p:spPr>
          <a:xfrm>
            <a:off x="311700" y="1505700"/>
            <a:ext cx="3999900" cy="324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DMS </a:t>
            </a:r>
            <a:r>
              <a:rPr lang="en" sz="1600"/>
              <a:t>Planning</a:t>
            </a:r>
            <a:endParaRPr sz="16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Assign PID to DMS Plans in FireForm</a:t>
            </a:r>
            <a:endParaRPr sz="14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Integrate PI ORCID</a:t>
            </a:r>
            <a:endParaRPr sz="12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200"/>
              <a:t>Integrate ROR</a:t>
            </a:r>
            <a:endParaRPr sz="12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Routing draft DMP to appropriate service groups for review &amp; support (upon request)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Notify service groups of potential users &amp; use cases to support more accurate long-term planning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Where we actually are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4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IUSM DMP 2020-2022</a:t>
            </a:r>
            <a:endParaRPr/>
          </a:p>
        </p:txBody>
      </p:sp>
      <p:pic>
        <p:nvPicPr>
          <p:cNvPr id="214" name="Google Shape;214;p34"/>
          <p:cNvPicPr preferRelativeResize="0"/>
          <p:nvPr/>
        </p:nvPicPr>
        <p:blipFill rotWithShape="1">
          <a:blip r:embed="rId3">
            <a:alphaModFix/>
          </a:blip>
          <a:srcRect b="40696" l="1873" r="4458" t="21621"/>
          <a:stretch/>
        </p:blipFill>
        <p:spPr>
          <a:xfrm>
            <a:off x="4734500" y="2921950"/>
            <a:ext cx="4295524" cy="209094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215" name="Google Shape;215;p34"/>
          <p:cNvPicPr preferRelativeResize="0"/>
          <p:nvPr/>
        </p:nvPicPr>
        <p:blipFill rotWithShape="1">
          <a:blip r:embed="rId4">
            <a:alphaModFix/>
          </a:blip>
          <a:srcRect b="31731" l="2328" r="3792" t="29112"/>
          <a:stretch/>
        </p:blipFill>
        <p:spPr>
          <a:xfrm>
            <a:off x="156075" y="1529000"/>
            <a:ext cx="4477850" cy="225992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IUSM DMP 2020-2022</a:t>
            </a:r>
            <a:endParaRPr/>
          </a:p>
        </p:txBody>
      </p:sp>
      <p:pic>
        <p:nvPicPr>
          <p:cNvPr id="221" name="Google Shape;221;p35"/>
          <p:cNvPicPr preferRelativeResize="0"/>
          <p:nvPr/>
        </p:nvPicPr>
        <p:blipFill rotWithShape="1">
          <a:blip r:embed="rId3">
            <a:alphaModFix/>
          </a:blip>
          <a:srcRect b="24842" l="2809" r="3836" t="15151"/>
          <a:stretch/>
        </p:blipFill>
        <p:spPr>
          <a:xfrm>
            <a:off x="2174100" y="1337175"/>
            <a:ext cx="4795800" cy="373007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maDMPs in order to…</a:t>
            </a:r>
            <a:endParaRPr/>
          </a:p>
        </p:txBody>
      </p:sp>
      <p:sp>
        <p:nvSpPr>
          <p:cNvPr id="227" name="Google Shape;227;p36"/>
          <p:cNvSpPr txBox="1"/>
          <p:nvPr>
            <p:ph idx="4294967295" type="body"/>
          </p:nvPr>
        </p:nvSpPr>
        <p:spPr>
          <a:xfrm>
            <a:off x="311725" y="1817500"/>
            <a:ext cx="8520600" cy="271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Refer </a:t>
            </a:r>
            <a:r>
              <a:rPr lang="en" sz="1600"/>
              <a:t>researchers to appropriate support services in a consistent, timely, and efficient way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/>
              <a:t>Provide researchers with information they need to be successful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/>
              <a:t>Enable service providers to learn from information provided in the DMS plans</a:t>
            </a:r>
            <a:endParaRPr sz="16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7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IU NIH DMS 2023 and beyond</a:t>
            </a:r>
            <a:endParaRPr/>
          </a:p>
        </p:txBody>
      </p:sp>
      <p:graphicFrame>
        <p:nvGraphicFramePr>
          <p:cNvPr id="233" name="Google Shape;233;p37"/>
          <p:cNvGraphicFramePr/>
          <p:nvPr/>
        </p:nvGraphicFramePr>
        <p:xfrm>
          <a:off x="571525" y="16584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{562949F7-C411-4152-82A7-00B998580DE7}</a:tableStyleId>
              </a:tblPr>
              <a:tblGrid>
                <a:gridCol w="4833075"/>
                <a:gridCol w="3167925"/>
              </a:tblGrid>
              <a:tr h="485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Roboto"/>
                          <a:ea typeface="Roboto"/>
                          <a:cs typeface="Roboto"/>
                          <a:sym typeface="Roboto"/>
                        </a:rPr>
                        <a:t>Free text fields</a:t>
                      </a:r>
                      <a:endParaRPr b="1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Roboto"/>
                          <a:ea typeface="Roboto"/>
                          <a:cs typeface="Roboto"/>
                          <a:sym typeface="Roboto"/>
                        </a:rPr>
                        <a:t>Structured fields</a:t>
                      </a:r>
                      <a:endParaRPr b="1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</a:tr>
              <a:tr h="833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300">
                          <a:latin typeface="Roboto Medium"/>
                          <a:ea typeface="Roboto Medium"/>
                          <a:cs typeface="Roboto Medium"/>
                          <a:sym typeface="Roboto Medium"/>
                        </a:rPr>
                        <a:t>Data type</a:t>
                      </a:r>
                      <a:r>
                        <a:rPr lang="en" sz="1300">
                          <a:latin typeface="Roboto"/>
                          <a:ea typeface="Roboto"/>
                          <a:cs typeface="Roboto"/>
                          <a:sym typeface="Roboto"/>
                        </a:rPr>
                        <a:t> - general summary of the types and estimated amount of scientific data to be generated and/or used</a:t>
                      </a:r>
                      <a:endParaRPr sz="13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Roboto"/>
                          <a:ea typeface="Roboto"/>
                          <a:cs typeface="Roboto"/>
                          <a:sym typeface="Roboto"/>
                        </a:rPr>
                        <a:t>If IU Data Storage platforms selected &gt; push DMS Plan to appropriate service lead upon Notice of Award</a:t>
                      </a:r>
                      <a:endParaRPr sz="13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</a:tr>
              <a:tr h="8613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300">
                          <a:latin typeface="Roboto Medium"/>
                          <a:ea typeface="Roboto Medium"/>
                          <a:cs typeface="Roboto Medium"/>
                          <a:sym typeface="Roboto Medium"/>
                        </a:rPr>
                        <a:t>Data Preservation, Access, and Associated Timelines</a:t>
                      </a:r>
                      <a:r>
                        <a:rPr lang="en" sz="1300">
                          <a:latin typeface="Roboto"/>
                          <a:ea typeface="Roboto"/>
                          <a:cs typeface="Roboto"/>
                          <a:sym typeface="Roboto"/>
                        </a:rPr>
                        <a:t> - name of the repository(ies), how data will be findable &amp; identifiable, when data will be made available</a:t>
                      </a:r>
                      <a:endParaRPr sz="13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Roboto"/>
                          <a:ea typeface="Roboto"/>
                          <a:cs typeface="Roboto"/>
                          <a:sym typeface="Roboto"/>
                        </a:rPr>
                        <a:t>If review is requested </a:t>
                      </a:r>
                      <a:r>
                        <a:rPr lang="en" sz="1300">
                          <a:latin typeface="Roboto"/>
                          <a:ea typeface="Roboto"/>
                          <a:cs typeface="Roboto"/>
                          <a:sym typeface="Roboto"/>
                        </a:rPr>
                        <a:t>&gt; push DMS Plan for review by campus data librarian</a:t>
                      </a:r>
                      <a:endParaRPr sz="13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</a:tr>
              <a:tr h="892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300">
                          <a:latin typeface="Roboto Medium"/>
                          <a:ea typeface="Roboto Medium"/>
                          <a:cs typeface="Roboto Medium"/>
                          <a:sym typeface="Roboto Medium"/>
                        </a:rPr>
                        <a:t>Access, Distribution, or Reuse Considerations</a:t>
                      </a:r>
                      <a:r>
                        <a:rPr lang="en" sz="1300">
                          <a:latin typeface="Roboto"/>
                          <a:ea typeface="Roboto"/>
                          <a:cs typeface="Roboto"/>
                          <a:sym typeface="Roboto"/>
                        </a:rPr>
                        <a:t> - Describe any applicable factors affecting subsequent access, distribution, or reuse of scientific data &amp; whether access will be controlled</a:t>
                      </a:r>
                      <a:endParaRPr sz="13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Roboto"/>
                          <a:ea typeface="Roboto"/>
                          <a:cs typeface="Roboto"/>
                          <a:sym typeface="Roboto"/>
                        </a:rPr>
                        <a:t>Create Denodo dashboard accessible to HSO, ORA Research Contracting team, General Counsel, Data Stewards, ICO</a:t>
                      </a:r>
                      <a:endParaRPr sz="13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8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Where NYU Langone is Now</a:t>
            </a:r>
            <a:endParaRPr/>
          </a:p>
        </p:txBody>
      </p:sp>
      <p:sp>
        <p:nvSpPr>
          <p:cNvPr id="239" name="Google Shape;239;p38"/>
          <p:cNvSpPr txBox="1"/>
          <p:nvPr>
            <p:ph idx="1" type="body"/>
          </p:nvPr>
        </p:nvSpPr>
        <p:spPr>
          <a:xfrm>
            <a:off x="311700" y="1429500"/>
            <a:ext cx="85206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8"/>
              <a:t>Building the team </a:t>
            </a:r>
            <a:endParaRPr b="1" sz="1408"/>
          </a:p>
          <a:p>
            <a:pPr indent="-318015" lvl="0" marL="457200" rtl="0" algn="l">
              <a:spcBef>
                <a:spcPts val="1200"/>
              </a:spcBef>
              <a:spcAft>
                <a:spcPts val="0"/>
              </a:spcAft>
              <a:buSzPts val="1408"/>
              <a:buChar char="●"/>
            </a:pPr>
            <a:r>
              <a:rPr lang="en" sz="1408"/>
              <a:t>Coordinating across many departments including: Office of Science and Research, Legal, </a:t>
            </a:r>
            <a:r>
              <a:rPr lang="en" sz="1408"/>
              <a:t>Research</a:t>
            </a:r>
            <a:r>
              <a:rPr lang="en" sz="1408"/>
              <a:t> IT, Compliance, Sponsored Programs Administration, Informatics, and the Cores</a:t>
            </a:r>
            <a:endParaRPr sz="1408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9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Where NYU Langone is Now</a:t>
            </a:r>
            <a:endParaRPr/>
          </a:p>
        </p:txBody>
      </p:sp>
      <p:sp>
        <p:nvSpPr>
          <p:cNvPr id="245" name="Google Shape;245;p39"/>
          <p:cNvSpPr txBox="1"/>
          <p:nvPr>
            <p:ph idx="1" type="body"/>
          </p:nvPr>
        </p:nvSpPr>
        <p:spPr>
          <a:xfrm>
            <a:off x="311700" y="1429500"/>
            <a:ext cx="85206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8"/>
              <a:t>Building the team </a:t>
            </a:r>
            <a:endParaRPr b="1" sz="1408"/>
          </a:p>
          <a:p>
            <a:pPr indent="-318015" lvl="0" marL="457200" rtl="0" algn="l">
              <a:spcBef>
                <a:spcPts val="1200"/>
              </a:spcBef>
              <a:spcAft>
                <a:spcPts val="0"/>
              </a:spcAft>
              <a:buSzPts val="1408"/>
              <a:buChar char="●"/>
            </a:pPr>
            <a:r>
              <a:rPr lang="en" sz="1408"/>
              <a:t>Coordinating across many departments including: Office of Science and Research, Legal, Research IT, Compliance, Sponsored Programs Administration, Informatics, and the Cores</a:t>
            </a:r>
            <a:endParaRPr sz="1408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408"/>
              <a:t>Assessing what to make machine actionable first </a:t>
            </a:r>
            <a:endParaRPr b="1" sz="1408"/>
          </a:p>
          <a:p>
            <a:pPr indent="-318015" lvl="0" marL="457200" rtl="0" algn="l">
              <a:spcBef>
                <a:spcPts val="1200"/>
              </a:spcBef>
              <a:spcAft>
                <a:spcPts val="0"/>
              </a:spcAft>
              <a:buSzPts val="1408"/>
              <a:buChar char="●"/>
            </a:pPr>
            <a:r>
              <a:rPr lang="en" sz="1408"/>
              <a:t>Systems currently under consideration include: Research IT request forms; Repository submission support through the library; Cores systems used for things like requesting EHR data, requesting slide images, etc </a:t>
            </a:r>
            <a:endParaRPr sz="1408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0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Where NYU Langone is Now</a:t>
            </a:r>
            <a:endParaRPr/>
          </a:p>
        </p:txBody>
      </p:sp>
      <p:sp>
        <p:nvSpPr>
          <p:cNvPr id="251" name="Google Shape;251;p40"/>
          <p:cNvSpPr txBox="1"/>
          <p:nvPr>
            <p:ph idx="1" type="body"/>
          </p:nvPr>
        </p:nvSpPr>
        <p:spPr>
          <a:xfrm>
            <a:off x="311700" y="1429500"/>
            <a:ext cx="85206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8"/>
              <a:t>Building the team </a:t>
            </a:r>
            <a:endParaRPr b="1" sz="1408"/>
          </a:p>
          <a:p>
            <a:pPr indent="-318015" lvl="0" marL="457200" rtl="0" algn="l">
              <a:spcBef>
                <a:spcPts val="1200"/>
              </a:spcBef>
              <a:spcAft>
                <a:spcPts val="0"/>
              </a:spcAft>
              <a:buSzPts val="1408"/>
              <a:buChar char="●"/>
            </a:pPr>
            <a:r>
              <a:rPr lang="en" sz="1408"/>
              <a:t>Coordinating across many departments including: Office of Science and Research, Legal, Research IT, Compliance, Sponsored Programs Administration, Informatics, and the Cores</a:t>
            </a:r>
            <a:endParaRPr sz="1408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408"/>
              <a:t>Assessing what to make machine actionable first </a:t>
            </a:r>
            <a:endParaRPr b="1" sz="1408"/>
          </a:p>
          <a:p>
            <a:pPr indent="-318015" lvl="0" marL="457200" rtl="0" algn="l">
              <a:spcBef>
                <a:spcPts val="1200"/>
              </a:spcBef>
              <a:spcAft>
                <a:spcPts val="0"/>
              </a:spcAft>
              <a:buSzPts val="1408"/>
              <a:buChar char="●"/>
            </a:pPr>
            <a:r>
              <a:rPr lang="en" sz="1408"/>
              <a:t>Systems currently under consideration include: Research IT request forms; Grant submission system; Cores systems used for things like requesting EHR data, requesting slide images, etc </a:t>
            </a:r>
            <a:endParaRPr sz="1408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408"/>
              <a:t>Developing guidance alongside infrastructure issues </a:t>
            </a:r>
            <a:endParaRPr sz="1408"/>
          </a:p>
          <a:p>
            <a:pPr indent="-318015" lvl="0" marL="457200" rtl="0" algn="l">
              <a:spcBef>
                <a:spcPts val="1200"/>
              </a:spcBef>
              <a:spcAft>
                <a:spcPts val="0"/>
              </a:spcAft>
              <a:buSzPts val="1408"/>
              <a:buChar char="●"/>
            </a:pPr>
            <a:r>
              <a:rPr lang="en" sz="1408"/>
              <a:t>Generating guidance (in the shape of interactive decision trees) to help researchers better choose repositories and data analysis tools </a:t>
            </a:r>
            <a:endParaRPr sz="1408"/>
          </a:p>
          <a:p>
            <a:pPr indent="-318015" lvl="0" marL="457200" rtl="0" algn="l">
              <a:spcBef>
                <a:spcPts val="0"/>
              </a:spcBef>
              <a:spcAft>
                <a:spcPts val="0"/>
              </a:spcAft>
              <a:buSzPts val="1408"/>
              <a:buChar char="●"/>
            </a:pPr>
            <a:r>
              <a:rPr lang="en" sz="1408"/>
              <a:t>Working with our institutions Cores to develop guidance that mirrors their pre-</a:t>
            </a:r>
            <a:r>
              <a:rPr lang="en" sz="1408"/>
              <a:t>existing</a:t>
            </a:r>
            <a:r>
              <a:rPr lang="en" sz="1408"/>
              <a:t> data management protocols</a:t>
            </a:r>
            <a:endParaRPr sz="1408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1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Moving Forward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infrastructure? </a:t>
            </a:r>
            <a:endParaRPr/>
          </a:p>
        </p:txBody>
      </p:sp>
      <p:sp>
        <p:nvSpPr>
          <p:cNvPr id="79" name="Google Shape;79;p15"/>
          <p:cNvSpPr txBox="1"/>
          <p:nvPr>
            <p:ph idx="1" type="body"/>
          </p:nvPr>
        </p:nvSpPr>
        <p:spPr>
          <a:xfrm>
            <a:off x="311700" y="1353300"/>
            <a:ext cx="8520600" cy="34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Series of complex and interrelated systems (e.g., physical,  technological, economic, etc) that support human activities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Example: Research infrastructure can include things like lab space, e-lab notebooks, grant application platforms, etc. </a:t>
            </a:r>
            <a:endParaRPr sz="1800"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42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Moving Forward</a:t>
            </a:r>
            <a:endParaRPr/>
          </a:p>
        </p:txBody>
      </p:sp>
      <p:sp>
        <p:nvSpPr>
          <p:cNvPr id="262" name="Google Shape;262;p42"/>
          <p:cNvSpPr txBox="1"/>
          <p:nvPr>
            <p:ph idx="1" type="body"/>
          </p:nvPr>
        </p:nvSpPr>
        <p:spPr>
          <a:xfrm>
            <a:off x="311700" y="1263625"/>
            <a:ext cx="8311200" cy="36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/>
              <a:t>Key Points:</a:t>
            </a:r>
            <a:endParaRPr b="1" sz="14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Never let a good crisis go to waste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Aim for partially machine actionable (“pamaDMP”) and expand as it is proven helpful 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Intermittent evaluation and strategy adjustment will (probably) prove crucial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Consider how legacy systems can talk to new systems 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One system seems implausible; interoperability remains ambitious but perhaps attainable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Understand that inefficiencies sometimes have their own benefits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Leverage the work done by the larger community (e.g., DMPTool) to serve your institution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Create space for innovation and experimentation moving forward 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3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Moving Forward</a:t>
            </a:r>
            <a:endParaRPr/>
          </a:p>
        </p:txBody>
      </p:sp>
      <p:sp>
        <p:nvSpPr>
          <p:cNvPr id="268" name="Google Shape;268;p43"/>
          <p:cNvSpPr txBox="1"/>
          <p:nvPr>
            <p:ph idx="1" type="body"/>
          </p:nvPr>
        </p:nvSpPr>
        <p:spPr>
          <a:xfrm>
            <a:off x="311700" y="1263625"/>
            <a:ext cx="8311200" cy="36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/>
              <a:t>Key Points:</a:t>
            </a:r>
            <a:endParaRPr b="1" sz="14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Never let a good crisis go to waste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Aim for partially machine actionable (“pamaDMP”) and expand as it is proven helpful 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Intermittent evaluation and strategy adjustment will (probably) prove crucial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Consider how legacy systems can talk to new systems 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One system seems implausible; interoperability remains ambitious but perhaps attainable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Understand that inefficiencies sometimes have their own benefits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Leverage the work done by the larger community (e.g., DMPTool) to serve your institution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Create space for innovation and experimentation moving forward 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400"/>
              <a:t>Possible space for NLP and further experimentation: </a:t>
            </a:r>
            <a:endParaRPr b="1" sz="14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 ‘corpus’ of DMPs from funded NIH projects would provide could provide us with an extensive resource to learn more about our researchers and experiment on ways to further automate institutional processes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4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</a:t>
            </a:r>
            <a:endParaRPr/>
          </a:p>
        </p:txBody>
      </p:sp>
      <p:sp>
        <p:nvSpPr>
          <p:cNvPr id="274" name="Google Shape;274;p44"/>
          <p:cNvSpPr txBox="1"/>
          <p:nvPr>
            <p:ph idx="1" type="body"/>
          </p:nvPr>
        </p:nvSpPr>
        <p:spPr>
          <a:xfrm>
            <a:off x="311700" y="1505700"/>
            <a:ext cx="8520600" cy="355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/>
          </a:bodyPr>
          <a:lstStyle/>
          <a:p>
            <a:pPr indent="-32035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700"/>
              <a:t>Do you have clarifying questions about maDMPs? </a:t>
            </a:r>
            <a:endParaRPr sz="1700"/>
          </a:p>
          <a:p>
            <a:pPr indent="-320357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" sz="1700"/>
              <a:t>Do you have questions about our visions for maDMPs? </a:t>
            </a:r>
            <a:endParaRPr sz="1700"/>
          </a:p>
          <a:p>
            <a:pPr indent="-320357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" sz="1700"/>
              <a:t>Do you have questions about the ongoing processes for implementation at our institution?</a:t>
            </a:r>
            <a:endParaRPr sz="17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 sz="17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700"/>
              <a:t>Questions to consider at your own institutions:</a:t>
            </a:r>
            <a:endParaRPr b="1" sz="1700"/>
          </a:p>
          <a:p>
            <a:pPr indent="-32035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 sz="1700"/>
              <a:t>What are communication challenges that you may be able to address is maDMPs? </a:t>
            </a:r>
            <a:endParaRPr sz="1700"/>
          </a:p>
          <a:p>
            <a:pPr indent="-320357" lvl="0" marL="457200" rtl="0" algn="l">
              <a:spcBef>
                <a:spcPts val="1000"/>
              </a:spcBef>
              <a:spcAft>
                <a:spcPts val="0"/>
              </a:spcAft>
              <a:buSzPct val="100000"/>
              <a:buChar char="●"/>
            </a:pPr>
            <a:r>
              <a:rPr lang="en" sz="1700"/>
              <a:t>What are some pre-existing systems at your institution that you may be able to leverage (e.g., grants application systems) </a:t>
            </a:r>
            <a:endParaRPr sz="1500"/>
          </a:p>
          <a:p>
            <a:pPr indent="-320357" lvl="0" marL="457200" rtl="0" algn="l">
              <a:spcBef>
                <a:spcPts val="1000"/>
              </a:spcBef>
              <a:spcAft>
                <a:spcPts val="1000"/>
              </a:spcAft>
              <a:buSzPct val="100000"/>
              <a:buChar char="●"/>
            </a:pPr>
            <a:r>
              <a:rPr lang="en" sz="1700"/>
              <a:t>Who else at your institution supports researchers/proposals and could be helped by a maDMP?</a:t>
            </a:r>
            <a:endParaRPr sz="17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infrastructure? </a:t>
            </a:r>
            <a:endParaRPr/>
          </a:p>
        </p:txBody>
      </p:sp>
      <p:sp>
        <p:nvSpPr>
          <p:cNvPr id="85" name="Google Shape;85;p16"/>
          <p:cNvSpPr txBox="1"/>
          <p:nvPr>
            <p:ph idx="1" type="body"/>
          </p:nvPr>
        </p:nvSpPr>
        <p:spPr>
          <a:xfrm>
            <a:off x="311700" y="1353300"/>
            <a:ext cx="8520600" cy="34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Series of complex and interrelated systems (e.g., physical,  technological, economic, etc) that support human activities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Example: Research infrastructure can include things like lab space, e-lab notebooks, grant application platforms, etc.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Easy to ignore when it is working well; impossible to ignore when it is working poorly 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Example: You drive to work everyday but don’t notice the road unless there is a big pothole in it.</a:t>
            </a:r>
            <a:endParaRPr sz="1800"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infrastructure? </a:t>
            </a:r>
            <a:endParaRPr/>
          </a:p>
        </p:txBody>
      </p:sp>
      <p:sp>
        <p:nvSpPr>
          <p:cNvPr id="91" name="Google Shape;91;p17"/>
          <p:cNvSpPr txBox="1"/>
          <p:nvPr>
            <p:ph idx="1" type="body"/>
          </p:nvPr>
        </p:nvSpPr>
        <p:spPr>
          <a:xfrm>
            <a:off x="311700" y="1353300"/>
            <a:ext cx="8520600" cy="34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Series of complex and interrelated systems (e.g., physical,  technological, economic, etc) that support human activities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Example: Research infrastructure can include things like lab space, e-lab notebooks, grant application platforms, etc.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Easy to ignore when it is working well; impossible to ignore when it is working poorly 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Example: You drive to work everyday but don’t notice the road unless there is a big pothole in it.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Infrastructure impacts communities as well as individuals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Example: A closed road keeps you from traveling easily, as well as your neighbors 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Infrastructure and the NIH Policy </a:t>
            </a:r>
            <a:endParaRPr/>
          </a:p>
        </p:txBody>
      </p:sp>
      <p:sp>
        <p:nvSpPr>
          <p:cNvPr id="97" name="Google Shape;97;p18"/>
          <p:cNvSpPr txBox="1"/>
          <p:nvPr>
            <p:ph idx="1" type="body"/>
          </p:nvPr>
        </p:nvSpPr>
        <p:spPr>
          <a:xfrm>
            <a:off x="311700" y="1353300"/>
            <a:ext cx="85206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Infrastructure </a:t>
            </a:r>
            <a:r>
              <a:rPr b="1" lang="en" sz="1600"/>
              <a:t>relevant to the NIH Policy: </a:t>
            </a:r>
            <a:endParaRPr b="1"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Data repositories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Data standards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Persistent identifiers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Institutional grant support systems 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DMP creation support systems (DMPTool) 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Infrastructure and the NIH Policy </a:t>
            </a:r>
            <a:endParaRPr/>
          </a:p>
        </p:txBody>
      </p:sp>
      <p:sp>
        <p:nvSpPr>
          <p:cNvPr id="103" name="Google Shape;103;p19"/>
          <p:cNvSpPr txBox="1"/>
          <p:nvPr>
            <p:ph idx="1" type="body"/>
          </p:nvPr>
        </p:nvSpPr>
        <p:spPr>
          <a:xfrm>
            <a:off x="311700" y="1353300"/>
            <a:ext cx="85206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Infrastructure relevant to the NIH Policy: </a:t>
            </a:r>
            <a:endParaRPr b="1"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Data repositories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Data standards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Persistent identifiers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Institutional grant support systems 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DMP creation support systems (DMPTool) 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600"/>
              <a:t>This infrastructure is: </a:t>
            </a:r>
            <a:endParaRPr b="1"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Built by different stakeholders (universities and research institutions, third parties, NIH)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Addressing different needs (e.g., exchange of data vs. long-term storage of data)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At different levels of ‘completeness’ </a:t>
            </a:r>
            <a:endParaRPr sz="1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Infrastructure and the NIH Policy  cont’d</a:t>
            </a:r>
            <a:endParaRPr/>
          </a:p>
        </p:txBody>
      </p:sp>
      <p:sp>
        <p:nvSpPr>
          <p:cNvPr id="109" name="Google Shape;109;p20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What we are going to focus on today: </a:t>
            </a:r>
            <a:endParaRPr b="1" sz="1600"/>
          </a:p>
          <a:p>
            <a:pPr indent="-330200" lvl="0" marL="457200" rtl="0" algn="l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Machine Actionable Data Management Plans (maDMPs)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600"/>
              <a:t>Why? </a:t>
            </a:r>
            <a:endParaRPr b="1" sz="1600"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 sz="1600"/>
              <a:t>maDMPs could help tie these diverse systems together to help researchers navigate the rather complex data and research ecosystem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maDMPs </a:t>
            </a:r>
            <a:endParaRPr/>
          </a:p>
        </p:txBody>
      </p:sp>
      <p:sp>
        <p:nvSpPr>
          <p:cNvPr id="115" name="Google Shape;115;p21"/>
          <p:cNvSpPr txBox="1"/>
          <p:nvPr>
            <p:ph idx="1" type="body"/>
          </p:nvPr>
        </p:nvSpPr>
        <p:spPr>
          <a:xfrm>
            <a:off x="311725" y="1307475"/>
            <a:ext cx="8657100" cy="327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/>
              <a:t>maDMP is a conceptual framework that turns DMPs from free text, static documents into machine actionable information. </a:t>
            </a:r>
            <a:endParaRPr b="1"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It leverages tools like unique identifies (e.g., ORCID id’s), common data models (</a:t>
            </a:r>
            <a:r>
              <a:rPr lang="en" sz="1700" u="sng">
                <a:solidFill>
                  <a:schemeClr val="hlink"/>
                </a:solidFill>
                <a:hlinkClick r:id="rId3"/>
              </a:rPr>
              <a:t>RDA DMP Common Standard for maDMP</a:t>
            </a:r>
            <a:r>
              <a:rPr lang="en" sz="1700"/>
              <a:t>) and controlled vocabularies to more readily exchange information in a DMP across the diverse systems that constitute our research data infrastructure. It can help:</a:t>
            </a:r>
            <a:endParaRPr sz="1700"/>
          </a:p>
          <a:p>
            <a:pPr indent="-328453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700"/>
              <a:t>Better guide researchers through different tools and services they rely on</a:t>
            </a:r>
            <a:endParaRPr sz="1700"/>
          </a:p>
          <a:p>
            <a:pPr indent="-328453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700"/>
              <a:t>Better track data provenance, attribution, and publication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7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7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