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1" r:id="rId3"/>
    <p:sldId id="283" r:id="rId4"/>
    <p:sldId id="284" r:id="rId5"/>
    <p:sldId id="259" r:id="rId6"/>
    <p:sldId id="258" r:id="rId7"/>
    <p:sldId id="260" r:id="rId8"/>
    <p:sldId id="273" r:id="rId9"/>
    <p:sldId id="279" r:id="rId10"/>
    <p:sldId id="275" r:id="rId11"/>
    <p:sldId id="280" r:id="rId12"/>
    <p:sldId id="281" r:id="rId13"/>
    <p:sldId id="287" r:id="rId14"/>
    <p:sldId id="288" r:id="rId15"/>
    <p:sldId id="264" r:id="rId16"/>
    <p:sldId id="270" r:id="rId17"/>
    <p:sldId id="269" r:id="rId18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1" autoAdjust="0"/>
    <p:restoredTop sz="72890" autoAdjust="0"/>
  </p:normalViewPr>
  <p:slideViewPr>
    <p:cSldViewPr snapToGrid="0" showGuides="1">
      <p:cViewPr varScale="1">
        <p:scale>
          <a:sx n="50" d="100"/>
          <a:sy n="50" d="100"/>
        </p:scale>
        <p:origin x="-1372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E8144-FCBC-4E21-BA63-4A9C6B29BEE1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72158-85C0-4955-B182-B800A2A5D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10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09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53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8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448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4300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94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145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266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465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02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061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96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99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99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99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333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72158-85C0-4955-B182-B800A2A5DB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91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19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555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02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87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92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3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44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70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183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65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51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8522E-FC3E-45B2-AEAC-9D6DF4BA3F53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FAA38-BC91-4DDD-9FA5-7D94DDCD2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3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ongkiat.com/blog/35-lego-mega-constructions-you-probably-havent-seen-before/" TargetMode="External"/><Relationship Id="rId3" Type="http://schemas.openxmlformats.org/officeDocument/2006/relationships/hyperlink" Target="http://dspacecris.eurocris.org/bitstream/11366/320/1/Keynote_WF1_Ashley_CRIS2014.pdf" TargetMode="External"/><Relationship Id="rId7" Type="http://schemas.openxmlformats.org/officeDocument/2006/relationships/hyperlink" Target="http://dad-camp.com/survive-the-worldwide-lego-shortag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familyfuncalgary.com/a-family-fun-visit-to-lego-kidsfest-in-calgary/" TargetMode="External"/><Relationship Id="rId5" Type="http://schemas.openxmlformats.org/officeDocument/2006/relationships/hyperlink" Target="http://www.slideshare.net/kuonen/a-statisticians-big-tent-view-on-big-data-and-data-science-version-8" TargetMode="External"/><Relationship Id="rId4" Type="http://schemas.openxmlformats.org/officeDocument/2006/relationships/hyperlink" Target="http://www.slideshare.net/larsga/introduction-to-big-datamachine-learning?qid=504198c7-51c3-4ca0-be80-d99b048e3fea&amp;v=qf1&amp;b=&amp;from_search=12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hcoates@iupui.edu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lideshare.net/goldenphizzwizards" TargetMode="External"/><Relationship Id="rId5" Type="http://schemas.openxmlformats.org/officeDocument/2006/relationships/hyperlink" Target="http://coateshl.wordpress.com/" TargetMode="External"/><Relationship Id="rId4" Type="http://schemas.openxmlformats.org/officeDocument/2006/relationships/hyperlink" Target="http://www2.ulib.iupui.edu/digitalscholarship/dataservice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king.harvard.edu/publications/parable-Google-Flu%C2%A0Traps-Big-Data-Analysis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://bits.blogs.nytimes.com/2014/03/28/google-flu-trends-the-limits-of-big-data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uffingtonpost.com/2014/03/16/google-flu-trends_n_4976372.html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king.harvard.edu/publications/parable-Google-Flu%C2%A0Traps-Big-Data-Analysis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hyperlink" Target="http://time.com/23782/google-flu-trends-big-data-problems/" TargetMode="External"/><Relationship Id="rId4" Type="http://schemas.openxmlformats.org/officeDocument/2006/relationships/hyperlink" Target="http://bits.blogs.nytimes.com/2014/03/28/google-flu-trends-the-limits-of-big-data/" TargetMode="Externa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4942" y="6063105"/>
            <a:ext cx="4945543" cy="43884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Heather Coates  |        </a:t>
            </a:r>
            <a:r>
              <a:rPr lang="en-US" sz="2000" dirty="0" smtClean="0"/>
              <a:t>@</a:t>
            </a:r>
            <a:r>
              <a:rPr lang="en-US" sz="2000" dirty="0" err="1" smtClean="0"/>
              <a:t>IandPangurBan</a:t>
            </a:r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042" y="5636312"/>
            <a:ext cx="4074695" cy="92851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66800" y="1332844"/>
            <a:ext cx="10058400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Big Data</a:t>
            </a:r>
            <a:endParaRPr lang="en-US" sz="13800" b="1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8" name="Picture 2" descr="https://g.twimg.com/Twitter_logo_blu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971" y="6100570"/>
            <a:ext cx="334730" cy="272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19300" y="42799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Midwest Medical Library Association 2015</a:t>
            </a:r>
          </a:p>
          <a:p>
            <a:pPr algn="ctr"/>
            <a:r>
              <a:rPr lang="en-US" sz="2800" dirty="0" smtClean="0"/>
              <a:t>Louisville, KY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1347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298" y="44585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Enabling reuse requires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2298" y="1292152"/>
            <a:ext cx="5394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Planning – from the inception of the project</a:t>
            </a:r>
          </a:p>
          <a:p>
            <a:pPr marL="228600" lvl="1"/>
            <a:endParaRPr lang="en-US" sz="2000" dirty="0">
              <a:solidFill>
                <a:srgbClr val="00B0F0"/>
              </a:solidFill>
            </a:endParaRPr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Incentives – provide data for recognition</a:t>
            </a:r>
          </a:p>
          <a:p>
            <a:pPr marL="228600" lvl="1"/>
            <a:endParaRPr lang="en-US" sz="2000" dirty="0">
              <a:solidFill>
                <a:srgbClr val="00B0F0"/>
              </a:solidFill>
            </a:endParaRPr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Licensing – communicate what is allowed</a:t>
            </a:r>
          </a:p>
          <a:p>
            <a:pPr marL="228600" lvl="1"/>
            <a:endParaRPr lang="en-US" sz="2000" dirty="0">
              <a:solidFill>
                <a:srgbClr val="00B0F0"/>
              </a:solidFill>
            </a:endParaRPr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Description – enable discovery through metadata</a:t>
            </a:r>
          </a:p>
          <a:p>
            <a:pPr marL="228600" lvl="1"/>
            <a:endParaRPr lang="en-US" sz="2000" dirty="0" smtClean="0">
              <a:solidFill>
                <a:srgbClr val="00B0F0"/>
              </a:solidFill>
            </a:endParaRPr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Persistent identifiers – for tracking</a:t>
            </a:r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/>
            </a:r>
            <a:br>
              <a:rPr lang="en-US" sz="2000" dirty="0" smtClean="0">
                <a:solidFill>
                  <a:srgbClr val="00B0F0"/>
                </a:solidFill>
              </a:rPr>
            </a:br>
            <a:r>
              <a:rPr lang="en-US" sz="2000" dirty="0" smtClean="0">
                <a:solidFill>
                  <a:srgbClr val="00B0F0"/>
                </a:solidFill>
              </a:rPr>
              <a:t>Interoperability – enabled by standards applied to the procedures, data, documentation, &amp; metadata</a:t>
            </a:r>
          </a:p>
          <a:p>
            <a:pPr marL="228600" lvl="1"/>
            <a:endParaRPr lang="en-US" sz="2000" dirty="0">
              <a:solidFill>
                <a:srgbClr val="00B0F0"/>
              </a:solidFill>
            </a:endParaRPr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Access – accessibility &amp; long-term preservation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43472" y="445850"/>
            <a:ext cx="525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Management &amp; curation services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06312" y="1350493"/>
            <a:ext cx="5394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Training</a:t>
            </a:r>
            <a:endParaRPr lang="en-US" sz="2000" dirty="0">
              <a:solidFill>
                <a:srgbClr val="00B0F0"/>
              </a:solidFill>
            </a:endParaRP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F0"/>
                </a:solidFill>
              </a:rPr>
              <a:t>Meeting </a:t>
            </a:r>
            <a:r>
              <a:rPr lang="en-US" sz="2000" dirty="0" smtClean="0">
                <a:solidFill>
                  <a:srgbClr val="00B0F0"/>
                </a:solidFill>
              </a:rPr>
              <a:t>DMP requirements</a:t>
            </a:r>
            <a:endParaRPr lang="en-US" sz="2000" dirty="0">
              <a:solidFill>
                <a:srgbClr val="00B0F0"/>
              </a:solidFill>
            </a:endParaRP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Practical </a:t>
            </a:r>
            <a:r>
              <a:rPr lang="en-US" sz="2000" dirty="0" smtClean="0">
                <a:solidFill>
                  <a:srgbClr val="00B0F0"/>
                </a:solidFill>
              </a:rPr>
              <a:t>DMPs &amp; planning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Mapping data outcomes</a:t>
            </a:r>
            <a:endParaRPr lang="en-US" sz="2000" dirty="0" smtClean="0">
              <a:solidFill>
                <a:srgbClr val="00B0F0"/>
              </a:solidFill>
            </a:endParaRP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Documentation strategies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Data storage &amp; archiving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Data quality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Ethical &amp; legal obligations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Finding data for reuse</a:t>
            </a:r>
            <a:endParaRPr lang="en-US" sz="2000" dirty="0">
              <a:solidFill>
                <a:srgbClr val="00B0F0"/>
              </a:solidFill>
            </a:endParaRPr>
          </a:p>
          <a:p>
            <a:pPr marL="228600" lvl="1"/>
            <a:endParaRPr lang="en-US" sz="2000" dirty="0" smtClean="0">
              <a:solidFill>
                <a:srgbClr val="00B0F0"/>
              </a:solidFill>
            </a:endParaRPr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Consultations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Developing &amp; reviewing data management plans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Developing a digital strategy for disseminating research products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Tracking &amp; presenting impact metrics</a:t>
            </a:r>
            <a:endParaRPr lang="en-US" sz="2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11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298" y="44585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Enabling reuse requires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2298" y="1292152"/>
            <a:ext cx="5394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Planning – from the inception of the project</a:t>
            </a:r>
          </a:p>
          <a:p>
            <a:pPr marL="228600" lvl="1"/>
            <a:endParaRPr lang="en-US" sz="2000" dirty="0"/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Incentives – provide data for recognition</a:t>
            </a:r>
          </a:p>
          <a:p>
            <a:pPr marL="228600" lvl="1"/>
            <a:endParaRPr lang="en-US" sz="2000" dirty="0"/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Licensing – communicate what is allowed</a:t>
            </a:r>
          </a:p>
          <a:p>
            <a:pPr marL="228600" lvl="1"/>
            <a:endParaRPr lang="en-US" sz="2000" dirty="0"/>
          </a:p>
          <a:p>
            <a:pPr marL="228600" lvl="1"/>
            <a:r>
              <a:rPr lang="en-US" sz="2000" dirty="0" smtClean="0"/>
              <a:t>Description – enable discovery through metadata</a:t>
            </a:r>
          </a:p>
          <a:p>
            <a:pPr marL="228600" lvl="1"/>
            <a:endParaRPr lang="en-US" sz="2000" dirty="0" smtClean="0"/>
          </a:p>
          <a:p>
            <a:pPr marL="228600" lvl="1"/>
            <a:r>
              <a:rPr lang="en-US" sz="2000" dirty="0" smtClean="0"/>
              <a:t>Persistent identifiers – for tracking</a:t>
            </a:r>
          </a:p>
          <a:p>
            <a:pPr marL="228600" lvl="1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Interoperability – enabled by standards applied to the procedures, data, documentation, &amp; metadata</a:t>
            </a:r>
          </a:p>
          <a:p>
            <a:pPr marL="228600" lvl="1"/>
            <a:endParaRPr lang="en-US" sz="2000" dirty="0"/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Access – accessibility &amp; long-term preservation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43472" y="445850"/>
            <a:ext cx="5303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Management &amp; curation resources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52032" y="1292152"/>
            <a:ext cx="53949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F0"/>
                </a:solidFill>
              </a:rPr>
              <a:t>RDM guide</a:t>
            </a:r>
          </a:p>
          <a:p>
            <a:endParaRPr lang="en-US" sz="2000" dirty="0" smtClean="0">
              <a:solidFill>
                <a:srgbClr val="00B0F0"/>
              </a:solidFill>
            </a:endParaRPr>
          </a:p>
          <a:p>
            <a:endParaRPr lang="en-US" sz="2000" dirty="0">
              <a:solidFill>
                <a:srgbClr val="00B0F0"/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[Tutorials]</a:t>
            </a:r>
          </a:p>
          <a:p>
            <a:endParaRPr lang="en-US" sz="2000" dirty="0">
              <a:solidFill>
                <a:srgbClr val="00B0F0"/>
              </a:solidFill>
            </a:endParaRPr>
          </a:p>
          <a:p>
            <a:endParaRPr lang="en-US" sz="20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[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Data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reference &amp; citation </a:t>
            </a: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guide]</a:t>
            </a:r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[Research data policy]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[Classroom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exercises]</a:t>
            </a:r>
          </a:p>
        </p:txBody>
      </p:sp>
    </p:spTree>
    <p:extLst>
      <p:ext uri="{BB962C8B-B14F-4D97-AF65-F5344CB8AC3E}">
        <p14:creationId xmlns:p14="http://schemas.microsoft.com/office/powerpoint/2010/main" val="260865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298" y="44585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Enabling reuse requires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2298" y="1292152"/>
            <a:ext cx="5394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1"/>
            <a:r>
              <a:rPr lang="en-US" sz="2000" dirty="0" smtClean="0"/>
              <a:t>Planning – from the inception of the project</a:t>
            </a:r>
          </a:p>
          <a:p>
            <a:pPr marL="228600" lvl="1"/>
            <a:endParaRPr lang="en-US" sz="2000" dirty="0"/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Incentives – provide data for recognition</a:t>
            </a:r>
          </a:p>
          <a:p>
            <a:pPr marL="228600" lvl="1"/>
            <a:endParaRPr lang="en-US" sz="2000" dirty="0"/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Licensing – communicate what is allowed</a:t>
            </a:r>
          </a:p>
          <a:p>
            <a:pPr marL="228600" lvl="1"/>
            <a:endParaRPr lang="en-US" sz="2000" dirty="0"/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Description – enable discovery through metadata</a:t>
            </a:r>
          </a:p>
          <a:p>
            <a:pPr marL="228600" lvl="1"/>
            <a:endParaRPr lang="en-US" sz="2000" dirty="0" smtClean="0"/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Persistent identifiers – for tracking impact</a:t>
            </a:r>
          </a:p>
          <a:p>
            <a:pPr marL="228600" lvl="1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Interoperability – enabled by standards applied to the procedures, data, documentation, &amp; metadata</a:t>
            </a:r>
          </a:p>
          <a:p>
            <a:pPr marL="228600" lvl="1"/>
            <a:endParaRPr lang="en-US" sz="2000" dirty="0"/>
          </a:p>
          <a:p>
            <a:pPr marL="228600" lvl="1"/>
            <a:r>
              <a:rPr lang="en-US" sz="2000" dirty="0" smtClean="0">
                <a:solidFill>
                  <a:srgbClr val="00B0F0"/>
                </a:solidFill>
              </a:rPr>
              <a:t>Access – accessibility &amp; long-term preservation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43472" y="445850"/>
            <a:ext cx="5303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Infrastructure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52032" y="1292152"/>
            <a:ext cx="5394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F0"/>
                </a:solidFill>
              </a:rPr>
              <a:t>IUPUI </a:t>
            </a:r>
            <a:r>
              <a:rPr lang="en-US" sz="2000" dirty="0" err="1">
                <a:solidFill>
                  <a:srgbClr val="00B0F0"/>
                </a:solidFill>
              </a:rPr>
              <a:t>DataWorks</a:t>
            </a:r>
            <a:endParaRPr lang="en-US" sz="2000" dirty="0">
              <a:solidFill>
                <a:srgbClr val="00B0F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Enables discovery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Provides access</a:t>
            </a:r>
            <a:endParaRPr lang="en-US" sz="2000" dirty="0">
              <a:solidFill>
                <a:srgbClr val="00B0F0"/>
              </a:solidFill>
            </a:endParaRPr>
          </a:p>
          <a:p>
            <a:endParaRPr lang="en-US" sz="2000" dirty="0" smtClean="0">
              <a:solidFill>
                <a:srgbClr val="00B0F0"/>
              </a:solidFill>
            </a:endParaRPr>
          </a:p>
          <a:p>
            <a:endParaRPr lang="en-US" sz="2000" dirty="0">
              <a:solidFill>
                <a:srgbClr val="00B0F0"/>
              </a:solidFill>
            </a:endParaRPr>
          </a:p>
          <a:p>
            <a:r>
              <a:rPr lang="en-US" sz="2000" dirty="0" smtClean="0">
                <a:solidFill>
                  <a:srgbClr val="00B0F0"/>
                </a:solidFill>
              </a:rPr>
              <a:t>EZID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Create &amp; assign unique identifiers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Facilitates indexing of data citations</a:t>
            </a:r>
            <a:endParaRPr lang="en-US" sz="2000" dirty="0">
              <a:solidFill>
                <a:srgbClr val="00B0F0"/>
              </a:solidFill>
            </a:endParaRPr>
          </a:p>
          <a:p>
            <a:endParaRPr lang="en-US" sz="2000" dirty="0" smtClean="0">
              <a:solidFill>
                <a:srgbClr val="00B0F0"/>
              </a:solidFill>
            </a:endParaRPr>
          </a:p>
          <a:p>
            <a:endParaRPr lang="en-US" sz="2000" dirty="0">
              <a:solidFill>
                <a:srgbClr val="00B0F0"/>
              </a:solidFill>
            </a:endParaRPr>
          </a:p>
          <a:p>
            <a:r>
              <a:rPr lang="en-US" sz="2000" dirty="0" smtClean="0">
                <a:solidFill>
                  <a:srgbClr val="00B0F0"/>
                </a:solidFill>
              </a:rPr>
              <a:t>Scopus &amp; Web of Science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Facilitates tracking of citation metrics</a:t>
            </a:r>
          </a:p>
          <a:p>
            <a:endParaRPr lang="en-US" sz="2000" dirty="0" smtClean="0">
              <a:solidFill>
                <a:srgbClr val="00B0F0"/>
              </a:solidFill>
            </a:endParaRPr>
          </a:p>
          <a:p>
            <a:endParaRPr lang="en-US" sz="2000" dirty="0">
              <a:solidFill>
                <a:srgbClr val="00B0F0"/>
              </a:solidFill>
            </a:endParaRPr>
          </a:p>
          <a:p>
            <a:r>
              <a:rPr lang="en-US" sz="2000" dirty="0" smtClean="0">
                <a:solidFill>
                  <a:srgbClr val="00B0F0"/>
                </a:solidFill>
              </a:rPr>
              <a:t>Altmetrics tools (</a:t>
            </a:r>
            <a:r>
              <a:rPr lang="en-US" sz="2000" dirty="0" err="1" smtClean="0">
                <a:solidFill>
                  <a:srgbClr val="00B0F0"/>
                </a:solidFill>
              </a:rPr>
              <a:t>Altmetric</a:t>
            </a:r>
            <a:r>
              <a:rPr lang="en-US" sz="2000" dirty="0">
                <a:solidFill>
                  <a:srgbClr val="00B0F0"/>
                </a:solidFill>
              </a:rPr>
              <a:t>, </a:t>
            </a:r>
            <a:r>
              <a:rPr lang="en-US" sz="2000" dirty="0" err="1">
                <a:solidFill>
                  <a:srgbClr val="00B0F0"/>
                </a:solidFill>
              </a:rPr>
              <a:t>PlumX</a:t>
            </a:r>
            <a:r>
              <a:rPr lang="en-US" sz="2000" dirty="0">
                <a:solidFill>
                  <a:srgbClr val="00B0F0"/>
                </a:solidFill>
              </a:rPr>
              <a:t>, </a:t>
            </a:r>
            <a:r>
              <a:rPr lang="en-US" sz="2000" dirty="0" err="1" smtClean="0">
                <a:solidFill>
                  <a:srgbClr val="00B0F0"/>
                </a:solidFill>
              </a:rPr>
              <a:t>ImpactStory</a:t>
            </a:r>
            <a:r>
              <a:rPr lang="en-US" sz="2000" dirty="0" smtClean="0">
                <a:solidFill>
                  <a:srgbClr val="00B0F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Aggregate altmetrics from various platforms</a:t>
            </a:r>
            <a:endParaRPr lang="en-US" sz="2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55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3215" y="2709472"/>
            <a:ext cx="116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small data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0780" y="2446665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small data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68708" y="1448530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5" name="Rectangle 4"/>
          <p:cNvSpPr/>
          <p:nvPr/>
        </p:nvSpPr>
        <p:spPr>
          <a:xfrm>
            <a:off x="5749655" y="915861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6" name="Rectangle 5"/>
          <p:cNvSpPr/>
          <p:nvPr/>
        </p:nvSpPr>
        <p:spPr>
          <a:xfrm>
            <a:off x="3957473" y="3761636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7" name="Rectangle 6"/>
          <p:cNvSpPr/>
          <p:nvPr/>
        </p:nvSpPr>
        <p:spPr>
          <a:xfrm>
            <a:off x="7879718" y="1874594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8" name="Rectangle 7"/>
          <p:cNvSpPr/>
          <p:nvPr/>
        </p:nvSpPr>
        <p:spPr>
          <a:xfrm>
            <a:off x="6694189" y="2564083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9" name="Rectangle 8"/>
          <p:cNvSpPr/>
          <p:nvPr/>
        </p:nvSpPr>
        <p:spPr>
          <a:xfrm>
            <a:off x="8408890" y="2895227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32313" y="5125789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11841" y="4442936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545888" y="3562417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297141" y="4602868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749654" y="1866773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25032" y="3264559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13704" y="5081559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632313" y="3698201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721161" y="4442936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</p:spTree>
    <p:extLst>
      <p:ext uri="{BB962C8B-B14F-4D97-AF65-F5344CB8AC3E}">
        <p14:creationId xmlns:p14="http://schemas.microsoft.com/office/powerpoint/2010/main" val="2754552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1655324" y="642026"/>
            <a:ext cx="8881353" cy="557394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BIG DATA</a:t>
            </a:r>
            <a:endParaRPr lang="en-US" sz="4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353215" y="2709472"/>
            <a:ext cx="116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small data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0780" y="2446665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small data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68708" y="1448530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5" name="Rectangle 4"/>
          <p:cNvSpPr/>
          <p:nvPr/>
        </p:nvSpPr>
        <p:spPr>
          <a:xfrm>
            <a:off x="5749655" y="915861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6" name="Rectangle 5"/>
          <p:cNvSpPr/>
          <p:nvPr/>
        </p:nvSpPr>
        <p:spPr>
          <a:xfrm>
            <a:off x="3957473" y="3761636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7" name="Rectangle 6"/>
          <p:cNvSpPr/>
          <p:nvPr/>
        </p:nvSpPr>
        <p:spPr>
          <a:xfrm>
            <a:off x="7879718" y="1874594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8" name="Rectangle 7"/>
          <p:cNvSpPr/>
          <p:nvPr/>
        </p:nvSpPr>
        <p:spPr>
          <a:xfrm>
            <a:off x="6694189" y="2564083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9" name="Rectangle 8"/>
          <p:cNvSpPr/>
          <p:nvPr/>
        </p:nvSpPr>
        <p:spPr>
          <a:xfrm>
            <a:off x="8408890" y="2895227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32313" y="5125789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11841" y="4442936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545888" y="3562417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297141" y="4602868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749654" y="1866773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25032" y="3264559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13704" y="5081559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632313" y="3698201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721161" y="4442936"/>
            <a:ext cx="1143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small data</a:t>
            </a:r>
          </a:p>
        </p:txBody>
      </p:sp>
    </p:spTree>
    <p:extLst>
      <p:ext uri="{BB962C8B-B14F-4D97-AF65-F5344CB8AC3E}">
        <p14:creationId xmlns:p14="http://schemas.microsoft.com/office/powerpoint/2010/main" val="3462738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752" y="421224"/>
            <a:ext cx="9788496" cy="601555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311285" y="5019474"/>
            <a:ext cx="2344366" cy="846306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Indiana CTSI – Data Management Team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9397389" y="171855"/>
            <a:ext cx="2583846" cy="110610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Office of Research Administration– Research Integrity Office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382640" y="304799"/>
            <a:ext cx="1601820" cy="502597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IUB Libraries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0013005" y="2020109"/>
            <a:ext cx="1796373" cy="76200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UITS – Research Storage Team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59406" y="2666999"/>
            <a:ext cx="1796373" cy="76200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Ruth Lilly Medical Library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75099" y="128080"/>
            <a:ext cx="1799616" cy="873869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Office of the Vice Chancellor for Research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10749063" y="3767845"/>
            <a:ext cx="1037615" cy="911159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HIPAA Privacy Officer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476674" y="5700407"/>
            <a:ext cx="1238652" cy="911159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Human Subjects 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15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839788" y="329017"/>
            <a:ext cx="5157787" cy="82391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Resources</a:t>
            </a:r>
            <a:endParaRPr lang="en-US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839788" y="1605064"/>
            <a:ext cx="5157787" cy="4584599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dirty="0">
                <a:hlinkClick r:id="rId3"/>
              </a:rPr>
              <a:t>http://www.hsph.harvard.edu/news/magazine/spr12-big-data-tb-health-costs/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hlinkClick r:id="rId3"/>
              </a:rPr>
              <a:t>http</a:t>
            </a:r>
            <a:r>
              <a:rPr lang="en-US" sz="1800" dirty="0">
                <a:hlinkClick r:id="rId3"/>
              </a:rPr>
              <a:t>://</a:t>
            </a:r>
            <a:r>
              <a:rPr lang="en-US" sz="1800" dirty="0" smtClean="0">
                <a:hlinkClick r:id="rId3"/>
              </a:rPr>
              <a:t>dspacecris.eurocris.org/bitstream/11366/320/1/Keynote_WF1_Ashley_CRIS2014.pdf</a:t>
            </a:r>
            <a:endParaRPr lang="en-US" sz="18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US" sz="1800" u="sng" dirty="0">
                <a:hlinkClick r:id="rId4"/>
              </a:rPr>
              <a:t>http://www.slideshare.net/larsga/introduction-to-big-datamachine-learning?qid=504198c7-51c3-4ca0-be80-d99b048e3fea&amp;v=qf1&amp;b=&amp;from_search=12</a:t>
            </a:r>
            <a:endParaRPr lang="en-US" sz="1800" dirty="0"/>
          </a:p>
          <a:p>
            <a:pPr marL="342900" lvl="0" indent="-342900">
              <a:buFont typeface="+mj-lt"/>
              <a:buAutoNum type="arabicPeriod"/>
            </a:pPr>
            <a:r>
              <a:rPr lang="en-US" sz="1800" u="sng" dirty="0">
                <a:hlinkClick r:id="rId5"/>
              </a:rPr>
              <a:t>http://</a:t>
            </a:r>
            <a:r>
              <a:rPr lang="en-US" sz="1800" u="sng" dirty="0" smtClean="0">
                <a:hlinkClick r:id="rId5"/>
              </a:rPr>
              <a:t>www.slideshare.net/kuonen/a-statisticians-big-tent-view-on-big-data-and-data-science-version-8</a:t>
            </a:r>
            <a:endParaRPr lang="en-US" sz="1800" u="sng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US" sz="1800" dirty="0"/>
              <a:t>McCallum, Q. E. (2012). </a:t>
            </a:r>
            <a:r>
              <a:rPr lang="en-US" sz="1800" i="1" dirty="0"/>
              <a:t>Bad data handbook</a:t>
            </a:r>
            <a:r>
              <a:rPr lang="en-US" sz="1800" dirty="0"/>
              <a:t>. Beijing: O'Reilly.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6172200" y="329017"/>
            <a:ext cx="5183188" cy="823912"/>
          </a:xfrm>
        </p:spPr>
        <p:txBody>
          <a:bodyPr/>
          <a:lstStyle/>
          <a:p>
            <a:r>
              <a:rPr lang="en-US" sz="2800" dirty="0" smtClean="0"/>
              <a:t>Images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6172200" y="1605064"/>
            <a:ext cx="5183188" cy="458459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800" dirty="0">
                <a:hlinkClick r:id="rId6"/>
              </a:rPr>
              <a:t>http://www.familyfuncalgary.com/a-family-fun-visit-to-lego-kidsfest-in-calgary</a:t>
            </a:r>
            <a:r>
              <a:rPr lang="en-US" sz="1800" dirty="0" smtClean="0">
                <a:hlinkClick r:id="rId6"/>
              </a:rPr>
              <a:t>/</a:t>
            </a:r>
            <a:r>
              <a:rPr lang="en-US" sz="1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>
                <a:hlinkClick r:id="rId7"/>
              </a:rPr>
              <a:t>http://dad-camp.com/survive-the-worldwide-lego-shortage</a:t>
            </a:r>
            <a:r>
              <a:rPr lang="en-US" sz="1800" dirty="0" smtClean="0">
                <a:hlinkClick r:id="rId7"/>
              </a:rPr>
              <a:t>/</a:t>
            </a: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>
                <a:hlinkClick r:id="rId8"/>
              </a:rPr>
              <a:t>http://www.hongkiat.com/blog/35-lego-mega-constructions-you-probably-havent-seen-before</a:t>
            </a:r>
            <a:r>
              <a:rPr lang="en-US" sz="1800" dirty="0" smtClean="0">
                <a:hlinkClick r:id="rId8"/>
              </a:rPr>
              <a:t>/</a:t>
            </a:r>
            <a:r>
              <a:rPr lang="en-US" sz="1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24978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4936" y="1028343"/>
            <a:ext cx="77821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/>
              <a:t>Heather Coates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Digital Scholarship &amp; Data Management Librarian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Liaison to the Richard M. Fairbanks School of Public Health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IUPUI University Library Center for Digital Scholarship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hlinkClick r:id="rId3"/>
              </a:rPr>
              <a:t>hcoates@iupui.edu</a:t>
            </a:r>
            <a:endParaRPr lang="en-US" sz="2000" dirty="0" smtClean="0"/>
          </a:p>
          <a:p>
            <a:pPr algn="ctr">
              <a:lnSpc>
                <a:spcPct val="150000"/>
              </a:lnSpc>
            </a:pPr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www2.ulib.iupui.edu/digitalscholarship/dataservices</a:t>
            </a:r>
            <a:r>
              <a:rPr lang="en-US" sz="2000" dirty="0" smtClean="0"/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000" i="1" dirty="0" smtClean="0"/>
              <a:t>[under construction - check back in Spring 2016 for a whole new look!]</a:t>
            </a:r>
          </a:p>
          <a:p>
            <a:pPr algn="ctr">
              <a:lnSpc>
                <a:spcPct val="150000"/>
              </a:lnSpc>
            </a:pPr>
            <a:endParaRPr lang="en-US" sz="2000" dirty="0" smtClean="0"/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hlinkClick r:id="rId5"/>
              </a:rPr>
              <a:t>coateshl.wordpress.com</a:t>
            </a:r>
            <a:endParaRPr lang="en-US" sz="2000" dirty="0" smtClean="0"/>
          </a:p>
          <a:p>
            <a:pPr algn="ctr">
              <a:lnSpc>
                <a:spcPct val="150000"/>
              </a:lnSpc>
            </a:pPr>
            <a:r>
              <a:rPr lang="en-US" sz="2000" dirty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www.slideshare.net/goldenphizzwizards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@</a:t>
            </a:r>
            <a:r>
              <a:rPr lang="en-US" sz="2000" dirty="0" err="1" smtClean="0"/>
              <a:t>IandPangurBan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29261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80" t="8714" r="62736" b="52740"/>
          <a:stretch/>
        </p:blipFill>
        <p:spPr>
          <a:xfrm>
            <a:off x="132433" y="155640"/>
            <a:ext cx="10876548" cy="396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17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80" t="8714" r="62736" b="52740"/>
          <a:stretch/>
        </p:blipFill>
        <p:spPr>
          <a:xfrm>
            <a:off x="132433" y="155640"/>
            <a:ext cx="10876548" cy="3965191"/>
          </a:xfrm>
          <a:prstGeom prst="rect">
            <a:avLst/>
          </a:prstGeom>
        </p:spPr>
      </p:pic>
      <p:pic>
        <p:nvPicPr>
          <p:cNvPr id="3" name="Picture 2">
            <a:hlinkClick r:id="rId4"/>
          </p:cNvPr>
          <p:cNvPicPr>
            <a:picLocks noChangeAspect="1"/>
          </p:cNvPicPr>
          <p:nvPr/>
        </p:nvPicPr>
        <p:blipFill rotWithShape="1">
          <a:blip r:embed="rId5"/>
          <a:srcRect t="25197" r="75211" b="14094"/>
          <a:stretch/>
        </p:blipFill>
        <p:spPr>
          <a:xfrm>
            <a:off x="5349701" y="175098"/>
            <a:ext cx="6337718" cy="5238345"/>
          </a:xfrm>
          <a:prstGeom prst="rect">
            <a:avLst/>
          </a:prstGeom>
        </p:spPr>
      </p:pic>
      <p:pic>
        <p:nvPicPr>
          <p:cNvPr id="5" name="Picture 4">
            <a:hlinkClick r:id="rId6"/>
          </p:cNvPr>
          <p:cNvPicPr>
            <a:picLocks noChangeAspect="1"/>
          </p:cNvPicPr>
          <p:nvPr/>
        </p:nvPicPr>
        <p:blipFill rotWithShape="1">
          <a:blip r:embed="rId7"/>
          <a:srcRect l="2615" t="7548" r="72384" b="39118"/>
          <a:stretch/>
        </p:blipFill>
        <p:spPr>
          <a:xfrm>
            <a:off x="215062" y="2727227"/>
            <a:ext cx="5602078" cy="403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4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580" t="8714" r="62736" b="52740"/>
          <a:stretch/>
        </p:blipFill>
        <p:spPr>
          <a:xfrm>
            <a:off x="132433" y="155640"/>
            <a:ext cx="10876548" cy="3965191"/>
          </a:xfrm>
          <a:prstGeom prst="rect">
            <a:avLst/>
          </a:prstGeom>
        </p:spPr>
      </p:pic>
      <p:pic>
        <p:nvPicPr>
          <p:cNvPr id="3" name="Picture 2">
            <a:hlinkClick r:id="rId4"/>
          </p:cNvPr>
          <p:cNvPicPr>
            <a:picLocks noChangeAspect="1"/>
          </p:cNvPicPr>
          <p:nvPr/>
        </p:nvPicPr>
        <p:blipFill rotWithShape="1">
          <a:blip r:embed="rId5"/>
          <a:srcRect t="25197" r="75211" b="14094"/>
          <a:stretch/>
        </p:blipFill>
        <p:spPr>
          <a:xfrm>
            <a:off x="5349701" y="175098"/>
            <a:ext cx="6337718" cy="5238345"/>
          </a:xfrm>
          <a:prstGeom prst="rect">
            <a:avLst/>
          </a:prstGeom>
        </p:spPr>
      </p:pic>
      <p:pic>
        <p:nvPicPr>
          <p:cNvPr id="5" name="Picture 4">
            <a:hlinkClick r:id="rId6"/>
          </p:cNvPr>
          <p:cNvPicPr>
            <a:picLocks noChangeAspect="1"/>
          </p:cNvPicPr>
          <p:nvPr/>
        </p:nvPicPr>
        <p:blipFill rotWithShape="1">
          <a:blip r:embed="rId7"/>
          <a:srcRect l="2615" t="7548" r="72384" b="39118"/>
          <a:stretch/>
        </p:blipFill>
        <p:spPr>
          <a:xfrm>
            <a:off x="215062" y="2727227"/>
            <a:ext cx="5602078" cy="4033496"/>
          </a:xfrm>
          <a:prstGeom prst="rect">
            <a:avLst/>
          </a:prstGeom>
        </p:spPr>
      </p:pic>
      <p:pic>
        <p:nvPicPr>
          <p:cNvPr id="6" name="Picture 5">
            <a:hlinkClick r:id="rId8"/>
          </p:cNvPr>
          <p:cNvPicPr>
            <a:picLocks noChangeAspect="1"/>
          </p:cNvPicPr>
          <p:nvPr/>
        </p:nvPicPr>
        <p:blipFill rotWithShape="1">
          <a:blip r:embed="rId9"/>
          <a:srcRect l="3322" t="8096" r="63893" b="62063"/>
          <a:stretch/>
        </p:blipFill>
        <p:spPr>
          <a:xfrm>
            <a:off x="5765882" y="2504140"/>
            <a:ext cx="6351540" cy="1951127"/>
          </a:xfrm>
          <a:prstGeom prst="rect">
            <a:avLst/>
          </a:prstGeom>
        </p:spPr>
      </p:pic>
      <p:pic>
        <p:nvPicPr>
          <p:cNvPr id="7" name="Picture 6">
            <a:hlinkClick r:id="rId10"/>
          </p:cNvPr>
          <p:cNvPicPr>
            <a:picLocks noChangeAspect="1"/>
          </p:cNvPicPr>
          <p:nvPr/>
        </p:nvPicPr>
        <p:blipFill rotWithShape="1">
          <a:blip r:embed="rId11"/>
          <a:srcRect t="10952" r="60572" b="54445"/>
          <a:stretch/>
        </p:blipFill>
        <p:spPr>
          <a:xfrm>
            <a:off x="4782765" y="4464995"/>
            <a:ext cx="6995347" cy="207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16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http://dad-camp.com/wp-content/uploads/2014/09/LEGO-zachari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003" y="0"/>
            <a:ext cx="5658998" cy="68520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52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002" y="99709"/>
            <a:ext cx="8763996" cy="66585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977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140" y="97605"/>
            <a:ext cx="8883721" cy="66627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178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9/92/SVGA_por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75" y="2229329"/>
            <a:ext cx="3200400" cy="2399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24" y="2354413"/>
            <a:ext cx="3200400" cy="2149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Left-Right Arrow 10"/>
          <p:cNvSpPr/>
          <p:nvPr/>
        </p:nvSpPr>
        <p:spPr>
          <a:xfrm>
            <a:off x="4534711" y="3088532"/>
            <a:ext cx="3122579" cy="680936"/>
          </a:xfrm>
          <a:prstGeom prst="left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488296">
            <a:off x="5703800" y="1397954"/>
            <a:ext cx="128405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00" dirty="0" smtClean="0">
                <a:solidFill>
                  <a:srgbClr val="FF0000"/>
                </a:solidFill>
                <a:latin typeface="Bodoni MT Black" panose="02070A03080606020203" pitchFamily="18" charset="0"/>
                <a:ea typeface="Kozuka Mincho Pro H" panose="02020A00000000000000" pitchFamily="18" charset="-128"/>
              </a:rPr>
              <a:t>!</a:t>
            </a:r>
            <a:endParaRPr lang="en-US" sz="11500" dirty="0">
              <a:solidFill>
                <a:srgbClr val="FF0000"/>
              </a:solidFill>
              <a:latin typeface="Bodoni MT Black" panose="02070A03080606020203" pitchFamily="18" charset="0"/>
              <a:ea typeface="Kozuka Mincho Pro H" panose="02020A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973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3387" y="710119"/>
            <a:ext cx="5107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Good research needs good data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89116" y="3198168"/>
            <a:ext cx="2097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</a:t>
            </a:r>
            <a:r>
              <a:rPr lang="en-US" sz="2400" dirty="0" smtClean="0"/>
              <a:t>ood data have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937993" y="1779404"/>
            <a:ext cx="0" cy="8111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499283" y="3443591"/>
            <a:ext cx="98249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6994188" y="1028343"/>
            <a:ext cx="4036976" cy="4801314"/>
            <a:chOff x="6994188" y="1028343"/>
            <a:chExt cx="4036976" cy="4801314"/>
          </a:xfrm>
        </p:grpSpPr>
        <p:sp>
          <p:nvSpPr>
            <p:cNvPr id="4" name="TextBox 3"/>
            <p:cNvSpPr txBox="1"/>
            <p:nvPr/>
          </p:nvSpPr>
          <p:spPr>
            <a:xfrm>
              <a:off x="8180960" y="1028343"/>
              <a:ext cx="2850204" cy="4801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Purpose</a:t>
              </a:r>
            </a:p>
            <a:p>
              <a:endParaRPr lang="en-US" dirty="0" smtClean="0"/>
            </a:p>
            <a:p>
              <a:endParaRPr lang="en-US" dirty="0" smtClean="0"/>
            </a:p>
            <a:p>
              <a:r>
                <a:rPr lang="en-US" dirty="0" smtClean="0"/>
                <a:t>Provenance </a:t>
              </a:r>
              <a:endParaRPr lang="en-US" dirty="0" smtClean="0"/>
            </a:p>
            <a:p>
              <a:endParaRPr lang="en-US" dirty="0"/>
            </a:p>
            <a:p>
              <a:endParaRPr lang="en-US" dirty="0" smtClean="0"/>
            </a:p>
            <a:p>
              <a:r>
                <a:rPr lang="en-US" dirty="0" smtClean="0"/>
                <a:t>Documentation</a:t>
              </a:r>
              <a:endParaRPr lang="en-US" dirty="0"/>
            </a:p>
            <a:p>
              <a:endParaRPr lang="en-US" dirty="0"/>
            </a:p>
            <a:p>
              <a:endParaRPr lang="en-US" dirty="0" smtClean="0"/>
            </a:p>
            <a:p>
              <a:r>
                <a:rPr lang="en-US" dirty="0" smtClean="0"/>
                <a:t>Structure</a:t>
              </a:r>
            </a:p>
            <a:p>
              <a:endParaRPr lang="en-US" dirty="0"/>
            </a:p>
            <a:p>
              <a:endParaRPr lang="en-US" dirty="0" smtClean="0"/>
            </a:p>
            <a:p>
              <a:r>
                <a:rPr lang="en-US" dirty="0" smtClean="0"/>
                <a:t>Order</a:t>
              </a:r>
            </a:p>
            <a:p>
              <a:endParaRPr lang="en-US" dirty="0"/>
            </a:p>
            <a:p>
              <a:endParaRPr lang="en-US" dirty="0" smtClean="0"/>
            </a:p>
            <a:p>
              <a:r>
                <a:rPr lang="en-US" dirty="0" smtClean="0"/>
                <a:t>Machine-readable format</a:t>
              </a:r>
              <a:endParaRPr lang="en-US" dirty="0"/>
            </a:p>
            <a:p>
              <a:endParaRPr lang="en-US" dirty="0"/>
            </a:p>
          </p:txBody>
        </p:sp>
        <p:sp>
          <p:nvSpPr>
            <p:cNvPr id="13" name="Left Brace 12"/>
            <p:cNvSpPr/>
            <p:nvPr/>
          </p:nvSpPr>
          <p:spPr>
            <a:xfrm>
              <a:off x="6994188" y="1157592"/>
              <a:ext cx="772279" cy="4542817"/>
            </a:xfrm>
            <a:prstGeom prst="leftBrac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812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2330</TotalTime>
  <Words>474</Words>
  <Application>Microsoft Office PowerPoint</Application>
  <PresentationFormat>Custom</PresentationFormat>
  <Paragraphs>189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Indiana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Coates, Heather</dc:creator>
  <cp:lastModifiedBy>Heather Coates</cp:lastModifiedBy>
  <cp:revision>301</cp:revision>
  <cp:lastPrinted>2015-10-04T03:48:34Z</cp:lastPrinted>
  <dcterms:created xsi:type="dcterms:W3CDTF">2015-09-25T18:10:44Z</dcterms:created>
  <dcterms:modified xsi:type="dcterms:W3CDTF">2015-10-04T19:27:08Z</dcterms:modified>
</cp:coreProperties>
</file>